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9" r:id="rId4"/>
  </p:sldMasterIdLst>
  <p:notesMasterIdLst>
    <p:notesMasterId r:id="rId6"/>
  </p:notesMasterIdLst>
  <p:sldIdLst>
    <p:sldId id="271" r:id="rId5"/>
    <p:sldId id="272" r:id="rId7"/>
    <p:sldId id="355" r:id="rId8"/>
    <p:sldId id="364" r:id="rId9"/>
    <p:sldId id="365" r:id="rId10"/>
    <p:sldId id="366" r:id="rId11"/>
    <p:sldId id="367" r:id="rId12"/>
    <p:sldId id="273" r:id="rId13"/>
    <p:sldId id="341" r:id="rId14"/>
    <p:sldId id="363" r:id="rId15"/>
    <p:sldId id="330" r:id="rId16"/>
    <p:sldId id="383" r:id="rId17"/>
    <p:sldId id="384" r:id="rId18"/>
    <p:sldId id="385" r:id="rId19"/>
    <p:sldId id="281" r:id="rId20"/>
  </p:sldIdLst>
  <p:sldSz cx="1219263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赵建勋" initials="赵建勋" lastIdx="1" clrIdx="0"/>
  <p:cmAuthor id="1" name="cccsy" initials="c" lastIdx="1" clrIdx="0"/>
  <p:cmAuthor id="2" name="陈凯" initials="陈" lastIdx="2" clrIdx="1"/>
  <p:cmAuthor id="3" name="钱敏" initials="钱" lastIdx="2" clrIdx="0"/>
  <p:cmAuthor id="4" name="李 彦" initials="李" lastIdx="1" clrIdx="2"/>
  <p:cmAuthor id="8" name="Colin" initials="C" lastIdx="24" clrIdx="8"/>
  <p:cmAuthor id="9" name="刘奕明" initials="c" lastIdx="6" clrIdx="9"/>
  <p:cmAuthor id="10" name="user" initials="u" lastIdx="1" clrIdx="10"/>
  <p:cmAuthor id="11" name="王畅" initials="W用" lastIdx="38" clrIdx="11"/>
  <p:cmAuthor id="5" name="方 明" initials="方" lastIdx="2" clrIdx="5"/>
  <p:cmAuthor id="12" name="李国圣" initials="lgs" lastIdx="3" clrIdx="12"/>
  <p:cmAuthor id="6" name="Liu, Hugo H.G. (SH/MC)" initials="LHH(" lastIdx="21" clrIdx="5"/>
  <p:cmAuthor id="7" name="何 思怡" initials="何" lastIdx="2" clrIdx="9"/>
  <p:cmAuthor id="14" name="政府版用户" initials="政府版用户" lastIdx="11" clrIdx="14"/>
  <p:cmAuthor id="15" name="未知用户1" initials="未知用户1" lastIdx="10" clrIdx="15"/>
  <p:cmAuthor id="16" name="孙 佳明" initials="孙" lastIdx="10" clrIdx="17"/>
  <p:cmAuthor id="17" name="Lara" initials="L" lastIdx="1" clrIdx="16"/>
  <p:cmAuthor id="18" name="lara" initials="l" lastIdx="3" clrIdx="17"/>
  <p:cmAuthor id="19" name="燕辉" initials="S" lastIdx="2" clrIdx="18"/>
  <p:cmAuthor id="20" name="Jorden" initials="J" lastIdx="1" clrIdx="19"/>
  <p:cmAuthor id="13" name="Fu Xuan" initials="FX"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54" y="-96"/>
      </p:cViewPr>
      <p:guideLst>
        <p:guide orient="horz" pos="2184"/>
        <p:guide pos="38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DC7E63-4282-48D5-990C-1EF5B5B8BB2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B1DFF7-D950-4250-8A92-D16C916D53A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B1DFF7-D950-4250-8A92-D16C916D53A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B1DFF7-D950-4250-8A92-D16C916D53A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90" y="2130425"/>
            <a:ext cx="1036422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980" y="3886200"/>
            <a:ext cx="85352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70" y="274638"/>
            <a:ext cx="274347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60" y="274638"/>
            <a:ext cx="802719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7" name="图片"/>
          <p:cNvPicPr>
            <a:picLocks noChangeAspect="1"/>
          </p:cNvPicPr>
          <p:nvPr userDrawn="1"/>
        </p:nvPicPr>
        <p:blipFill rotWithShape="1">
          <a:blip r:embed="rId2" cstate="print">
            <a:extLst>
              <a:ext uri="{28A0092B-C50C-407E-A947-70E740481C1C}">
                <a14:useLocalDpi xmlns:a14="http://schemas.microsoft.com/office/drawing/2010/main" val="0"/>
              </a:ext>
            </a:extLst>
          </a:blip>
          <a:srcRect t="29187"/>
          <a:stretch>
            <a:fillRect/>
          </a:stretch>
        </p:blipFill>
        <p:spPr>
          <a:xfrm>
            <a:off x="-600" y="0"/>
            <a:ext cx="12194401" cy="5763702"/>
          </a:xfrm>
          <a:prstGeom prst="rect">
            <a:avLst/>
          </a:prstGeom>
        </p:spPr>
      </p:pic>
      <p:sp>
        <p:nvSpPr>
          <p:cNvPr id="10" name="任意多边形"/>
          <p:cNvSpPr/>
          <p:nvPr userDrawn="1"/>
        </p:nvSpPr>
        <p:spPr>
          <a:xfrm>
            <a:off x="-600" y="2923592"/>
            <a:ext cx="12194401" cy="2770557"/>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 name="任意多边形"/>
          <p:cNvSpPr/>
          <p:nvPr userDrawn="1"/>
        </p:nvSpPr>
        <p:spPr>
          <a:xfrm>
            <a:off x="-600" y="3094299"/>
            <a:ext cx="12194401" cy="2770557"/>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任意多边形"/>
          <p:cNvSpPr/>
          <p:nvPr userDrawn="1"/>
        </p:nvSpPr>
        <p:spPr>
          <a:xfrm>
            <a:off x="-600" y="3263125"/>
            <a:ext cx="12194401" cy="3594875"/>
          </a:xfrm>
          <a:custGeom>
            <a:avLst/>
            <a:gdLst>
              <a:gd name="connsiteX0" fmla="*/ 0 w 12193200"/>
              <a:gd name="connsiteY0" fmla="*/ 0 h 3345493"/>
              <a:gd name="connsiteX1" fmla="*/ 485965 w 12193200"/>
              <a:gd name="connsiteY1" fmla="*/ 136664 h 3345493"/>
              <a:gd name="connsiteX2" fmla="*/ 6096601 w 12193200"/>
              <a:gd name="connsiteY2" fmla="*/ 831504 h 3345493"/>
              <a:gd name="connsiteX3" fmla="*/ 11707235 w 12193200"/>
              <a:gd name="connsiteY3" fmla="*/ 136664 h 3345493"/>
              <a:gd name="connsiteX4" fmla="*/ 12193200 w 12193200"/>
              <a:gd name="connsiteY4" fmla="*/ 0 h 3345493"/>
              <a:gd name="connsiteX5" fmla="*/ 12193200 w 12193200"/>
              <a:gd name="connsiteY5" fmla="*/ 1638919 h 3345493"/>
              <a:gd name="connsiteX6" fmla="*/ 12193200 w 12193200"/>
              <a:gd name="connsiteY6" fmla="*/ 2578359 h 3345493"/>
              <a:gd name="connsiteX7" fmla="*/ 12193200 w 12193200"/>
              <a:gd name="connsiteY7" fmla="*/ 3345493 h 3345493"/>
              <a:gd name="connsiteX8" fmla="*/ 0 w 12193200"/>
              <a:gd name="connsiteY8" fmla="*/ 3345493 h 3345493"/>
              <a:gd name="connsiteX9" fmla="*/ 0 w 12193200"/>
              <a:gd name="connsiteY9" fmla="*/ 2578359 h 3345493"/>
              <a:gd name="connsiteX10" fmla="*/ 0 w 12193200"/>
              <a:gd name="connsiteY10" fmla="*/ 1638919 h 334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00" h="3345493">
                <a:moveTo>
                  <a:pt x="0" y="0"/>
                </a:moveTo>
                <a:lnTo>
                  <a:pt x="485965" y="136664"/>
                </a:lnTo>
                <a:cubicBezTo>
                  <a:pt x="2153801" y="579795"/>
                  <a:pt x="4065101" y="831504"/>
                  <a:pt x="6096601" y="831504"/>
                </a:cubicBezTo>
                <a:cubicBezTo>
                  <a:pt x="8128101" y="831504"/>
                  <a:pt x="10039400" y="579795"/>
                  <a:pt x="11707235" y="136664"/>
                </a:cubicBezTo>
                <a:lnTo>
                  <a:pt x="12193200" y="0"/>
                </a:lnTo>
                <a:lnTo>
                  <a:pt x="12193200" y="1638919"/>
                </a:lnTo>
                <a:lnTo>
                  <a:pt x="12193200" y="2578359"/>
                </a:lnTo>
                <a:lnTo>
                  <a:pt x="12193200" y="3345493"/>
                </a:lnTo>
                <a:lnTo>
                  <a:pt x="0" y="3345493"/>
                </a:lnTo>
                <a:lnTo>
                  <a:pt x="0" y="2578359"/>
                </a:lnTo>
                <a:lnTo>
                  <a:pt x="0" y="16389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p>
        </p:txBody>
      </p:sp>
      <p:sp>
        <p:nvSpPr>
          <p:cNvPr id="14" name="椭圆"/>
          <p:cNvSpPr/>
          <p:nvPr userDrawn="1"/>
        </p:nvSpPr>
        <p:spPr>
          <a:xfrm>
            <a:off x="5189243" y="2833652"/>
            <a:ext cx="1814715" cy="1814536"/>
          </a:xfrm>
          <a:prstGeom prst="ellipse">
            <a:avLst/>
          </a:prstGeom>
          <a:solidFill>
            <a:schemeClr val="accent1"/>
          </a:solid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n-ea"/>
            </a:endParaRPr>
          </a:p>
        </p:txBody>
      </p:sp>
      <p:sp>
        <p:nvSpPr>
          <p:cNvPr id="15" name="文本占位符"/>
          <p:cNvSpPr>
            <a:spLocks noGrp="1"/>
          </p:cNvSpPr>
          <p:nvPr>
            <p:ph type="body" sz="quarter" idx="12" hasCustomPrompt="1"/>
          </p:nvPr>
        </p:nvSpPr>
        <p:spPr>
          <a:xfrm>
            <a:off x="696069" y="5874427"/>
            <a:ext cx="10801063" cy="418191"/>
          </a:xfrm>
          <a:prstGeom prst="rect">
            <a:avLst/>
          </a:prstGeom>
        </p:spPr>
        <p:txBody>
          <a:bodyPr wrap="square" lIns="144000" anchor="t">
            <a:spAutoFit/>
          </a:bodyPr>
          <a:lstStyle>
            <a:lvl1pPr marL="0" indent="0" algn="ctr">
              <a:lnSpc>
                <a:spcPct val="150000"/>
              </a:lnSpc>
              <a:buNone/>
              <a:defRPr sz="1200" b="0" spc="200" baseline="0">
                <a:solidFill>
                  <a:schemeClr val="accent1"/>
                </a:solidFill>
              </a:defRPr>
            </a:lvl1pPr>
          </a:lstStyle>
          <a:p>
            <a:pPr lvl="0"/>
            <a:r>
              <a:rPr lang="zh-CN" altLang="en-US" dirty="0"/>
              <a:t>单击此处添加您的文字内容</a:t>
            </a:r>
            <a:endParaRPr lang="zh-CN" altLang="en-US" dirty="0"/>
          </a:p>
        </p:txBody>
      </p:sp>
      <p:sp>
        <p:nvSpPr>
          <p:cNvPr id="16" name="标题占位符"/>
          <p:cNvSpPr>
            <a:spLocks noGrp="1"/>
          </p:cNvSpPr>
          <p:nvPr>
            <p:ph type="body" sz="quarter" idx="11" hasCustomPrompt="1"/>
          </p:nvPr>
        </p:nvSpPr>
        <p:spPr>
          <a:xfrm>
            <a:off x="696069" y="4870847"/>
            <a:ext cx="10801063" cy="861774"/>
          </a:xfrm>
          <a:prstGeom prst="rect">
            <a:avLst/>
          </a:prstGeom>
        </p:spPr>
        <p:txBody>
          <a:bodyPr wrap="square" lIns="144000" anchor="ctr">
            <a:spAutoFit/>
          </a:bodyPr>
          <a:lstStyle>
            <a:lvl1pPr marL="0" indent="0" algn="ctr">
              <a:lnSpc>
                <a:spcPct val="100000"/>
              </a:lnSpc>
              <a:buNone/>
              <a:defRPr lang="zh-CN" altLang="en-US" sz="3750" b="1" spc="400" baseline="0" dirty="0">
                <a:solidFill>
                  <a:schemeClr val="accent2"/>
                </a:solidFill>
                <a:latin typeface="+mj-ea"/>
                <a:ea typeface="+mj-ea"/>
              </a:defRPr>
            </a:lvl1pPr>
          </a:lstStyle>
          <a:p>
            <a:pPr marL="0" lvl="0"/>
            <a:r>
              <a:rPr lang="zh-CN" altLang="en-US" dirty="0"/>
              <a:t>添加标题</a:t>
            </a:r>
            <a:endParaRPr lang="zh-CN" altLang="en-US" dirty="0"/>
          </a:p>
        </p:txBody>
      </p:sp>
      <p:sp>
        <p:nvSpPr>
          <p:cNvPr id="17" name="数字占位符"/>
          <p:cNvSpPr>
            <a:spLocks noGrp="1"/>
          </p:cNvSpPr>
          <p:nvPr>
            <p:ph type="body" sz="quarter" idx="10" hasCustomPrompt="1"/>
          </p:nvPr>
        </p:nvSpPr>
        <p:spPr>
          <a:xfrm>
            <a:off x="4296423" y="3164528"/>
            <a:ext cx="3600354" cy="1015663"/>
          </a:xfrm>
          <a:prstGeom prst="rect">
            <a:avLst/>
          </a:prstGeom>
          <a:noFill/>
        </p:spPr>
        <p:txBody>
          <a:bodyPr wrap="square" lIns="0" rIns="0" rtlCol="0" anchor="ctr">
            <a:spAutoFit/>
          </a:bodyPr>
          <a:lstStyle>
            <a:lvl1pPr marL="0" indent="0" algn="ctr">
              <a:lnSpc>
                <a:spcPct val="100000"/>
              </a:lnSpc>
              <a:buFontTx/>
              <a:buNone/>
              <a:defRPr lang="zh-CN" altLang="en-US" sz="4500" b="0" i="0" u="none" dirty="0">
                <a:solidFill>
                  <a:schemeClr val="accent6"/>
                </a:solidFill>
                <a:effectLst/>
                <a:latin typeface="+mj-lt"/>
                <a:ea typeface="+mj-ea"/>
                <a:cs typeface="Arial" panose="020B0604020202020204" pitchFamily="34" charset="0"/>
              </a:defRPr>
            </a:lvl1pPr>
          </a:lstStyle>
          <a:p>
            <a:pPr marL="0" lvl="0"/>
            <a:r>
              <a:rPr lang="en-US" altLang="zh-CN" dirty="0"/>
              <a:t>01</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par>
                          <p:cTn id="25" fill="hold">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
                                        </p:tgtEl>
                                        <p:attrNameLst>
                                          <p:attrName>ppt_y</p:attrName>
                                        </p:attrNameLst>
                                      </p:cBhvr>
                                      <p:tavLst>
                                        <p:tav tm="0">
                                          <p:val>
                                            <p:strVal val="#ppt_y"/>
                                          </p:val>
                                        </p:tav>
                                        <p:tav tm="100000">
                                          <p:val>
                                            <p:strVal val="#ppt_y"/>
                                          </p:val>
                                        </p:tav>
                                      </p:tavLst>
                                    </p:anim>
                                    <p:anim calcmode="lin" valueType="num">
                                      <p:cBhvr>
                                        <p:cTn id="3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
                                        </p:tgtEl>
                                      </p:cBhvr>
                                    </p:animEffect>
                                  </p:childTnLst>
                                </p:cTn>
                              </p:par>
                            </p:childTnLst>
                          </p:cTn>
                        </p:par>
                        <p:par>
                          <p:cTn id="33" fill="hold">
                            <p:stCondLst>
                              <p:cond delay="3150"/>
                            </p:stCondLst>
                            <p:childTnLst>
                              <p:par>
                                <p:cTn id="34" presetID="10" presetClass="entr" presetSubtype="0"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uiExpand="1"/>
      <p:bldP spid="12" grpId="0" bldLvl="0" animBg="1"/>
      <p:bldP spid="14" grpId="0" bldLvl="0" animBg="1"/>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lvl="0">
            <p:tnLst>
              <p:par>
                <p:cTn presetID="41" presetClass="entr" presetSubtype="0" fill="hold" nodeType="afterEffect">
                  <p:stCondLst>
                    <p:cond delay="0"/>
                  </p:stCondLst>
                  <p:iterate type="lt">
                    <p:tmPct val="10000"/>
                  </p:iterate>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6"/>
                        </p:tgtEl>
                        <p:attrNameLst>
                          <p:attrName>ppt_y</p:attrName>
                        </p:attrNameLst>
                      </p:cBhvr>
                      <p:tavLst>
                        <p:tav tm="0">
                          <p:val>
                            <p:strVal val="#ppt_y"/>
                          </p:val>
                        </p:tav>
                        <p:tav tm="100000">
                          <p:val>
                            <p:strVal val="#ppt_y"/>
                          </p:val>
                        </p:tav>
                      </p:tavLst>
                    </p:anim>
                    <p:anim calcmode="lin" valueType="num">
                      <p:cBhvr>
                        <p:cTn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7" name="图片"/>
          <p:cNvPicPr>
            <a:picLocks noChangeAspect="1"/>
          </p:cNvPicPr>
          <p:nvPr userDrawn="1"/>
        </p:nvPicPr>
        <p:blipFill rotWithShape="1">
          <a:blip r:embed="rId2" cstate="print">
            <a:extLst>
              <a:ext uri="{28A0092B-C50C-407E-A947-70E740481C1C}">
                <a14:useLocalDpi xmlns:a14="http://schemas.microsoft.com/office/drawing/2010/main" val="0"/>
              </a:ext>
            </a:extLst>
          </a:blip>
          <a:srcRect t="29187"/>
          <a:stretch>
            <a:fillRect/>
          </a:stretch>
        </p:blipFill>
        <p:spPr>
          <a:xfrm>
            <a:off x="-600" y="0"/>
            <a:ext cx="12193835" cy="5763702"/>
          </a:xfrm>
          <a:prstGeom prst="rect">
            <a:avLst/>
          </a:prstGeom>
        </p:spPr>
      </p:pic>
      <p:sp>
        <p:nvSpPr>
          <p:cNvPr id="10" name="任意多边形"/>
          <p:cNvSpPr/>
          <p:nvPr userDrawn="1"/>
        </p:nvSpPr>
        <p:spPr>
          <a:xfrm>
            <a:off x="-600" y="2923592"/>
            <a:ext cx="12193835" cy="2770557"/>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 name="任意多边形"/>
          <p:cNvSpPr/>
          <p:nvPr userDrawn="1"/>
        </p:nvSpPr>
        <p:spPr>
          <a:xfrm>
            <a:off x="-600" y="3094299"/>
            <a:ext cx="12193835" cy="2770557"/>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任意多边形"/>
          <p:cNvSpPr/>
          <p:nvPr userDrawn="1"/>
        </p:nvSpPr>
        <p:spPr>
          <a:xfrm>
            <a:off x="-600" y="3263125"/>
            <a:ext cx="12193835" cy="3594875"/>
          </a:xfrm>
          <a:custGeom>
            <a:avLst/>
            <a:gdLst>
              <a:gd name="connsiteX0" fmla="*/ 0 w 12193200"/>
              <a:gd name="connsiteY0" fmla="*/ 0 h 3345493"/>
              <a:gd name="connsiteX1" fmla="*/ 485965 w 12193200"/>
              <a:gd name="connsiteY1" fmla="*/ 136664 h 3345493"/>
              <a:gd name="connsiteX2" fmla="*/ 6096601 w 12193200"/>
              <a:gd name="connsiteY2" fmla="*/ 831504 h 3345493"/>
              <a:gd name="connsiteX3" fmla="*/ 11707235 w 12193200"/>
              <a:gd name="connsiteY3" fmla="*/ 136664 h 3345493"/>
              <a:gd name="connsiteX4" fmla="*/ 12193200 w 12193200"/>
              <a:gd name="connsiteY4" fmla="*/ 0 h 3345493"/>
              <a:gd name="connsiteX5" fmla="*/ 12193200 w 12193200"/>
              <a:gd name="connsiteY5" fmla="*/ 1638919 h 3345493"/>
              <a:gd name="connsiteX6" fmla="*/ 12193200 w 12193200"/>
              <a:gd name="connsiteY6" fmla="*/ 2578359 h 3345493"/>
              <a:gd name="connsiteX7" fmla="*/ 12193200 w 12193200"/>
              <a:gd name="connsiteY7" fmla="*/ 3345493 h 3345493"/>
              <a:gd name="connsiteX8" fmla="*/ 0 w 12193200"/>
              <a:gd name="connsiteY8" fmla="*/ 3345493 h 3345493"/>
              <a:gd name="connsiteX9" fmla="*/ 0 w 12193200"/>
              <a:gd name="connsiteY9" fmla="*/ 2578359 h 3345493"/>
              <a:gd name="connsiteX10" fmla="*/ 0 w 12193200"/>
              <a:gd name="connsiteY10" fmla="*/ 1638919 h 334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00" h="3345493">
                <a:moveTo>
                  <a:pt x="0" y="0"/>
                </a:moveTo>
                <a:lnTo>
                  <a:pt x="485965" y="136664"/>
                </a:lnTo>
                <a:cubicBezTo>
                  <a:pt x="2153801" y="579795"/>
                  <a:pt x="4065101" y="831504"/>
                  <a:pt x="6096601" y="831504"/>
                </a:cubicBezTo>
                <a:cubicBezTo>
                  <a:pt x="8128101" y="831504"/>
                  <a:pt x="10039400" y="579795"/>
                  <a:pt x="11707235" y="136664"/>
                </a:cubicBezTo>
                <a:lnTo>
                  <a:pt x="12193200" y="0"/>
                </a:lnTo>
                <a:lnTo>
                  <a:pt x="12193200" y="1638919"/>
                </a:lnTo>
                <a:lnTo>
                  <a:pt x="12193200" y="2578359"/>
                </a:lnTo>
                <a:lnTo>
                  <a:pt x="12193200" y="3345493"/>
                </a:lnTo>
                <a:lnTo>
                  <a:pt x="0" y="3345493"/>
                </a:lnTo>
                <a:lnTo>
                  <a:pt x="0" y="2578359"/>
                </a:lnTo>
                <a:lnTo>
                  <a:pt x="0" y="16389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p>
        </p:txBody>
      </p:sp>
      <p:sp>
        <p:nvSpPr>
          <p:cNvPr id="14" name="椭圆"/>
          <p:cNvSpPr/>
          <p:nvPr userDrawn="1"/>
        </p:nvSpPr>
        <p:spPr>
          <a:xfrm>
            <a:off x="5189002" y="2833652"/>
            <a:ext cx="1814631" cy="1814536"/>
          </a:xfrm>
          <a:prstGeom prst="ellipse">
            <a:avLst/>
          </a:prstGeom>
          <a:solidFill>
            <a:schemeClr val="accent1"/>
          </a:solid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n-ea"/>
            </a:endParaRPr>
          </a:p>
        </p:txBody>
      </p:sp>
      <p:sp>
        <p:nvSpPr>
          <p:cNvPr id="15" name="文本占位符"/>
          <p:cNvSpPr>
            <a:spLocks noGrp="1"/>
          </p:cNvSpPr>
          <p:nvPr>
            <p:ph type="body" sz="quarter" idx="12" hasCustomPrompt="1"/>
          </p:nvPr>
        </p:nvSpPr>
        <p:spPr>
          <a:xfrm>
            <a:off x="696036" y="5874427"/>
            <a:ext cx="10800563" cy="418191"/>
          </a:xfrm>
          <a:prstGeom prst="rect">
            <a:avLst/>
          </a:prstGeom>
        </p:spPr>
        <p:txBody>
          <a:bodyPr wrap="square" lIns="144000" anchor="t">
            <a:spAutoFit/>
          </a:bodyPr>
          <a:lstStyle>
            <a:lvl1pPr marL="0" indent="0" algn="ctr">
              <a:lnSpc>
                <a:spcPct val="150000"/>
              </a:lnSpc>
              <a:buNone/>
              <a:defRPr sz="1600" b="0" spc="200" baseline="0">
                <a:solidFill>
                  <a:schemeClr val="accent1"/>
                </a:solidFill>
              </a:defRPr>
            </a:lvl1pPr>
          </a:lstStyle>
          <a:p>
            <a:pPr lvl="0"/>
            <a:r>
              <a:rPr lang="zh-CN" altLang="en-US" dirty="0"/>
              <a:t>单击此处添加您的文字内容</a:t>
            </a:r>
            <a:endParaRPr lang="zh-CN" altLang="en-US" dirty="0"/>
          </a:p>
        </p:txBody>
      </p:sp>
      <p:sp>
        <p:nvSpPr>
          <p:cNvPr id="16" name="标题占位符"/>
          <p:cNvSpPr>
            <a:spLocks noGrp="1"/>
          </p:cNvSpPr>
          <p:nvPr>
            <p:ph type="body" sz="quarter" idx="11" hasCustomPrompt="1"/>
          </p:nvPr>
        </p:nvSpPr>
        <p:spPr>
          <a:xfrm>
            <a:off x="696036" y="4870847"/>
            <a:ext cx="10800563" cy="861774"/>
          </a:xfrm>
          <a:prstGeom prst="rect">
            <a:avLst/>
          </a:prstGeom>
        </p:spPr>
        <p:txBody>
          <a:bodyPr wrap="square" lIns="144000" anchor="ctr">
            <a:spAutoFit/>
          </a:bodyPr>
          <a:lstStyle>
            <a:lvl1pPr marL="0" indent="0" algn="ctr">
              <a:lnSpc>
                <a:spcPct val="100000"/>
              </a:lnSpc>
              <a:buNone/>
              <a:defRPr lang="zh-CN" altLang="en-US" sz="5000" b="1" spc="400" baseline="0" dirty="0">
                <a:solidFill>
                  <a:schemeClr val="accent2"/>
                </a:solidFill>
                <a:latin typeface="+mj-ea"/>
                <a:ea typeface="+mj-ea"/>
              </a:defRPr>
            </a:lvl1pPr>
          </a:lstStyle>
          <a:p>
            <a:pPr marL="0" lvl="0"/>
            <a:r>
              <a:rPr lang="zh-CN" altLang="en-US" dirty="0"/>
              <a:t>添加标题</a:t>
            </a:r>
            <a:endParaRPr lang="zh-CN" altLang="en-US" dirty="0"/>
          </a:p>
        </p:txBody>
      </p:sp>
      <p:sp>
        <p:nvSpPr>
          <p:cNvPr id="17" name="数字占位符"/>
          <p:cNvSpPr>
            <a:spLocks noGrp="1"/>
          </p:cNvSpPr>
          <p:nvPr>
            <p:ph type="body" sz="quarter" idx="10" hasCustomPrompt="1"/>
          </p:nvPr>
        </p:nvSpPr>
        <p:spPr>
          <a:xfrm>
            <a:off x="4296224" y="3164528"/>
            <a:ext cx="3600188" cy="1015663"/>
          </a:xfrm>
          <a:prstGeom prst="rect">
            <a:avLst/>
          </a:prstGeom>
          <a:noFill/>
        </p:spPr>
        <p:txBody>
          <a:bodyPr wrap="square" lIns="0" rIns="0" rtlCol="0" anchor="ctr">
            <a:spAutoFit/>
          </a:bodyPr>
          <a:lstStyle>
            <a:lvl1pPr marL="0" indent="0" algn="ctr">
              <a:lnSpc>
                <a:spcPct val="100000"/>
              </a:lnSpc>
              <a:buFontTx/>
              <a:buNone/>
              <a:defRPr lang="zh-CN" altLang="en-US" sz="6000" b="0" i="0" u="none" dirty="0">
                <a:solidFill>
                  <a:schemeClr val="accent6"/>
                </a:solidFill>
                <a:effectLst/>
                <a:latin typeface="+mj-lt"/>
                <a:ea typeface="+mj-ea"/>
                <a:cs typeface="Arial" panose="020B0604020202020204" pitchFamily="34" charset="0"/>
              </a:defRPr>
            </a:lvl1pPr>
          </a:lstStyle>
          <a:p>
            <a:pPr marL="0" lvl="0"/>
            <a:r>
              <a:rPr lang="en-US" altLang="zh-CN" dirty="0"/>
              <a:t>01</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par>
                          <p:cTn id="25" fill="hold">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
                                        </p:tgtEl>
                                        <p:attrNameLst>
                                          <p:attrName>ppt_y</p:attrName>
                                        </p:attrNameLst>
                                      </p:cBhvr>
                                      <p:tavLst>
                                        <p:tav tm="0">
                                          <p:val>
                                            <p:strVal val="#ppt_y"/>
                                          </p:val>
                                        </p:tav>
                                        <p:tav tm="100000">
                                          <p:val>
                                            <p:strVal val="#ppt_y"/>
                                          </p:val>
                                        </p:tav>
                                      </p:tavLst>
                                    </p:anim>
                                    <p:anim calcmode="lin" valueType="num">
                                      <p:cBhvr>
                                        <p:cTn id="3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
                                        </p:tgtEl>
                                      </p:cBhvr>
                                    </p:animEffect>
                                  </p:childTnLst>
                                </p:cTn>
                              </p:par>
                            </p:childTnLst>
                          </p:cTn>
                        </p:par>
                        <p:par>
                          <p:cTn id="33" fill="hold">
                            <p:stCondLst>
                              <p:cond delay="3150"/>
                            </p:stCondLst>
                            <p:childTnLst>
                              <p:par>
                                <p:cTn id="34" presetID="10" presetClass="entr" presetSubtype="0"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uiExpand="1"/>
      <p:bldP spid="12" grpId="0" bldLvl="0" animBg="1"/>
      <p:bldP spid="14" grpId="0" bldLvl="0" animBg="1"/>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lvl="0">
            <p:tnLst>
              <p:par>
                <p:cTn presetID="41" presetClass="entr" presetSubtype="0" fill="hold" nodeType="afterEffect">
                  <p:stCondLst>
                    <p:cond delay="0"/>
                  </p:stCondLst>
                  <p:iterate type="lt">
                    <p:tmPct val="10000"/>
                  </p:iterate>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6"/>
                        </p:tgtEl>
                        <p:attrNameLst>
                          <p:attrName>ppt_y</p:attrName>
                        </p:attrNameLst>
                      </p:cBhvr>
                      <p:tavLst>
                        <p:tav tm="0">
                          <p:val>
                            <p:strVal val="#ppt_y"/>
                          </p:val>
                        </p:tav>
                        <p:tav tm="100000">
                          <p:val>
                            <p:strVal val="#ppt_y"/>
                          </p:val>
                        </p:tav>
                      </p:tavLst>
                    </p:anim>
                    <p:anim calcmode="lin" valueType="num">
                      <p:cBhvr>
                        <p:cTn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
        <p:nvSpPr>
          <p:cNvPr id="15" name="椭圆"/>
          <p:cNvSpPr>
            <a:spLocks noChangeAspect="1"/>
          </p:cNvSpPr>
          <p:nvPr userDrawn="1"/>
        </p:nvSpPr>
        <p:spPr>
          <a:xfrm>
            <a:off x="5511611" y="806167"/>
            <a:ext cx="64803" cy="648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00" dirty="0"/>
          </a:p>
        </p:txBody>
      </p:sp>
      <p:sp>
        <p:nvSpPr>
          <p:cNvPr id="16" name="椭圆"/>
          <p:cNvSpPr>
            <a:spLocks noChangeAspect="1"/>
          </p:cNvSpPr>
          <p:nvPr userDrawn="1"/>
        </p:nvSpPr>
        <p:spPr>
          <a:xfrm>
            <a:off x="5634345" y="806167"/>
            <a:ext cx="64803" cy="648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00" dirty="0"/>
          </a:p>
        </p:txBody>
      </p:sp>
      <p:sp>
        <p:nvSpPr>
          <p:cNvPr id="17" name="椭圆"/>
          <p:cNvSpPr>
            <a:spLocks noChangeAspect="1"/>
          </p:cNvSpPr>
          <p:nvPr userDrawn="1"/>
        </p:nvSpPr>
        <p:spPr>
          <a:xfrm>
            <a:off x="5757080" y="806167"/>
            <a:ext cx="64803" cy="648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00" dirty="0"/>
          </a:p>
        </p:txBody>
      </p:sp>
      <p:sp>
        <p:nvSpPr>
          <p:cNvPr id="31" name="椭圆"/>
          <p:cNvSpPr>
            <a:spLocks noChangeAspect="1"/>
          </p:cNvSpPr>
          <p:nvPr userDrawn="1"/>
        </p:nvSpPr>
        <p:spPr>
          <a:xfrm>
            <a:off x="5879814" y="806167"/>
            <a:ext cx="64803" cy="648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00" dirty="0"/>
          </a:p>
        </p:txBody>
      </p:sp>
      <p:sp>
        <p:nvSpPr>
          <p:cNvPr id="32" name="椭圆"/>
          <p:cNvSpPr>
            <a:spLocks noChangeAspect="1"/>
          </p:cNvSpPr>
          <p:nvPr userDrawn="1"/>
        </p:nvSpPr>
        <p:spPr>
          <a:xfrm>
            <a:off x="6002549" y="806167"/>
            <a:ext cx="64803" cy="648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00" dirty="0"/>
          </a:p>
        </p:txBody>
      </p:sp>
      <p:sp>
        <p:nvSpPr>
          <p:cNvPr id="33" name="椭圆"/>
          <p:cNvSpPr>
            <a:spLocks noChangeAspect="1"/>
          </p:cNvSpPr>
          <p:nvPr userDrawn="1"/>
        </p:nvSpPr>
        <p:spPr>
          <a:xfrm>
            <a:off x="6125283" y="806167"/>
            <a:ext cx="64803" cy="648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00" dirty="0"/>
          </a:p>
        </p:txBody>
      </p:sp>
      <p:sp>
        <p:nvSpPr>
          <p:cNvPr id="34" name="椭圆"/>
          <p:cNvSpPr>
            <a:spLocks noChangeAspect="1"/>
          </p:cNvSpPr>
          <p:nvPr userDrawn="1"/>
        </p:nvSpPr>
        <p:spPr>
          <a:xfrm>
            <a:off x="6248017" y="806167"/>
            <a:ext cx="64803" cy="64800"/>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00" dirty="0"/>
          </a:p>
        </p:txBody>
      </p:sp>
      <p:sp>
        <p:nvSpPr>
          <p:cNvPr id="35" name="椭圆"/>
          <p:cNvSpPr>
            <a:spLocks noChangeAspect="1"/>
          </p:cNvSpPr>
          <p:nvPr userDrawn="1"/>
        </p:nvSpPr>
        <p:spPr>
          <a:xfrm>
            <a:off x="6370752" y="806167"/>
            <a:ext cx="64803" cy="648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00" dirty="0"/>
          </a:p>
        </p:txBody>
      </p:sp>
      <p:sp>
        <p:nvSpPr>
          <p:cNvPr id="36" name="椭圆"/>
          <p:cNvSpPr>
            <a:spLocks noChangeAspect="1"/>
          </p:cNvSpPr>
          <p:nvPr userDrawn="1"/>
        </p:nvSpPr>
        <p:spPr>
          <a:xfrm>
            <a:off x="6493486" y="806167"/>
            <a:ext cx="64803" cy="648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00" dirty="0"/>
          </a:p>
        </p:txBody>
      </p:sp>
      <p:sp>
        <p:nvSpPr>
          <p:cNvPr id="37" name="椭圆"/>
          <p:cNvSpPr>
            <a:spLocks noChangeAspect="1"/>
          </p:cNvSpPr>
          <p:nvPr userDrawn="1"/>
        </p:nvSpPr>
        <p:spPr>
          <a:xfrm>
            <a:off x="6616221" y="806167"/>
            <a:ext cx="64803" cy="648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00" dirty="0"/>
          </a:p>
        </p:txBody>
      </p:sp>
      <p:sp>
        <p:nvSpPr>
          <p:cNvPr id="38" name="标题占位符"/>
          <p:cNvSpPr>
            <a:spLocks noGrp="1"/>
          </p:cNvSpPr>
          <p:nvPr>
            <p:ph type="body" sz="quarter" idx="10" hasCustomPrompt="1"/>
          </p:nvPr>
        </p:nvSpPr>
        <p:spPr>
          <a:xfrm>
            <a:off x="1596083" y="185409"/>
            <a:ext cx="9000469" cy="461665"/>
          </a:xfrm>
          <a:prstGeom prst="rect">
            <a:avLst/>
          </a:prstGeom>
        </p:spPr>
        <p:txBody>
          <a:bodyPr wrap="square">
            <a:spAutoFit/>
          </a:bodyPr>
          <a:lstStyle>
            <a:lvl1pPr marL="0" indent="0" algn="ctr">
              <a:lnSpc>
                <a:spcPct val="100000"/>
              </a:lnSpc>
              <a:buFontTx/>
              <a:buNone/>
              <a:defRPr lang="zh-CN" altLang="en-US" sz="2400" b="0" spc="200" baseline="0" dirty="0" smtClean="0">
                <a:solidFill>
                  <a:schemeClr val="accent3"/>
                </a:solidFill>
                <a:latin typeface="+mj-ea"/>
                <a:ea typeface="+mj-ea"/>
              </a:defRPr>
            </a:lvl1pPr>
          </a:lstStyle>
          <a:p>
            <a:pPr marL="0" lvl="0"/>
            <a:r>
              <a:rPr lang="zh-CN" altLang="en-US" dirty="0"/>
              <a:t>点击添加标题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outVertical)">
                                      <p:cBhvr>
                                        <p:cTn id="7" dur="500"/>
                                        <p:tgtEl>
                                          <p:spTgt spid="3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uild="p">
        <p:tmplLst>
          <p:tmpl lvl="1">
            <p:tnLst>
              <p:par>
                <p:cTn presetID="16" presetClass="entr" presetSubtype="37"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barn(outVertical)">
                      <p:cBhvr>
                        <p:cTn dur="500"/>
                        <p:tgtEl>
                          <p:spTgt spid="38"/>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介绍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44" y="365125"/>
            <a:ext cx="10516148"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44" y="6356351"/>
            <a:ext cx="2743343" cy="365125"/>
          </a:xfrm>
          <a:prstGeom prst="rect">
            <a:avLst/>
          </a:prstGeom>
        </p:spPr>
        <p:txBody>
          <a:bodyPr/>
          <a:lstStyle/>
          <a:p>
            <a:fld id="{A4E37400-0646-4690-B3CD-AFE7E0746041}" type="datetimeFigureOut">
              <a:rPr lang="zh-CN" altLang="en-US" smtClean="0"/>
            </a:fld>
            <a:endParaRPr lang="zh-CN" altLang="en-US"/>
          </a:p>
        </p:txBody>
      </p:sp>
      <p:sp>
        <p:nvSpPr>
          <p:cNvPr id="5" name="Footer Placeholder 4"/>
          <p:cNvSpPr>
            <a:spLocks noGrp="1"/>
          </p:cNvSpPr>
          <p:nvPr>
            <p:ph type="ftr" sz="quarter" idx="11"/>
          </p:nvPr>
        </p:nvSpPr>
        <p:spPr>
          <a:xfrm>
            <a:off x="4038810" y="6356351"/>
            <a:ext cx="4115014"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1048" y="6356351"/>
            <a:ext cx="2743343" cy="365125"/>
          </a:xfrm>
          <a:prstGeom prst="rect">
            <a:avLst/>
          </a:prstGeom>
        </p:spPr>
        <p:txBody>
          <a:bodyPr/>
          <a:lstStyle/>
          <a:p>
            <a:fld id="{7543FE73-A404-45C1-B77A-6DB3BD9EA953}"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8946" y="164253"/>
            <a:ext cx="3328420" cy="4809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7" name="图片"/>
          <p:cNvPicPr>
            <a:picLocks noChangeAspect="1"/>
          </p:cNvPicPr>
          <p:nvPr userDrawn="1"/>
        </p:nvPicPr>
        <p:blipFill rotWithShape="1">
          <a:blip r:embed="rId2" cstate="print">
            <a:extLst>
              <a:ext uri="{28A0092B-C50C-407E-A947-70E740481C1C}">
                <a14:useLocalDpi xmlns:a14="http://schemas.microsoft.com/office/drawing/2010/main" val="0"/>
              </a:ext>
            </a:extLst>
          </a:blip>
          <a:srcRect t="29187"/>
          <a:stretch>
            <a:fillRect/>
          </a:stretch>
        </p:blipFill>
        <p:spPr>
          <a:xfrm>
            <a:off x="-600" y="0"/>
            <a:ext cx="12194668" cy="5763998"/>
          </a:xfrm>
          <a:prstGeom prst="rect">
            <a:avLst/>
          </a:prstGeom>
        </p:spPr>
      </p:pic>
      <p:sp>
        <p:nvSpPr>
          <p:cNvPr id="10" name="任意多边形"/>
          <p:cNvSpPr/>
          <p:nvPr userDrawn="1"/>
        </p:nvSpPr>
        <p:spPr>
          <a:xfrm>
            <a:off x="-600" y="2923742"/>
            <a:ext cx="12194668" cy="2770699"/>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0" dirty="0"/>
          </a:p>
        </p:txBody>
      </p:sp>
      <p:sp>
        <p:nvSpPr>
          <p:cNvPr id="12" name="任意多边形"/>
          <p:cNvSpPr/>
          <p:nvPr userDrawn="1"/>
        </p:nvSpPr>
        <p:spPr>
          <a:xfrm>
            <a:off x="-600" y="3094458"/>
            <a:ext cx="12194668" cy="2770699"/>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0" dirty="0"/>
          </a:p>
        </p:txBody>
      </p:sp>
      <p:sp>
        <p:nvSpPr>
          <p:cNvPr id="13" name="任意多边形"/>
          <p:cNvSpPr/>
          <p:nvPr userDrawn="1"/>
        </p:nvSpPr>
        <p:spPr>
          <a:xfrm>
            <a:off x="-600" y="3263293"/>
            <a:ext cx="12194668" cy="3595060"/>
          </a:xfrm>
          <a:custGeom>
            <a:avLst/>
            <a:gdLst>
              <a:gd name="connsiteX0" fmla="*/ 0 w 12193200"/>
              <a:gd name="connsiteY0" fmla="*/ 0 h 3345493"/>
              <a:gd name="connsiteX1" fmla="*/ 485965 w 12193200"/>
              <a:gd name="connsiteY1" fmla="*/ 136664 h 3345493"/>
              <a:gd name="connsiteX2" fmla="*/ 6096601 w 12193200"/>
              <a:gd name="connsiteY2" fmla="*/ 831504 h 3345493"/>
              <a:gd name="connsiteX3" fmla="*/ 11707235 w 12193200"/>
              <a:gd name="connsiteY3" fmla="*/ 136664 h 3345493"/>
              <a:gd name="connsiteX4" fmla="*/ 12193200 w 12193200"/>
              <a:gd name="connsiteY4" fmla="*/ 0 h 3345493"/>
              <a:gd name="connsiteX5" fmla="*/ 12193200 w 12193200"/>
              <a:gd name="connsiteY5" fmla="*/ 1638919 h 3345493"/>
              <a:gd name="connsiteX6" fmla="*/ 12193200 w 12193200"/>
              <a:gd name="connsiteY6" fmla="*/ 2578359 h 3345493"/>
              <a:gd name="connsiteX7" fmla="*/ 12193200 w 12193200"/>
              <a:gd name="connsiteY7" fmla="*/ 3345493 h 3345493"/>
              <a:gd name="connsiteX8" fmla="*/ 0 w 12193200"/>
              <a:gd name="connsiteY8" fmla="*/ 3345493 h 3345493"/>
              <a:gd name="connsiteX9" fmla="*/ 0 w 12193200"/>
              <a:gd name="connsiteY9" fmla="*/ 2578359 h 3345493"/>
              <a:gd name="connsiteX10" fmla="*/ 0 w 12193200"/>
              <a:gd name="connsiteY10" fmla="*/ 1638919 h 334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00" h="3345493">
                <a:moveTo>
                  <a:pt x="0" y="0"/>
                </a:moveTo>
                <a:lnTo>
                  <a:pt x="485965" y="136664"/>
                </a:lnTo>
                <a:cubicBezTo>
                  <a:pt x="2153801" y="579795"/>
                  <a:pt x="4065101" y="831504"/>
                  <a:pt x="6096601" y="831504"/>
                </a:cubicBezTo>
                <a:cubicBezTo>
                  <a:pt x="8128101" y="831504"/>
                  <a:pt x="10039400" y="579795"/>
                  <a:pt x="11707235" y="136664"/>
                </a:cubicBezTo>
                <a:lnTo>
                  <a:pt x="12193200" y="0"/>
                </a:lnTo>
                <a:lnTo>
                  <a:pt x="12193200" y="1638919"/>
                </a:lnTo>
                <a:lnTo>
                  <a:pt x="12193200" y="2578359"/>
                </a:lnTo>
                <a:lnTo>
                  <a:pt x="12193200" y="3345493"/>
                </a:lnTo>
                <a:lnTo>
                  <a:pt x="0" y="3345493"/>
                </a:lnTo>
                <a:lnTo>
                  <a:pt x="0" y="2578359"/>
                </a:lnTo>
                <a:lnTo>
                  <a:pt x="0" y="16389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80" dirty="0"/>
          </a:p>
        </p:txBody>
      </p:sp>
      <p:sp>
        <p:nvSpPr>
          <p:cNvPr id="14" name="椭圆"/>
          <p:cNvSpPr/>
          <p:nvPr userDrawn="1"/>
        </p:nvSpPr>
        <p:spPr>
          <a:xfrm>
            <a:off x="5189357" y="2833798"/>
            <a:ext cx="1814755" cy="1814630"/>
          </a:xfrm>
          <a:prstGeom prst="ellipse">
            <a:avLst/>
          </a:prstGeom>
          <a:solidFill>
            <a:schemeClr val="accent1"/>
          </a:solid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0">
              <a:latin typeface="+mn-ea"/>
            </a:endParaRPr>
          </a:p>
        </p:txBody>
      </p:sp>
      <p:sp>
        <p:nvSpPr>
          <p:cNvPr id="15" name="文本占位符"/>
          <p:cNvSpPr>
            <a:spLocks noGrp="1"/>
          </p:cNvSpPr>
          <p:nvPr>
            <p:ph type="body" sz="quarter" idx="12" hasCustomPrompt="1"/>
          </p:nvPr>
        </p:nvSpPr>
        <p:spPr>
          <a:xfrm>
            <a:off x="696084" y="5874729"/>
            <a:ext cx="10801300" cy="418213"/>
          </a:xfrm>
          <a:prstGeom prst="rect">
            <a:avLst/>
          </a:prstGeom>
        </p:spPr>
        <p:txBody>
          <a:bodyPr wrap="square" lIns="144000" anchor="t">
            <a:spAutoFit/>
          </a:bodyPr>
          <a:lstStyle>
            <a:lvl1pPr marL="0" indent="0" algn="ctr">
              <a:lnSpc>
                <a:spcPct val="150000"/>
              </a:lnSpc>
              <a:buNone/>
              <a:defRPr sz="1600" b="0" spc="200" baseline="0">
                <a:solidFill>
                  <a:schemeClr val="accent1"/>
                </a:solidFill>
              </a:defRPr>
            </a:lvl1pPr>
          </a:lstStyle>
          <a:p>
            <a:pPr lvl="0"/>
            <a:r>
              <a:rPr lang="zh-CN" altLang="en-US" dirty="0"/>
              <a:t>单击此处添加您的文字内容</a:t>
            </a:r>
            <a:endParaRPr lang="zh-CN" altLang="en-US" dirty="0"/>
          </a:p>
        </p:txBody>
      </p:sp>
      <p:sp>
        <p:nvSpPr>
          <p:cNvPr id="16" name="标题占位符"/>
          <p:cNvSpPr>
            <a:spLocks noGrp="1"/>
          </p:cNvSpPr>
          <p:nvPr>
            <p:ph type="body" sz="quarter" idx="11" hasCustomPrompt="1"/>
          </p:nvPr>
        </p:nvSpPr>
        <p:spPr>
          <a:xfrm>
            <a:off x="696084" y="4871097"/>
            <a:ext cx="10801300" cy="861819"/>
          </a:xfrm>
          <a:prstGeom prst="rect">
            <a:avLst/>
          </a:prstGeom>
        </p:spPr>
        <p:txBody>
          <a:bodyPr wrap="square" lIns="144000" anchor="ctr">
            <a:spAutoFit/>
          </a:bodyPr>
          <a:lstStyle>
            <a:lvl1pPr marL="0" indent="0" algn="ctr">
              <a:lnSpc>
                <a:spcPct val="100000"/>
              </a:lnSpc>
              <a:buNone/>
              <a:defRPr lang="zh-CN" altLang="en-US" sz="5000" b="1" spc="400" baseline="0" dirty="0">
                <a:solidFill>
                  <a:schemeClr val="accent2"/>
                </a:solidFill>
                <a:latin typeface="+mj-ea"/>
                <a:ea typeface="+mj-ea"/>
              </a:defRPr>
            </a:lvl1pPr>
          </a:lstStyle>
          <a:p>
            <a:pPr marL="0" lvl="0"/>
            <a:r>
              <a:rPr lang="zh-CN" altLang="en-US" dirty="0"/>
              <a:t>添加标题</a:t>
            </a:r>
            <a:endParaRPr lang="zh-CN" altLang="en-US" dirty="0"/>
          </a:p>
        </p:txBody>
      </p:sp>
      <p:sp>
        <p:nvSpPr>
          <p:cNvPr id="17" name="数字占位符"/>
          <p:cNvSpPr>
            <a:spLocks noGrp="1"/>
          </p:cNvSpPr>
          <p:nvPr>
            <p:ph type="body" sz="quarter" idx="10" hasCustomPrompt="1"/>
          </p:nvPr>
        </p:nvSpPr>
        <p:spPr>
          <a:xfrm>
            <a:off x="4296517" y="3164691"/>
            <a:ext cx="3600433" cy="1015715"/>
          </a:xfrm>
          <a:prstGeom prst="rect">
            <a:avLst/>
          </a:prstGeom>
          <a:noFill/>
        </p:spPr>
        <p:txBody>
          <a:bodyPr wrap="square" lIns="0" rIns="0" rtlCol="0" anchor="ctr">
            <a:spAutoFit/>
          </a:bodyPr>
          <a:lstStyle>
            <a:lvl1pPr marL="0" indent="0" algn="ctr">
              <a:lnSpc>
                <a:spcPct val="100000"/>
              </a:lnSpc>
              <a:buFontTx/>
              <a:buNone/>
              <a:defRPr lang="zh-CN" altLang="en-US" sz="6000" b="0" i="0" u="none" dirty="0">
                <a:solidFill>
                  <a:schemeClr val="accent6"/>
                </a:solidFill>
                <a:effectLst/>
                <a:latin typeface="+mj-lt"/>
                <a:ea typeface="+mj-ea"/>
                <a:cs typeface="Arial" panose="020B0604020202020204" pitchFamily="34" charset="0"/>
              </a:defRPr>
            </a:lvl1pPr>
          </a:lstStyle>
          <a:p>
            <a:pPr marL="0" lvl="0"/>
            <a:r>
              <a:rPr lang="en-US" altLang="zh-CN" dirty="0"/>
              <a:t>01</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par>
                          <p:cTn id="25" fill="hold">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
                                        </p:tgtEl>
                                        <p:attrNameLst>
                                          <p:attrName>ppt_y</p:attrName>
                                        </p:attrNameLst>
                                      </p:cBhvr>
                                      <p:tavLst>
                                        <p:tav tm="0">
                                          <p:val>
                                            <p:strVal val="#ppt_y"/>
                                          </p:val>
                                        </p:tav>
                                        <p:tav tm="100000">
                                          <p:val>
                                            <p:strVal val="#ppt_y"/>
                                          </p:val>
                                        </p:tav>
                                      </p:tavLst>
                                    </p:anim>
                                    <p:anim calcmode="lin" valueType="num">
                                      <p:cBhvr>
                                        <p:cTn id="3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
                                        </p:tgtEl>
                                      </p:cBhvr>
                                    </p:animEffect>
                                  </p:childTnLst>
                                </p:cTn>
                              </p:par>
                            </p:childTnLst>
                          </p:cTn>
                        </p:par>
                        <p:par>
                          <p:cTn id="33" fill="hold">
                            <p:stCondLst>
                              <p:cond delay="3150"/>
                            </p:stCondLst>
                            <p:childTnLst>
                              <p:par>
                                <p:cTn id="34" presetID="10" presetClass="entr" presetSubtype="0"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uiExpand="1"/>
      <p:bldP spid="12" grpId="0" bldLvl="0" animBg="1"/>
      <p:bldP spid="14" grpId="0" bldLvl="0" animBg="1"/>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lvl="0">
            <p:tnLst>
              <p:par>
                <p:cTn presetID="41" presetClass="entr" presetSubtype="0" fill="hold" nodeType="afterEffect">
                  <p:stCondLst>
                    <p:cond delay="0"/>
                  </p:stCondLst>
                  <p:iterate type="lt">
                    <p:tmPct val="10000"/>
                  </p:iterate>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6"/>
                        </p:tgtEl>
                        <p:attrNameLst>
                          <p:attrName>ppt_y</p:attrName>
                        </p:attrNameLst>
                      </p:cBhvr>
                      <p:tavLst>
                        <p:tav tm="0">
                          <p:val>
                            <p:strVal val="#ppt_y"/>
                          </p:val>
                        </p:tav>
                        <p:tav tm="100000">
                          <p:val>
                            <p:strVal val="#ppt_y"/>
                          </p:val>
                        </p:tav>
                      </p:tavLst>
                    </p:anim>
                    <p:anim calcmode="lin" valueType="num">
                      <p:cBhvr>
                        <p:cTn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
        <p:nvSpPr>
          <p:cNvPr id="15" name="椭圆"/>
          <p:cNvSpPr>
            <a:spLocks noChangeAspect="1"/>
          </p:cNvSpPr>
          <p:nvPr userDrawn="1"/>
        </p:nvSpPr>
        <p:spPr>
          <a:xfrm>
            <a:off x="5511988" y="806209"/>
            <a:ext cx="64808" cy="6480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80" dirty="0"/>
          </a:p>
        </p:txBody>
      </p:sp>
      <p:sp>
        <p:nvSpPr>
          <p:cNvPr id="16" name="椭圆"/>
          <p:cNvSpPr>
            <a:spLocks noChangeAspect="1"/>
          </p:cNvSpPr>
          <p:nvPr userDrawn="1"/>
        </p:nvSpPr>
        <p:spPr>
          <a:xfrm>
            <a:off x="5634731" y="806209"/>
            <a:ext cx="64808" cy="6480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80" dirty="0"/>
          </a:p>
        </p:txBody>
      </p:sp>
      <p:sp>
        <p:nvSpPr>
          <p:cNvPr id="17" name="椭圆"/>
          <p:cNvSpPr>
            <a:spLocks noChangeAspect="1"/>
          </p:cNvSpPr>
          <p:nvPr userDrawn="1"/>
        </p:nvSpPr>
        <p:spPr>
          <a:xfrm>
            <a:off x="5757473" y="806209"/>
            <a:ext cx="64808" cy="6480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80" dirty="0"/>
          </a:p>
        </p:txBody>
      </p:sp>
      <p:sp>
        <p:nvSpPr>
          <p:cNvPr id="31" name="椭圆"/>
          <p:cNvSpPr>
            <a:spLocks noChangeAspect="1"/>
          </p:cNvSpPr>
          <p:nvPr userDrawn="1"/>
        </p:nvSpPr>
        <p:spPr>
          <a:xfrm>
            <a:off x="5880216" y="806209"/>
            <a:ext cx="64808" cy="64803"/>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80" dirty="0"/>
          </a:p>
        </p:txBody>
      </p:sp>
      <p:sp>
        <p:nvSpPr>
          <p:cNvPr id="32" name="椭圆"/>
          <p:cNvSpPr>
            <a:spLocks noChangeAspect="1"/>
          </p:cNvSpPr>
          <p:nvPr userDrawn="1"/>
        </p:nvSpPr>
        <p:spPr>
          <a:xfrm>
            <a:off x="6002959" y="806209"/>
            <a:ext cx="64808" cy="64803"/>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80" dirty="0"/>
          </a:p>
        </p:txBody>
      </p:sp>
      <p:sp>
        <p:nvSpPr>
          <p:cNvPr id="33" name="椭圆"/>
          <p:cNvSpPr>
            <a:spLocks noChangeAspect="1"/>
          </p:cNvSpPr>
          <p:nvPr userDrawn="1"/>
        </p:nvSpPr>
        <p:spPr>
          <a:xfrm>
            <a:off x="6125702" y="806209"/>
            <a:ext cx="64808" cy="64803"/>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80" dirty="0"/>
          </a:p>
        </p:txBody>
      </p:sp>
      <p:sp>
        <p:nvSpPr>
          <p:cNvPr id="34" name="椭圆"/>
          <p:cNvSpPr>
            <a:spLocks noChangeAspect="1"/>
          </p:cNvSpPr>
          <p:nvPr userDrawn="1"/>
        </p:nvSpPr>
        <p:spPr>
          <a:xfrm>
            <a:off x="6248444" y="806209"/>
            <a:ext cx="64808" cy="64803"/>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80" dirty="0"/>
          </a:p>
        </p:txBody>
      </p:sp>
      <p:sp>
        <p:nvSpPr>
          <p:cNvPr id="35" name="椭圆"/>
          <p:cNvSpPr>
            <a:spLocks noChangeAspect="1"/>
          </p:cNvSpPr>
          <p:nvPr userDrawn="1"/>
        </p:nvSpPr>
        <p:spPr>
          <a:xfrm>
            <a:off x="6371187" y="806209"/>
            <a:ext cx="64808" cy="6480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80" dirty="0"/>
          </a:p>
        </p:txBody>
      </p:sp>
      <p:sp>
        <p:nvSpPr>
          <p:cNvPr id="36" name="椭圆"/>
          <p:cNvSpPr>
            <a:spLocks noChangeAspect="1"/>
          </p:cNvSpPr>
          <p:nvPr userDrawn="1"/>
        </p:nvSpPr>
        <p:spPr>
          <a:xfrm>
            <a:off x="6493930" y="806209"/>
            <a:ext cx="64808" cy="6480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80" dirty="0"/>
          </a:p>
        </p:txBody>
      </p:sp>
      <p:sp>
        <p:nvSpPr>
          <p:cNvPr id="37" name="椭圆"/>
          <p:cNvSpPr>
            <a:spLocks noChangeAspect="1"/>
          </p:cNvSpPr>
          <p:nvPr userDrawn="1"/>
        </p:nvSpPr>
        <p:spPr>
          <a:xfrm>
            <a:off x="6616672" y="806209"/>
            <a:ext cx="64808" cy="64803"/>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endParaRPr lang="zh-CN" altLang="en-US" sz="1680" dirty="0"/>
          </a:p>
        </p:txBody>
      </p:sp>
      <p:sp>
        <p:nvSpPr>
          <p:cNvPr id="38" name="标题占位符"/>
          <p:cNvSpPr>
            <a:spLocks noGrp="1"/>
          </p:cNvSpPr>
          <p:nvPr>
            <p:ph type="body" sz="quarter" idx="10" hasCustomPrompt="1"/>
          </p:nvPr>
        </p:nvSpPr>
        <p:spPr>
          <a:xfrm>
            <a:off x="1596192" y="185418"/>
            <a:ext cx="9001084" cy="461689"/>
          </a:xfrm>
          <a:prstGeom prst="rect">
            <a:avLst/>
          </a:prstGeom>
        </p:spPr>
        <p:txBody>
          <a:bodyPr wrap="square">
            <a:spAutoFit/>
          </a:bodyPr>
          <a:lstStyle>
            <a:lvl1pPr marL="0" indent="0" algn="ctr">
              <a:lnSpc>
                <a:spcPct val="100000"/>
              </a:lnSpc>
              <a:buFontTx/>
              <a:buNone/>
              <a:defRPr lang="zh-CN" altLang="en-US" sz="2400" b="0" spc="200" baseline="0" dirty="0" smtClean="0">
                <a:solidFill>
                  <a:schemeClr val="accent3"/>
                </a:solidFill>
                <a:latin typeface="+mj-ea"/>
                <a:ea typeface="+mj-ea"/>
              </a:defRPr>
            </a:lvl1pPr>
          </a:lstStyle>
          <a:p>
            <a:pPr marL="0" lvl="0"/>
            <a:r>
              <a:rPr lang="zh-CN" altLang="en-US" dirty="0"/>
              <a:t>点击添加标题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outVertical)">
                                      <p:cBhvr>
                                        <p:cTn id="7" dur="500"/>
                                        <p:tgtEl>
                                          <p:spTgt spid="3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uild="p">
        <p:tmplLst>
          <p:tmpl lvl="1">
            <p:tnLst>
              <p:par>
                <p:cTn presetID="16" presetClass="entr" presetSubtype="37"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barn(outVertical)">
                      <p:cBhvr>
                        <p:cTn dur="500"/>
                        <p:tgtEl>
                          <p:spTgt spid="38"/>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介绍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301" y="365143"/>
            <a:ext cx="10516866" cy="1325631"/>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文字-居左">
    <p:spTree>
      <p:nvGrpSpPr>
        <p:cNvPr id="1" name=""/>
        <p:cNvGrpSpPr/>
        <p:nvPr/>
      </p:nvGrpSpPr>
      <p:grpSpPr>
        <a:xfrm>
          <a:off x="0" y="0"/>
          <a:ext cx="0" cy="0"/>
          <a:chOff x="0" y="0"/>
          <a:chExt cx="0" cy="0"/>
        </a:xfrm>
      </p:grpSpPr>
      <p:sp>
        <p:nvSpPr>
          <p:cNvPr id="4" name="标题 1"/>
          <p:cNvSpPr>
            <a:spLocks noGrp="1"/>
          </p:cNvSpPr>
          <p:nvPr>
            <p:ph type="title"/>
          </p:nvPr>
        </p:nvSpPr>
        <p:spPr>
          <a:xfrm>
            <a:off x="767448" y="538248"/>
            <a:ext cx="10657739" cy="648071"/>
          </a:xfrm>
          <a:prstGeom prst="rect">
            <a:avLst/>
          </a:prstGeom>
        </p:spPr>
        <p:txBody>
          <a:bodyPr anchor="ctr"/>
          <a:lstStyle>
            <a:lvl1pPr marL="0" algn="l" defTabSz="967105" rtl="0" eaLnBrk="1" latinLnBrk="0" hangingPunct="1">
              <a:lnSpc>
                <a:spcPct val="100000"/>
              </a:lnSpc>
              <a:defRPr kumimoji="1" lang="zh-CN" altLang="en-US" sz="3200" b="1" kern="1200" dirty="0">
                <a:solidFill>
                  <a:srgbClr val="141735"/>
                </a:solidFill>
                <a:latin typeface="微软雅黑" panose="020B0503020204020204" pitchFamily="34" charset="-122"/>
                <a:ea typeface="微软雅黑" panose="020B0503020204020204" pitchFamily="34" charset="-122"/>
                <a:cs typeface="+mn-cs"/>
              </a:defRPr>
            </a:lvl1pPr>
          </a:lstStyle>
          <a:p>
            <a:r>
              <a:rPr kumimoji="1" lang="zh-CN" altLang="en-US" dirty="0"/>
              <a:t>单击此处编辑母版标题样式</a:t>
            </a:r>
            <a:endParaRPr kumimoji="1" lang="zh-CN" altLang="en-US" dirty="0"/>
          </a:p>
        </p:txBody>
      </p:sp>
      <p:sp>
        <p:nvSpPr>
          <p:cNvPr id="3" name="矩形: 圆角 1"/>
          <p:cNvSpPr/>
          <p:nvPr userDrawn="1"/>
        </p:nvSpPr>
        <p:spPr>
          <a:xfrm>
            <a:off x="637018" y="686060"/>
            <a:ext cx="95578" cy="366676"/>
          </a:xfrm>
          <a:prstGeom prst="roundRect">
            <a:avLst>
              <a:gd name="adj" fmla="val 50000"/>
            </a:avLst>
          </a:prstGeom>
          <a:solidFill>
            <a:srgbClr val="43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79" y="4406900"/>
            <a:ext cx="1036422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179" y="2906713"/>
            <a:ext cx="103642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60" y="1600200"/>
            <a:ext cx="53853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8210" y="1600200"/>
            <a:ext cx="53853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535113"/>
            <a:ext cx="53874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60" y="2174875"/>
            <a:ext cx="53874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977" y="1535113"/>
            <a:ext cx="5389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977" y="2174875"/>
            <a:ext cx="5389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60" y="273050"/>
            <a:ext cx="401147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03" y="273050"/>
            <a:ext cx="6816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60" y="1435100"/>
            <a:ext cx="401147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953" y="4800600"/>
            <a:ext cx="731592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953" y="612775"/>
            <a:ext cx="73159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953" y="5367338"/>
            <a:ext cx="7315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8"/>
            <a:ext cx="1097388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600200"/>
            <a:ext cx="1097388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60" y="6356350"/>
            <a:ext cx="28450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6010" y="6356350"/>
            <a:ext cx="38611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460" y="6356350"/>
            <a:ext cx="28450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3.xml"/><Relationship Id="rId2" Type="http://schemas.openxmlformats.org/officeDocument/2006/relationships/image" Target="../media/image6.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23.xml"/><Relationship Id="rId7" Type="http://schemas.openxmlformats.org/officeDocument/2006/relationships/image" Target="../media/image6.png"/><Relationship Id="rId6" Type="http://schemas.openxmlformats.org/officeDocument/2006/relationships/image" Target="../media/image1.svg"/><Relationship Id="rId5" Type="http://schemas.openxmlformats.org/officeDocument/2006/relationships/image" Target="../media/image18.pn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6.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6.xml"/><Relationship Id="rId2" Type="http://schemas.openxmlformats.org/officeDocument/2006/relationships/image" Target="../media/image11.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4.xml"/><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3.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3.xml"/><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p:cNvPicPr>
            <a:picLocks noChangeAspect="1"/>
          </p:cNvPicPr>
          <p:nvPr/>
        </p:nvPicPr>
        <p:blipFill rotWithShape="1">
          <a:blip r:embed="rId1" cstate="print">
            <a:extLst>
              <a:ext uri="{28A0092B-C50C-407E-A947-70E740481C1C}">
                <a14:useLocalDpi xmlns:a14="http://schemas.microsoft.com/office/drawing/2010/main" val="0"/>
              </a:ext>
            </a:extLst>
          </a:blip>
          <a:srcRect t="17017"/>
          <a:stretch>
            <a:fillRect/>
          </a:stretch>
        </p:blipFill>
        <p:spPr>
          <a:xfrm>
            <a:off x="-282" y="0"/>
            <a:ext cx="12193200" cy="6745572"/>
          </a:xfrm>
          <a:prstGeom prst="rect">
            <a:avLst/>
          </a:prstGeom>
        </p:spPr>
      </p:pic>
      <p:sp>
        <p:nvSpPr>
          <p:cNvPr id="13" name="任意多边形"/>
          <p:cNvSpPr/>
          <p:nvPr/>
        </p:nvSpPr>
        <p:spPr>
          <a:xfrm>
            <a:off x="-282" y="2923592"/>
            <a:ext cx="12193200" cy="2770557"/>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6" name="任意多边形"/>
          <p:cNvSpPr/>
          <p:nvPr/>
        </p:nvSpPr>
        <p:spPr>
          <a:xfrm>
            <a:off x="-282" y="3094299"/>
            <a:ext cx="12193200" cy="2770557"/>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7" name="任意多边形"/>
          <p:cNvSpPr/>
          <p:nvPr/>
        </p:nvSpPr>
        <p:spPr>
          <a:xfrm>
            <a:off x="-282" y="3285350"/>
            <a:ext cx="12193200" cy="3594875"/>
          </a:xfrm>
          <a:custGeom>
            <a:avLst/>
            <a:gdLst>
              <a:gd name="connsiteX0" fmla="*/ 0 w 12193200"/>
              <a:gd name="connsiteY0" fmla="*/ 0 h 3345493"/>
              <a:gd name="connsiteX1" fmla="*/ 485965 w 12193200"/>
              <a:gd name="connsiteY1" fmla="*/ 136664 h 3345493"/>
              <a:gd name="connsiteX2" fmla="*/ 6096601 w 12193200"/>
              <a:gd name="connsiteY2" fmla="*/ 831504 h 3345493"/>
              <a:gd name="connsiteX3" fmla="*/ 11707235 w 12193200"/>
              <a:gd name="connsiteY3" fmla="*/ 136664 h 3345493"/>
              <a:gd name="connsiteX4" fmla="*/ 12193200 w 12193200"/>
              <a:gd name="connsiteY4" fmla="*/ 0 h 3345493"/>
              <a:gd name="connsiteX5" fmla="*/ 12193200 w 12193200"/>
              <a:gd name="connsiteY5" fmla="*/ 1638919 h 3345493"/>
              <a:gd name="connsiteX6" fmla="*/ 12193200 w 12193200"/>
              <a:gd name="connsiteY6" fmla="*/ 2578359 h 3345493"/>
              <a:gd name="connsiteX7" fmla="*/ 12193200 w 12193200"/>
              <a:gd name="connsiteY7" fmla="*/ 3345493 h 3345493"/>
              <a:gd name="connsiteX8" fmla="*/ 0 w 12193200"/>
              <a:gd name="connsiteY8" fmla="*/ 3345493 h 3345493"/>
              <a:gd name="connsiteX9" fmla="*/ 0 w 12193200"/>
              <a:gd name="connsiteY9" fmla="*/ 2578359 h 3345493"/>
              <a:gd name="connsiteX10" fmla="*/ 0 w 12193200"/>
              <a:gd name="connsiteY10" fmla="*/ 1638919 h 334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00" h="3345493">
                <a:moveTo>
                  <a:pt x="0" y="0"/>
                </a:moveTo>
                <a:lnTo>
                  <a:pt x="485965" y="136664"/>
                </a:lnTo>
                <a:cubicBezTo>
                  <a:pt x="2153801" y="579795"/>
                  <a:pt x="4065101" y="831504"/>
                  <a:pt x="6096601" y="831504"/>
                </a:cubicBezTo>
                <a:cubicBezTo>
                  <a:pt x="8128101" y="831504"/>
                  <a:pt x="10039400" y="579795"/>
                  <a:pt x="11707235" y="136664"/>
                </a:cubicBezTo>
                <a:lnTo>
                  <a:pt x="12193200" y="0"/>
                </a:lnTo>
                <a:lnTo>
                  <a:pt x="12193200" y="1638919"/>
                </a:lnTo>
                <a:lnTo>
                  <a:pt x="12193200" y="2578359"/>
                </a:lnTo>
                <a:lnTo>
                  <a:pt x="12193200" y="3345493"/>
                </a:lnTo>
                <a:lnTo>
                  <a:pt x="0" y="3345493"/>
                </a:lnTo>
                <a:lnTo>
                  <a:pt x="0" y="2578359"/>
                </a:lnTo>
                <a:lnTo>
                  <a:pt x="0" y="16389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latin typeface="微软雅黑" panose="020B0503020204020204" pitchFamily="34" charset="-122"/>
              <a:ea typeface="微软雅黑" panose="020B0503020204020204" pitchFamily="34" charset="-122"/>
            </a:endParaRPr>
          </a:p>
        </p:txBody>
      </p:sp>
      <p:cxnSp>
        <p:nvCxnSpPr>
          <p:cNvPr id="14" name="直接连接符"/>
          <p:cNvCxnSpPr/>
          <p:nvPr/>
        </p:nvCxnSpPr>
        <p:spPr>
          <a:xfrm>
            <a:off x="2776360" y="6410043"/>
            <a:ext cx="1332000" cy="0"/>
          </a:xfrm>
          <a:prstGeom prst="line">
            <a:avLst/>
          </a:prstGeom>
          <a:ln w="6350">
            <a:solidFill>
              <a:schemeClr val="accent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5" name="直接连接符"/>
          <p:cNvCxnSpPr/>
          <p:nvPr/>
        </p:nvCxnSpPr>
        <p:spPr>
          <a:xfrm>
            <a:off x="8084277" y="6410043"/>
            <a:ext cx="1332000" cy="0"/>
          </a:xfrm>
          <a:prstGeom prst="line">
            <a:avLst/>
          </a:prstGeom>
          <a:ln w="6350">
            <a:solidFill>
              <a:schemeClr val="accent2"/>
            </a:solidFill>
            <a:prstDash val="dash"/>
            <a:headEnd w="sm" len="sm"/>
            <a:tailEnd type="oval" w="sm" len="sm"/>
          </a:ln>
        </p:spPr>
        <p:style>
          <a:lnRef idx="1">
            <a:schemeClr val="accent1"/>
          </a:lnRef>
          <a:fillRef idx="0">
            <a:schemeClr val="accent1"/>
          </a:fillRef>
          <a:effectRef idx="0">
            <a:schemeClr val="accent1"/>
          </a:effectRef>
          <a:fontRef idx="minor">
            <a:schemeClr val="tx1"/>
          </a:fontRef>
        </p:style>
      </p:cxnSp>
      <p:sp>
        <p:nvSpPr>
          <p:cNvPr id="21" name="文本"/>
          <p:cNvSpPr/>
          <p:nvPr/>
        </p:nvSpPr>
        <p:spPr>
          <a:xfrm>
            <a:off x="5388293" y="6240766"/>
            <a:ext cx="1416050" cy="337185"/>
          </a:xfrm>
          <a:prstGeom prst="rect">
            <a:avLst/>
          </a:prstGeom>
        </p:spPr>
        <p:txBody>
          <a:bodyPr wrap="none" lIns="144000">
            <a:spAutoFit/>
          </a:bodyPr>
          <a:lstStyle/>
          <a:p>
            <a:pPr algn="ctr"/>
            <a:r>
              <a:rPr lang="en-US" altLang="zh-CN" sz="1600" spc="200"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600" spc="200"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spc="200"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600" spc="200"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1600" spc="200"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
          <p:cNvSpPr/>
          <p:nvPr/>
        </p:nvSpPr>
        <p:spPr>
          <a:xfrm>
            <a:off x="4993007" y="5685798"/>
            <a:ext cx="2206625" cy="337185"/>
          </a:xfrm>
          <a:prstGeom prst="rect">
            <a:avLst/>
          </a:prstGeom>
          <a:noFill/>
          <a:ln>
            <a:noFill/>
          </a:ln>
        </p:spPr>
        <p:txBody>
          <a:bodyPr wrap="none" lIns="144000" rtlCol="0">
            <a:spAutoFit/>
          </a:bodyPr>
          <a:lstStyle/>
          <a:p>
            <a:pPr algn="ctr" defTabSz="914400"/>
            <a:r>
              <a:rPr lang="zh-CN" altLang="en-US" sz="1600" spc="250" dirty="0">
                <a:solidFill>
                  <a:srgbClr val="3661A0"/>
                </a:solidFill>
                <a:latin typeface="微软雅黑" panose="020B0503020204020204" pitchFamily="34" charset="-122"/>
                <a:ea typeface="微软雅黑" panose="020B0503020204020204" pitchFamily="34" charset="-122"/>
                <a:cs typeface="微软雅黑" panose="020B0503020204020204" pitchFamily="34" charset="-122"/>
              </a:rPr>
              <a:t>兴业银行</a:t>
            </a:r>
            <a:r>
              <a:rPr lang="zh-CN" sz="1600" spc="250" dirty="0">
                <a:solidFill>
                  <a:srgbClr val="3661A0"/>
                </a:solidFill>
                <a:latin typeface="微软雅黑" panose="020B0503020204020204" pitchFamily="34" charset="-122"/>
                <a:ea typeface="微软雅黑" panose="020B0503020204020204" pitchFamily="34" charset="-122"/>
                <a:cs typeface="微软雅黑" panose="020B0503020204020204" pitchFamily="34" charset="-122"/>
              </a:rPr>
              <a:t>福清支行</a:t>
            </a:r>
            <a:r>
              <a:rPr lang="zh-CN" altLang="en-US" sz="1600" spc="250" dirty="0">
                <a:solidFill>
                  <a:srgbClr val="3661A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600" spc="250" dirty="0">
              <a:solidFill>
                <a:srgbClr val="3661A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标题"/>
          <p:cNvSpPr txBox="1"/>
          <p:nvPr/>
        </p:nvSpPr>
        <p:spPr>
          <a:xfrm>
            <a:off x="2789238" y="4374022"/>
            <a:ext cx="6940550" cy="1014730"/>
          </a:xfrm>
          <a:prstGeom prst="rect">
            <a:avLst/>
          </a:prstGeom>
          <a:noFill/>
        </p:spPr>
        <p:txBody>
          <a:bodyPr wrap="none" lIns="144000" rtlCol="0">
            <a:spAutoFit/>
          </a:bodyPr>
          <a:lstStyle>
            <a:defPPr>
              <a:defRPr lang="zh-CN"/>
            </a:defPPr>
            <a:lvl1pPr algn="ctr" defTabSz="914400">
              <a:defRPr sz="5065" b="1" spc="213">
                <a:blipFill dpi="0" rotWithShape="1">
                  <a:blip r:embed="rId2"/>
                  <a:srcRect/>
                  <a:tile tx="0" ty="0" sx="100000" sy="100000" flip="none" algn="tl"/>
                </a:blipFill>
                <a:latin typeface="+mj-ea"/>
                <a:ea typeface="+mj-ea"/>
              </a:defRPr>
            </a:lvl1pPr>
          </a:lstStyle>
          <a:p>
            <a:r>
              <a:rPr lang="zh-CN" altLang="en-US" sz="6000" spc="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中小企业金融产品</a:t>
            </a:r>
            <a:endParaRPr lang="zh-CN" altLang="en-US" sz="6000" spc="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p:cNvSpPr/>
          <p:nvPr/>
        </p:nvSpPr>
        <p:spPr>
          <a:xfrm>
            <a:off x="1380411" y="952985"/>
            <a:ext cx="1991360" cy="607695"/>
          </a:xfrm>
          <a:prstGeom prst="rect">
            <a:avLst/>
          </a:prstGeom>
        </p:spPr>
        <p:txBody>
          <a:bodyPr wrap="none" anchor="t">
            <a:spAutoFit/>
          </a:bodyPr>
          <a:p>
            <a:pPr algn="l"/>
            <a:r>
              <a:rPr lang="zh-CN" altLang="en-US" sz="3355" b="1" spc="200" dirty="0">
                <a:solidFill>
                  <a:srgbClr val="004186"/>
                </a:solidFill>
                <a:latin typeface="微软雅黑" panose="020B0503020204020204" pitchFamily="34" charset="-122"/>
                <a:ea typeface="微软雅黑" panose="020B0503020204020204" pitchFamily="34" charset="-122"/>
                <a:sym typeface="+mn-ea"/>
              </a:rPr>
              <a:t>业务优势</a:t>
            </a:r>
            <a:endParaRPr lang="zh-CN" altLang="en-US" sz="3360" b="1" spc="200" dirty="0">
              <a:solidFill>
                <a:srgbClr val="004186"/>
              </a:solidFill>
              <a:latin typeface="微软雅黑" panose="020B0503020204020204" pitchFamily="34" charset="-122"/>
              <a:ea typeface="微软雅黑" panose="020B0503020204020204" pitchFamily="34" charset="-122"/>
            </a:endParaRPr>
          </a:p>
        </p:txBody>
      </p:sp>
      <p:pic>
        <p:nvPicPr>
          <p:cNvPr id="10" name="图片 9" descr="resource"/>
          <p:cNvPicPr>
            <a:picLocks noChangeAspect="1"/>
          </p:cNvPicPr>
          <p:nvPr/>
        </p:nvPicPr>
        <p:blipFill>
          <a:blip r:embed="rId1"/>
          <a:stretch>
            <a:fillRect/>
          </a:stretch>
        </p:blipFill>
        <p:spPr>
          <a:xfrm>
            <a:off x="573504" y="759185"/>
            <a:ext cx="806667" cy="806667"/>
          </a:xfrm>
          <a:prstGeom prst="rect">
            <a:avLst/>
          </a:prstGeom>
        </p:spPr>
      </p:pic>
      <p:cxnSp>
        <p:nvCxnSpPr>
          <p:cNvPr id="29" name="直接连接符"/>
          <p:cNvCxnSpPr/>
          <p:nvPr/>
        </p:nvCxnSpPr>
        <p:spPr>
          <a:xfrm flipH="1">
            <a:off x="1098181" y="2710274"/>
            <a:ext cx="2570079" cy="0"/>
          </a:xfrm>
          <a:prstGeom prst="line">
            <a:avLst/>
          </a:prstGeom>
          <a:ln w="12700">
            <a:solidFill>
              <a:schemeClr val="accent3">
                <a:alpha val="7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8256844" y="1917242"/>
            <a:ext cx="1939333" cy="542925"/>
          </a:xfrm>
          <a:prstGeom prst="rect">
            <a:avLst/>
          </a:prstGeom>
          <a:noFill/>
        </p:spPr>
        <p:txBody>
          <a:bodyPr wrap="square" rtlCol="0">
            <a:spAutoFit/>
          </a:bodyPr>
          <a:p>
            <a:pPr lvl="0">
              <a:lnSpc>
                <a:spcPct val="100000"/>
              </a:lnSpc>
              <a:spcBef>
                <a:spcPct val="0"/>
              </a:spcBef>
              <a:spcAft>
                <a:spcPct val="35000"/>
              </a:spcAft>
            </a:pPr>
            <a:r>
              <a:rPr lang="zh-CN" altLang="en-US" sz="2940" b="1" spc="200" dirty="0">
                <a:solidFill>
                  <a:srgbClr val="004186"/>
                </a:solidFill>
                <a:latin typeface="微软雅黑" panose="020B0503020204020204" pitchFamily="34" charset="-122"/>
                <a:ea typeface="微软雅黑" panose="020B0503020204020204" pitchFamily="34" charset="-122"/>
                <a:sym typeface="+mn-ea"/>
              </a:rPr>
              <a:t>额度高</a:t>
            </a:r>
            <a:endParaRPr lang="zh-CN" altLang="en-US" sz="2940" b="1" spc="200" dirty="0">
              <a:solidFill>
                <a:srgbClr val="004186"/>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8256844" y="2637033"/>
            <a:ext cx="2666667" cy="963295"/>
          </a:xfrm>
          <a:prstGeom prst="rect">
            <a:avLst/>
          </a:prstGeom>
          <a:noFill/>
        </p:spPr>
        <p:txBody>
          <a:bodyPr wrap="square" rtlCol="0" anchor="t">
            <a:spAutoFit/>
          </a:bodyPr>
          <a:p>
            <a:pPr algn="just" eaLnBrk="1" hangingPunct="1">
              <a:lnSpc>
                <a:spcPct val="150000"/>
              </a:lnSpc>
            </a:pPr>
            <a:r>
              <a:rPr lang="zh-CN" altLang="en-US" sz="1890">
                <a:sym typeface="+mn-ea"/>
              </a:rPr>
              <a:t>银税贷款，以税定贷</a:t>
            </a:r>
            <a:endParaRPr lang="zh-CN" altLang="en-US" sz="1890">
              <a:sym typeface="+mn-ea"/>
            </a:endParaRPr>
          </a:p>
          <a:p>
            <a:pPr algn="just" eaLnBrk="1" hangingPunct="1">
              <a:lnSpc>
                <a:spcPct val="150000"/>
              </a:lnSpc>
            </a:pPr>
            <a:r>
              <a:rPr lang="zh-CN" altLang="en-US" sz="1890">
                <a:sym typeface="+mn-ea"/>
              </a:rPr>
              <a:t>额度最高可达500万元</a:t>
            </a:r>
            <a:endParaRPr lang="zh-CN" altLang="en-US" sz="1890"/>
          </a:p>
        </p:txBody>
      </p:sp>
      <p:cxnSp>
        <p:nvCxnSpPr>
          <p:cNvPr id="32" name="直接连接符"/>
          <p:cNvCxnSpPr/>
          <p:nvPr/>
        </p:nvCxnSpPr>
        <p:spPr>
          <a:xfrm flipH="1">
            <a:off x="1309514" y="4553607"/>
            <a:ext cx="2570079" cy="0"/>
          </a:xfrm>
          <a:prstGeom prst="line">
            <a:avLst/>
          </a:prstGeom>
          <a:ln w="12700">
            <a:solidFill>
              <a:schemeClr val="accent3">
                <a:alpha val="7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8682837" y="4110518"/>
            <a:ext cx="1379220" cy="542925"/>
          </a:xfrm>
          <a:prstGeom prst="rect">
            <a:avLst/>
          </a:prstGeom>
          <a:noFill/>
        </p:spPr>
        <p:txBody>
          <a:bodyPr wrap="none" rtlCol="0" anchor="t">
            <a:spAutoFit/>
          </a:bodyPr>
          <a:p>
            <a:r>
              <a:rPr lang="zh-CN" altLang="en-US" sz="2940" b="1" spc="200" dirty="0">
                <a:solidFill>
                  <a:srgbClr val="ED7D31"/>
                </a:solidFill>
                <a:latin typeface="微软雅黑" panose="020B0503020204020204" pitchFamily="34" charset="-122"/>
                <a:ea typeface="微软雅黑" panose="020B0503020204020204" pitchFamily="34" charset="-122"/>
                <a:sym typeface="+mn-ea"/>
              </a:rPr>
              <a:t>成本低</a:t>
            </a:r>
            <a:endParaRPr lang="zh-CN" altLang="en-US" sz="2940" b="1" spc="200" dirty="0">
              <a:solidFill>
                <a:srgbClr val="ED7D31"/>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8508171" y="4706518"/>
            <a:ext cx="2614000" cy="963295"/>
          </a:xfrm>
          <a:prstGeom prst="rect">
            <a:avLst/>
          </a:prstGeom>
          <a:noFill/>
        </p:spPr>
        <p:txBody>
          <a:bodyPr wrap="square" rtlCol="0" anchor="t">
            <a:spAutoFit/>
          </a:bodyPr>
          <a:p>
            <a:pPr algn="l" eaLnBrk="1" hangingPunct="1">
              <a:lnSpc>
                <a:spcPct val="150000"/>
              </a:lnSpc>
            </a:pPr>
            <a:r>
              <a:rPr lang="zh-CN" altLang="en-US" sz="1890">
                <a:sym typeface="+mn-ea"/>
              </a:rPr>
              <a:t>随借随还、循环使用，不使用不收利息</a:t>
            </a:r>
            <a:endParaRPr lang="zh-CN" altLang="en-US" sz="1890"/>
          </a:p>
        </p:txBody>
      </p:sp>
      <p:sp>
        <p:nvSpPr>
          <p:cNvPr id="38" name="图标"/>
          <p:cNvSpPr>
            <a:spLocks noChangeAspect="1" noEditPoints="1"/>
          </p:cNvSpPr>
          <p:nvPr/>
        </p:nvSpPr>
        <p:spPr bwMode="auto">
          <a:xfrm>
            <a:off x="5323110" y="2773759"/>
            <a:ext cx="1700787" cy="133646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004186"/>
          </a:solidFill>
          <a:ln>
            <a:noFill/>
          </a:ln>
        </p:spPr>
        <p:txBody>
          <a:bodyPr vert="horz" wrap="square" lIns="95974" tIns="47987" rIns="95974" bIns="47987" numCol="1" anchor="t" anchorCtr="0" compatLnSpc="1"/>
          <a:p>
            <a:pPr algn="ctr"/>
            <a:endParaRPr lang="zh-CN" altLang="en-US" sz="1680">
              <a:solidFill>
                <a:schemeClr val="accent1"/>
              </a:solidFill>
              <a:latin typeface="+mn-ea"/>
            </a:endParaRPr>
          </a:p>
        </p:txBody>
      </p:sp>
      <p:cxnSp>
        <p:nvCxnSpPr>
          <p:cNvPr id="39" name="直接连接符"/>
          <p:cNvCxnSpPr/>
          <p:nvPr/>
        </p:nvCxnSpPr>
        <p:spPr>
          <a:xfrm flipH="1">
            <a:off x="4811585" y="2011854"/>
            <a:ext cx="2570079" cy="0"/>
          </a:xfrm>
          <a:prstGeom prst="line">
            <a:avLst/>
          </a:prstGeom>
          <a:ln w="12700">
            <a:solidFill>
              <a:schemeClr val="accent3">
                <a:alpha val="7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943927" y="1340273"/>
            <a:ext cx="1778000" cy="542925"/>
          </a:xfrm>
          <a:prstGeom prst="rect">
            <a:avLst/>
          </a:prstGeom>
          <a:noFill/>
        </p:spPr>
        <p:txBody>
          <a:bodyPr wrap="none" rtlCol="0" anchor="t">
            <a:spAutoFit/>
          </a:bodyPr>
          <a:p>
            <a:pPr lvl="0" algn="l">
              <a:lnSpc>
                <a:spcPct val="100000"/>
              </a:lnSpc>
              <a:spcAft>
                <a:spcPct val="35000"/>
              </a:spcAft>
              <a:buClrTx/>
              <a:buSzTx/>
              <a:buFontTx/>
            </a:pPr>
            <a:r>
              <a:rPr lang="zh-CN" altLang="en-US" sz="2940" b="1" spc="200" dirty="0">
                <a:solidFill>
                  <a:srgbClr val="004186"/>
                </a:solidFill>
                <a:latin typeface="微软雅黑" panose="020B0503020204020204" pitchFamily="34" charset="-122"/>
                <a:ea typeface="微软雅黑" panose="020B0503020204020204" pitchFamily="34" charset="-122"/>
                <a:sym typeface="+mn-ea"/>
              </a:rPr>
              <a:t>免抵质押</a:t>
            </a:r>
            <a:endParaRPr lang="zh-CN" altLang="en-US" sz="2940" b="1" spc="200" dirty="0">
              <a:solidFill>
                <a:srgbClr val="00418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4728482" y="2072424"/>
            <a:ext cx="2823210" cy="527050"/>
          </a:xfrm>
          <a:prstGeom prst="rect">
            <a:avLst/>
          </a:prstGeom>
          <a:noFill/>
        </p:spPr>
        <p:txBody>
          <a:bodyPr wrap="none" rtlCol="0" anchor="t">
            <a:spAutoFit/>
          </a:bodyPr>
          <a:p>
            <a:pPr algn="just" eaLnBrk="1" hangingPunct="1">
              <a:lnSpc>
                <a:spcPct val="150000"/>
              </a:lnSpc>
            </a:pPr>
            <a:r>
              <a:rPr lang="zh-CN" altLang="en-US" sz="1890">
                <a:sym typeface="+mn-ea"/>
              </a:rPr>
              <a:t>无须提供资产抵质押担保</a:t>
            </a:r>
            <a:endParaRPr lang="zh-CN" altLang="en-US" sz="1890"/>
          </a:p>
        </p:txBody>
      </p:sp>
      <p:cxnSp>
        <p:nvCxnSpPr>
          <p:cNvPr id="46" name="直接连接符"/>
          <p:cNvCxnSpPr/>
          <p:nvPr/>
        </p:nvCxnSpPr>
        <p:spPr>
          <a:xfrm flipH="1">
            <a:off x="8026490" y="2637082"/>
            <a:ext cx="2570079" cy="0"/>
          </a:xfrm>
          <a:prstGeom prst="line">
            <a:avLst/>
          </a:prstGeom>
          <a:ln w="12700">
            <a:solidFill>
              <a:schemeClr val="accent3">
                <a:alpha val="7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199504" y="2162518"/>
            <a:ext cx="1379220" cy="542925"/>
          </a:xfrm>
          <a:prstGeom prst="rect">
            <a:avLst/>
          </a:prstGeom>
          <a:noFill/>
        </p:spPr>
        <p:txBody>
          <a:bodyPr wrap="none" rtlCol="0" anchor="t">
            <a:spAutoFit/>
          </a:bodyPr>
          <a:p>
            <a:pPr lvl="0">
              <a:lnSpc>
                <a:spcPct val="100000"/>
              </a:lnSpc>
              <a:spcBef>
                <a:spcPct val="0"/>
              </a:spcBef>
              <a:spcAft>
                <a:spcPct val="35000"/>
              </a:spcAft>
            </a:pPr>
            <a:r>
              <a:rPr lang="zh-CN" altLang="en-US" sz="2940" b="1" spc="200" dirty="0">
                <a:solidFill>
                  <a:srgbClr val="004186"/>
                </a:solidFill>
                <a:latin typeface="微软雅黑" panose="020B0503020204020204" pitchFamily="34" charset="-122"/>
                <a:ea typeface="微软雅黑" panose="020B0503020204020204" pitchFamily="34" charset="-122"/>
                <a:sym typeface="+mn-ea"/>
              </a:rPr>
              <a:t>掌上办</a:t>
            </a:r>
            <a:endParaRPr lang="zh-CN" altLang="en-US" sz="2940" b="1" spc="200" dirty="0">
              <a:solidFill>
                <a:srgbClr val="004186"/>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034171" y="2773852"/>
            <a:ext cx="3848667" cy="963295"/>
          </a:xfrm>
          <a:prstGeom prst="rect">
            <a:avLst/>
          </a:prstGeom>
          <a:noFill/>
        </p:spPr>
        <p:txBody>
          <a:bodyPr wrap="square" rtlCol="0" anchor="t">
            <a:spAutoFit/>
          </a:bodyPr>
          <a:p>
            <a:pPr algn="just" eaLnBrk="1" hangingPunct="1">
              <a:lnSpc>
                <a:spcPct val="150000"/>
              </a:lnSpc>
              <a:buClrTx/>
              <a:buSzTx/>
              <a:buFontTx/>
            </a:pPr>
            <a:r>
              <a:rPr lang="zh-CN" altLang="en-US" sz="1890">
                <a:sym typeface="+mn-ea"/>
              </a:rPr>
              <a:t>无须提供财报，通过手机、PC端线上申请、线上提款还款</a:t>
            </a:r>
            <a:endParaRPr lang="zh-CN" altLang="en-US" sz="1890"/>
          </a:p>
        </p:txBody>
      </p:sp>
      <p:cxnSp>
        <p:nvCxnSpPr>
          <p:cNvPr id="51" name="直接连接符"/>
          <p:cNvCxnSpPr/>
          <p:nvPr/>
        </p:nvCxnSpPr>
        <p:spPr>
          <a:xfrm flipH="1">
            <a:off x="8508181" y="4658274"/>
            <a:ext cx="2570079" cy="0"/>
          </a:xfrm>
          <a:prstGeom prst="line">
            <a:avLst/>
          </a:prstGeom>
          <a:ln w="12700">
            <a:solidFill>
              <a:schemeClr val="accent3">
                <a:alpha val="7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1494837" y="3934518"/>
            <a:ext cx="1775333" cy="542925"/>
          </a:xfrm>
          <a:prstGeom prst="rect">
            <a:avLst/>
          </a:prstGeom>
          <a:noFill/>
        </p:spPr>
        <p:txBody>
          <a:bodyPr wrap="square" rtlCol="0" anchor="t">
            <a:spAutoFit/>
          </a:bodyPr>
          <a:p>
            <a:pPr lvl="0">
              <a:lnSpc>
                <a:spcPct val="100000"/>
              </a:lnSpc>
              <a:spcBef>
                <a:spcPct val="0"/>
              </a:spcBef>
              <a:spcAft>
                <a:spcPct val="35000"/>
              </a:spcAft>
            </a:pPr>
            <a:r>
              <a:rPr lang="zh-CN" altLang="en-US" sz="2940" b="1" spc="200" dirty="0">
                <a:solidFill>
                  <a:srgbClr val="ED7D31"/>
                </a:solidFill>
                <a:latin typeface="微软雅黑" panose="020B0503020204020204" pitchFamily="34" charset="-122"/>
                <a:ea typeface="微软雅黑" panose="020B0503020204020204" pitchFamily="34" charset="-122"/>
              </a:rPr>
              <a:t>速度快</a:t>
            </a:r>
            <a:endParaRPr lang="zh-CN" altLang="en-US" sz="2940" b="1" spc="200" dirty="0">
              <a:solidFill>
                <a:srgbClr val="ED7D3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1372171" y="4553852"/>
            <a:ext cx="2666667" cy="1398905"/>
          </a:xfrm>
          <a:prstGeom prst="rect">
            <a:avLst/>
          </a:prstGeom>
          <a:noFill/>
        </p:spPr>
        <p:txBody>
          <a:bodyPr wrap="square" rtlCol="0" anchor="t">
            <a:spAutoFit/>
          </a:bodyPr>
          <a:p>
            <a:pPr algn="just" eaLnBrk="1" hangingPunct="1">
              <a:lnSpc>
                <a:spcPct val="150000"/>
              </a:lnSpc>
            </a:pPr>
            <a:r>
              <a:rPr lang="zh-CN" altLang="en-US" sz="1890" dirty="0" smtClean="0">
                <a:latin typeface="微软雅黑" panose="020B0503020204020204" pitchFamily="34" charset="-122"/>
                <a:ea typeface="微软雅黑" panose="020B0503020204020204" pitchFamily="34" charset="-122"/>
                <a:sym typeface="+mn-ea"/>
              </a:rPr>
              <a:t>大数据风控模型</a:t>
            </a:r>
            <a:endParaRPr lang="zh-CN" altLang="en-US" sz="1890" dirty="0" smtClean="0">
              <a:latin typeface="微软雅黑" panose="020B0503020204020204" pitchFamily="34" charset="-122"/>
              <a:ea typeface="微软雅黑" panose="020B0503020204020204" pitchFamily="34" charset="-122"/>
              <a:sym typeface="+mn-ea"/>
            </a:endParaRPr>
          </a:p>
          <a:p>
            <a:pPr algn="just" eaLnBrk="1" hangingPunct="1">
              <a:lnSpc>
                <a:spcPct val="150000"/>
              </a:lnSpc>
            </a:pPr>
            <a:r>
              <a:rPr lang="zh-CN" altLang="en-US" sz="1890" dirty="0" smtClean="0">
                <a:latin typeface="微软雅黑" panose="020B0503020204020204" pitchFamily="34" charset="-122"/>
                <a:ea typeface="微软雅黑" panose="020B0503020204020204" pitchFamily="34" charset="-122"/>
                <a:sym typeface="+mn-ea"/>
              </a:rPr>
              <a:t>自动化线上审批</a:t>
            </a:r>
            <a:endParaRPr lang="zh-CN" altLang="en-US" sz="1890" dirty="0" smtClean="0">
              <a:latin typeface="微软雅黑" panose="020B0503020204020204" pitchFamily="34" charset="-122"/>
              <a:ea typeface="微软雅黑" panose="020B0503020204020204" pitchFamily="34" charset="-122"/>
              <a:sym typeface="+mn-ea"/>
            </a:endParaRPr>
          </a:p>
          <a:p>
            <a:pPr algn="just" eaLnBrk="1" hangingPunct="1">
              <a:lnSpc>
                <a:spcPct val="150000"/>
              </a:lnSpc>
            </a:pPr>
            <a:r>
              <a:rPr lang="zh-CN" altLang="en-US" sz="1890" dirty="0" smtClean="0">
                <a:latin typeface="微软雅黑" panose="020B0503020204020204" pitchFamily="34" charset="-122"/>
                <a:ea typeface="微软雅黑" panose="020B0503020204020204" pitchFamily="34" charset="-122"/>
                <a:sym typeface="+mn-ea"/>
              </a:rPr>
              <a:t>最快可实现</a:t>
            </a:r>
            <a:r>
              <a:rPr lang="en-US" altLang="zh-CN" sz="1890" dirty="0" smtClean="0">
                <a:latin typeface="微软雅黑" panose="020B0503020204020204" pitchFamily="34" charset="-122"/>
                <a:ea typeface="微软雅黑" panose="020B0503020204020204" pitchFamily="34" charset="-122"/>
                <a:sym typeface="+mn-ea"/>
              </a:rPr>
              <a:t>“</a:t>
            </a:r>
            <a:r>
              <a:rPr lang="zh-CN" altLang="en-US" sz="1890" dirty="0" smtClean="0">
                <a:latin typeface="微软雅黑" panose="020B0503020204020204" pitchFamily="34" charset="-122"/>
                <a:ea typeface="微软雅黑" panose="020B0503020204020204" pitchFamily="34" charset="-122"/>
                <a:sym typeface="+mn-ea"/>
              </a:rPr>
              <a:t>当日批贷</a:t>
            </a:r>
            <a:r>
              <a:rPr lang="en-US" altLang="zh-CN" sz="1890" dirty="0" smtClean="0">
                <a:latin typeface="微软雅黑" panose="020B0503020204020204" pitchFamily="34" charset="-122"/>
                <a:ea typeface="微软雅黑" panose="020B0503020204020204" pitchFamily="34" charset="-122"/>
                <a:sym typeface="+mn-ea"/>
              </a:rPr>
              <a:t>”</a:t>
            </a:r>
            <a:endParaRPr lang="en-US" altLang="zh-CN" sz="1890" dirty="0" smtClean="0">
              <a:latin typeface="微软雅黑" panose="020B0503020204020204" pitchFamily="34" charset="-122"/>
              <a:ea typeface="微软雅黑" panose="020B0503020204020204" pitchFamily="34" charset="-122"/>
              <a:sym typeface="+mn-ea"/>
            </a:endParaRPr>
          </a:p>
        </p:txBody>
      </p:sp>
      <p:pic>
        <p:nvPicPr>
          <p:cNvPr id="23" name="Picture 2" descr="E:\02业务推动\04宣传培训\喜报宣传\总行规范的LOGO\上下式\上下式.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7297" y="214771"/>
            <a:ext cx="1331710" cy="384415"/>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p:cNvSpPr>
            <a:spLocks noGrp="1"/>
          </p:cNvSpPr>
          <p:nvPr/>
        </p:nvSpPr>
        <p:spPr>
          <a:xfrm>
            <a:off x="1596318" y="185409"/>
            <a:ext cx="9000000" cy="583565"/>
          </a:xfrm>
          <a:prstGeom prst="rect">
            <a:avLst/>
          </a:prstGeom>
        </p:spPr>
        <p:txBody>
          <a:bodyPr wrap="square">
            <a:spAutoFit/>
          </a:bodyPr>
          <a:lstStyle>
            <a:lvl1pPr marL="0" indent="0" algn="ctr" defTabSz="914400" rtl="0" eaLnBrk="1" latinLnBrk="0" hangingPunct="1">
              <a:lnSpc>
                <a:spcPct val="100000"/>
              </a:lnSpc>
              <a:spcBef>
                <a:spcPts val="1000"/>
              </a:spcBef>
              <a:buFontTx/>
              <a:buNone/>
              <a:defRPr lang="zh-CN" altLang="en-US" sz="2400" b="0" kern="1200" spc="200" baseline="0" dirty="0" smtClean="0">
                <a:solidFill>
                  <a:schemeClr val="accent3"/>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3200" b="1">
                <a:solidFill>
                  <a:schemeClr val="tx1">
                    <a:lumMod val="95000"/>
                    <a:lumOff val="5000"/>
                  </a:schemeClr>
                </a:solidFill>
                <a:latin typeface="微软雅黑" panose="020B0503020204020204" pitchFamily="34" charset="-122"/>
                <a:ea typeface="微软雅黑" panose="020B0503020204020204" pitchFamily="34" charset="-122"/>
                <a:sym typeface="+mn-ea"/>
              </a:rPr>
              <a:t>线上融资</a:t>
            </a:r>
            <a:r>
              <a:rPr lang="en-US" altLang="zh-CN" sz="3200" b="1">
                <a:solidFill>
                  <a:schemeClr val="tx1">
                    <a:lumMod val="95000"/>
                    <a:lumOff val="5000"/>
                  </a:schemeClr>
                </a:solidFill>
                <a:latin typeface="微软雅黑" panose="020B0503020204020204" pitchFamily="34" charset="-122"/>
                <a:ea typeface="微软雅黑" panose="020B0503020204020204" pitchFamily="34" charset="-122"/>
                <a:sym typeface="+mn-ea"/>
              </a:rPr>
              <a:t>-</a:t>
            </a:r>
            <a:r>
              <a:rPr sz="3200" b="1">
                <a:solidFill>
                  <a:schemeClr val="tx1">
                    <a:lumMod val="95000"/>
                    <a:lumOff val="5000"/>
                  </a:schemeClr>
                </a:solidFill>
                <a:latin typeface="微软雅黑" panose="020B0503020204020204" pitchFamily="34" charset="-122"/>
                <a:ea typeface="微软雅黑" panose="020B0503020204020204" pitchFamily="34" charset="-122"/>
                <a:sym typeface="+mn-ea"/>
              </a:rPr>
              <a:t>科创云贷</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141595" y="4553585"/>
            <a:ext cx="2064385" cy="542925"/>
          </a:xfrm>
          <a:prstGeom prst="rect">
            <a:avLst/>
          </a:prstGeom>
          <a:noFill/>
        </p:spPr>
        <p:txBody>
          <a:bodyPr wrap="square" rtlCol="0" anchor="t">
            <a:spAutoFit/>
          </a:bodyPr>
          <a:p>
            <a:pPr lvl="0">
              <a:lnSpc>
                <a:spcPct val="100000"/>
              </a:lnSpc>
              <a:spcBef>
                <a:spcPct val="0"/>
              </a:spcBef>
              <a:spcAft>
                <a:spcPct val="35000"/>
              </a:spcAft>
            </a:pPr>
            <a:r>
              <a:rPr lang="zh-CN" altLang="en-US" sz="2940" b="1" spc="200" dirty="0">
                <a:solidFill>
                  <a:srgbClr val="ED7D31"/>
                </a:solidFill>
                <a:latin typeface="微软雅黑" panose="020B0503020204020204" pitchFamily="34" charset="-122"/>
                <a:ea typeface="微软雅黑" panose="020B0503020204020204" pitchFamily="34" charset="-122"/>
              </a:rPr>
              <a:t>通过率高</a:t>
            </a:r>
            <a:endParaRPr lang="zh-CN" altLang="en-US" sz="2940" b="1" spc="200" dirty="0">
              <a:solidFill>
                <a:srgbClr val="ED7D3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962525" y="5229225"/>
            <a:ext cx="2821305" cy="963295"/>
          </a:xfrm>
          <a:prstGeom prst="rect">
            <a:avLst/>
          </a:prstGeom>
          <a:noFill/>
        </p:spPr>
        <p:txBody>
          <a:bodyPr wrap="square" rtlCol="0" anchor="t">
            <a:spAutoFit/>
          </a:bodyPr>
          <a:p>
            <a:pPr algn="just" eaLnBrk="1" hangingPunct="1">
              <a:lnSpc>
                <a:spcPct val="150000"/>
              </a:lnSpc>
            </a:pPr>
            <a:r>
              <a:rPr lang="zh-CN" altLang="en-US" sz="1890" b="1">
                <a:solidFill>
                  <a:srgbClr val="FF0000"/>
                </a:solidFill>
              </a:rPr>
              <a:t>引入技术流评价体系提高审批通过率</a:t>
            </a:r>
            <a:endParaRPr lang="zh-CN" altLang="en-US" sz="1890" b="1">
              <a:solidFill>
                <a:srgbClr val="FF0000"/>
              </a:solidFill>
            </a:endParaRPr>
          </a:p>
        </p:txBody>
      </p:sp>
      <p:cxnSp>
        <p:nvCxnSpPr>
          <p:cNvPr id="5" name="直接连接符"/>
          <p:cNvCxnSpPr/>
          <p:nvPr/>
        </p:nvCxnSpPr>
        <p:spPr>
          <a:xfrm flipH="1">
            <a:off x="5088071" y="5157384"/>
            <a:ext cx="2570079" cy="0"/>
          </a:xfrm>
          <a:prstGeom prst="line">
            <a:avLst/>
          </a:prstGeom>
          <a:ln w="12700">
            <a:solidFill>
              <a:schemeClr val="accent3">
                <a:alpha val="70000"/>
              </a:schemeClr>
            </a:solidFill>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105079" y="1881195"/>
            <a:ext cx="1566685" cy="1145194"/>
            <a:chOff x="10211841" y="2956134"/>
            <a:chExt cx="1492267" cy="1090797"/>
          </a:xfrm>
        </p:grpSpPr>
        <p:pic>
          <p:nvPicPr>
            <p:cNvPr id="58" name="图片 57"/>
            <p:cNvPicPr>
              <a:picLocks noChangeAspect="1"/>
            </p:cNvPicPr>
            <p:nvPr/>
          </p:nvPicPr>
          <p:blipFill>
            <a:blip r:embed="rId1" cstate="print"/>
            <a:stretch>
              <a:fillRect/>
            </a:stretch>
          </p:blipFill>
          <p:spPr>
            <a:xfrm>
              <a:off x="10559627" y="2956134"/>
              <a:ext cx="777239" cy="777240"/>
            </a:xfrm>
            <a:prstGeom prst="rect">
              <a:avLst/>
            </a:prstGeom>
          </p:spPr>
        </p:pic>
        <p:sp>
          <p:nvSpPr>
            <p:cNvPr id="59" name="文本框 58"/>
            <p:cNvSpPr txBox="1"/>
            <p:nvPr/>
          </p:nvSpPr>
          <p:spPr>
            <a:xfrm>
              <a:off x="10211841" y="3683424"/>
              <a:ext cx="1492267" cy="363507"/>
            </a:xfrm>
            <a:prstGeom prst="rect">
              <a:avLst/>
            </a:prstGeom>
            <a:noFill/>
          </p:spPr>
          <p:txBody>
            <a:bodyPr wrap="square" rtlCol="0">
              <a:spAutoFit/>
            </a:bodyPr>
            <a:lstStyle/>
            <a:p>
              <a:pPr algn="ctr"/>
              <a:r>
                <a:rPr lang="zh-CN" altLang="en-US" sz="1890" b="1" dirty="0" smtClean="0">
                  <a:latin typeface="微软雅黑" panose="020B0503020204020204" pitchFamily="34" charset="-122"/>
                  <a:ea typeface="微软雅黑" panose="020B0503020204020204" pitchFamily="34" charset="-122"/>
                </a:rPr>
                <a:t>小微企业</a:t>
              </a:r>
              <a:endParaRPr lang="zh-CN" altLang="en-US" sz="1890" b="1" dirty="0" smtClean="0">
                <a:latin typeface="微软雅黑" panose="020B0503020204020204" pitchFamily="34" charset="-122"/>
                <a:ea typeface="微软雅黑" panose="020B0503020204020204" pitchFamily="34" charset="-122"/>
              </a:endParaRPr>
            </a:p>
          </p:txBody>
        </p:sp>
      </p:grpSp>
      <p:sp>
        <p:nvSpPr>
          <p:cNvPr id="62" name="文本框 61"/>
          <p:cNvSpPr txBox="1"/>
          <p:nvPr/>
        </p:nvSpPr>
        <p:spPr>
          <a:xfrm>
            <a:off x="9954837" y="2727185"/>
            <a:ext cx="1566667" cy="671830"/>
          </a:xfrm>
          <a:prstGeom prst="rect">
            <a:avLst/>
          </a:prstGeom>
          <a:noFill/>
        </p:spPr>
        <p:txBody>
          <a:bodyPr wrap="square" rtlCol="0">
            <a:spAutoFit/>
          </a:bodyPr>
          <a:lstStyle/>
          <a:p>
            <a:pPr algn="ctr"/>
            <a:r>
              <a:rPr lang="zh-CN" altLang="en-US" sz="1890" b="1" dirty="0" smtClean="0">
                <a:latin typeface="微软雅黑" panose="020B0503020204020204" pitchFamily="34" charset="-122"/>
                <a:ea typeface="微软雅黑" panose="020B0503020204020204" pitchFamily="34" charset="-122"/>
              </a:rPr>
              <a:t>兴业银行</a:t>
            </a:r>
            <a:endParaRPr lang="en-US" altLang="zh-CN" sz="1890" b="1" dirty="0" smtClean="0">
              <a:latin typeface="微软雅黑" panose="020B0503020204020204" pitchFamily="34" charset="-122"/>
              <a:ea typeface="微软雅黑" panose="020B0503020204020204" pitchFamily="34" charset="-122"/>
            </a:endParaRPr>
          </a:p>
          <a:p>
            <a:pPr algn="ctr"/>
            <a:r>
              <a:rPr lang="zh-CN" altLang="en-US" sz="1890" b="1" dirty="0">
                <a:latin typeface="微软雅黑" panose="020B0503020204020204" pitchFamily="34" charset="-122"/>
                <a:ea typeface="微软雅黑" panose="020B0503020204020204" pitchFamily="34" charset="-122"/>
              </a:rPr>
              <a:t>分支机构</a:t>
            </a:r>
            <a:endParaRPr lang="en-US" altLang="zh-CN" sz="1890" b="1" dirty="0" smtClean="0">
              <a:latin typeface="微软雅黑" panose="020B0503020204020204" pitchFamily="34" charset="-122"/>
              <a:ea typeface="微软雅黑" panose="020B0503020204020204" pitchFamily="34" charset="-122"/>
            </a:endParaRPr>
          </a:p>
        </p:txBody>
      </p:sp>
      <p:grpSp>
        <p:nvGrpSpPr>
          <p:cNvPr id="63" name="组合 62"/>
          <p:cNvGrpSpPr/>
          <p:nvPr/>
        </p:nvGrpSpPr>
        <p:grpSpPr>
          <a:xfrm>
            <a:off x="4563256" y="1831665"/>
            <a:ext cx="2840826" cy="1450416"/>
            <a:chOff x="7379271" y="3028995"/>
            <a:chExt cx="2705887" cy="1381521"/>
          </a:xfrm>
        </p:grpSpPr>
        <p:sp>
          <p:nvSpPr>
            <p:cNvPr id="64" name="ïšļiḋé"/>
            <p:cNvSpPr/>
            <p:nvPr/>
          </p:nvSpPr>
          <p:spPr bwMode="auto">
            <a:xfrm>
              <a:off x="8418569" y="3028995"/>
              <a:ext cx="591804" cy="668007"/>
            </a:xfrm>
            <a:custGeom>
              <a:avLst/>
              <a:gdLst>
                <a:gd name="connsiteX0" fmla="*/ 116786 w 436376"/>
                <a:gd name="connsiteY0" fmla="*/ 419300 h 607568"/>
                <a:gd name="connsiteX1" fmla="*/ 219247 w 436376"/>
                <a:gd name="connsiteY1" fmla="*/ 419300 h 607568"/>
                <a:gd name="connsiteX2" fmla="*/ 219247 w 436376"/>
                <a:gd name="connsiteY2" fmla="*/ 449996 h 607568"/>
                <a:gd name="connsiteX3" fmla="*/ 116786 w 436376"/>
                <a:gd name="connsiteY3" fmla="*/ 449996 h 607568"/>
                <a:gd name="connsiteX4" fmla="*/ 302576 w 436376"/>
                <a:gd name="connsiteY4" fmla="*/ 390579 h 607568"/>
                <a:gd name="connsiteX5" fmla="*/ 325165 w 436376"/>
                <a:gd name="connsiteY5" fmla="*/ 411299 h 607568"/>
                <a:gd name="connsiteX6" fmla="*/ 276453 w 436376"/>
                <a:gd name="connsiteY6" fmla="*/ 464249 h 607568"/>
                <a:gd name="connsiteX7" fmla="*/ 241263 w 436376"/>
                <a:gd name="connsiteY7" fmla="*/ 435702 h 607568"/>
                <a:gd name="connsiteX8" fmla="*/ 260625 w 436376"/>
                <a:gd name="connsiteY8" fmla="*/ 411913 h 607568"/>
                <a:gd name="connsiteX9" fmla="*/ 273379 w 436376"/>
                <a:gd name="connsiteY9" fmla="*/ 422196 h 607568"/>
                <a:gd name="connsiteX10" fmla="*/ 116786 w 436376"/>
                <a:gd name="connsiteY10" fmla="*/ 321073 h 607568"/>
                <a:gd name="connsiteX11" fmla="*/ 219247 w 436376"/>
                <a:gd name="connsiteY11" fmla="*/ 321073 h 607568"/>
                <a:gd name="connsiteX12" fmla="*/ 219247 w 436376"/>
                <a:gd name="connsiteY12" fmla="*/ 351769 h 607568"/>
                <a:gd name="connsiteX13" fmla="*/ 116786 w 436376"/>
                <a:gd name="connsiteY13" fmla="*/ 351769 h 607568"/>
                <a:gd name="connsiteX14" fmla="*/ 302576 w 436376"/>
                <a:gd name="connsiteY14" fmla="*/ 292423 h 607568"/>
                <a:gd name="connsiteX15" fmla="*/ 325165 w 436376"/>
                <a:gd name="connsiteY15" fmla="*/ 313142 h 607568"/>
                <a:gd name="connsiteX16" fmla="*/ 276453 w 436376"/>
                <a:gd name="connsiteY16" fmla="*/ 366093 h 607568"/>
                <a:gd name="connsiteX17" fmla="*/ 241263 w 436376"/>
                <a:gd name="connsiteY17" fmla="*/ 337546 h 607568"/>
                <a:gd name="connsiteX18" fmla="*/ 260625 w 436376"/>
                <a:gd name="connsiteY18" fmla="*/ 313756 h 607568"/>
                <a:gd name="connsiteX19" fmla="*/ 273379 w 436376"/>
                <a:gd name="connsiteY19" fmla="*/ 324039 h 607568"/>
                <a:gd name="connsiteX20" fmla="*/ 116786 w 436376"/>
                <a:gd name="connsiteY20" fmla="*/ 222916 h 607568"/>
                <a:gd name="connsiteX21" fmla="*/ 219247 w 436376"/>
                <a:gd name="connsiteY21" fmla="*/ 222916 h 607568"/>
                <a:gd name="connsiteX22" fmla="*/ 219247 w 436376"/>
                <a:gd name="connsiteY22" fmla="*/ 253612 h 607568"/>
                <a:gd name="connsiteX23" fmla="*/ 116786 w 436376"/>
                <a:gd name="connsiteY23" fmla="*/ 253612 h 607568"/>
                <a:gd name="connsiteX24" fmla="*/ 302576 w 436376"/>
                <a:gd name="connsiteY24" fmla="*/ 194196 h 607568"/>
                <a:gd name="connsiteX25" fmla="*/ 325165 w 436376"/>
                <a:gd name="connsiteY25" fmla="*/ 214915 h 607568"/>
                <a:gd name="connsiteX26" fmla="*/ 276453 w 436376"/>
                <a:gd name="connsiteY26" fmla="*/ 267866 h 607568"/>
                <a:gd name="connsiteX27" fmla="*/ 241263 w 436376"/>
                <a:gd name="connsiteY27" fmla="*/ 239319 h 607568"/>
                <a:gd name="connsiteX28" fmla="*/ 260625 w 436376"/>
                <a:gd name="connsiteY28" fmla="*/ 215529 h 607568"/>
                <a:gd name="connsiteX29" fmla="*/ 273379 w 436376"/>
                <a:gd name="connsiteY29" fmla="*/ 225812 h 607568"/>
                <a:gd name="connsiteX30" fmla="*/ 67608 w 436376"/>
                <a:gd name="connsiteY30" fmla="*/ 98193 h 607568"/>
                <a:gd name="connsiteX31" fmla="*/ 67608 w 436376"/>
                <a:gd name="connsiteY31" fmla="*/ 540061 h 607568"/>
                <a:gd name="connsiteX32" fmla="*/ 370766 w 436376"/>
                <a:gd name="connsiteY32" fmla="*/ 540061 h 607568"/>
                <a:gd name="connsiteX33" fmla="*/ 370766 w 436376"/>
                <a:gd name="connsiteY33" fmla="*/ 98193 h 607568"/>
                <a:gd name="connsiteX34" fmla="*/ 335272 w 436376"/>
                <a:gd name="connsiteY34" fmla="*/ 98193 h 607568"/>
                <a:gd name="connsiteX35" fmla="*/ 257216 w 436376"/>
                <a:gd name="connsiteY35" fmla="*/ 161558 h 607568"/>
                <a:gd name="connsiteX36" fmla="*/ 182694 w 436376"/>
                <a:gd name="connsiteY36" fmla="*/ 161558 h 607568"/>
                <a:gd name="connsiteX37" fmla="*/ 104638 w 436376"/>
                <a:gd name="connsiteY37" fmla="*/ 98193 h 607568"/>
                <a:gd name="connsiteX38" fmla="*/ 219878 w 436376"/>
                <a:gd name="connsiteY38" fmla="*/ 32680 h 607568"/>
                <a:gd name="connsiteX39" fmla="*/ 175626 w 436376"/>
                <a:gd name="connsiteY39" fmla="*/ 67507 h 607568"/>
                <a:gd name="connsiteX40" fmla="*/ 264130 w 436376"/>
                <a:gd name="connsiteY40" fmla="*/ 67507 h 607568"/>
                <a:gd name="connsiteX41" fmla="*/ 219878 w 436376"/>
                <a:gd name="connsiteY41" fmla="*/ 32680 h 607568"/>
                <a:gd name="connsiteX42" fmla="*/ 219878 w 436376"/>
                <a:gd name="connsiteY42" fmla="*/ 0 h 607568"/>
                <a:gd name="connsiteX43" fmla="*/ 297473 w 436376"/>
                <a:gd name="connsiteY43" fmla="*/ 67507 h 607568"/>
                <a:gd name="connsiteX44" fmla="*/ 400114 w 436376"/>
                <a:gd name="connsiteY44" fmla="*/ 67507 h 607568"/>
                <a:gd name="connsiteX45" fmla="*/ 436376 w 436376"/>
                <a:gd name="connsiteY45" fmla="*/ 104330 h 607568"/>
                <a:gd name="connsiteX46" fmla="*/ 436376 w 436376"/>
                <a:gd name="connsiteY46" fmla="*/ 570746 h 607568"/>
                <a:gd name="connsiteX47" fmla="*/ 400114 w 436376"/>
                <a:gd name="connsiteY47" fmla="*/ 607568 h 607568"/>
                <a:gd name="connsiteX48" fmla="*/ 37491 w 436376"/>
                <a:gd name="connsiteY48" fmla="*/ 607568 h 607568"/>
                <a:gd name="connsiteX49" fmla="*/ 0 w 436376"/>
                <a:gd name="connsiteY49" fmla="*/ 570746 h 607568"/>
                <a:gd name="connsiteX50" fmla="*/ 0 w 436376"/>
                <a:gd name="connsiteY50" fmla="*/ 104330 h 607568"/>
                <a:gd name="connsiteX51" fmla="*/ 37491 w 436376"/>
                <a:gd name="connsiteY51" fmla="*/ 67507 h 607568"/>
                <a:gd name="connsiteX52" fmla="*/ 142283 w 436376"/>
                <a:gd name="connsiteY52" fmla="*/ 67507 h 607568"/>
                <a:gd name="connsiteX53" fmla="*/ 219878 w 436376"/>
                <a:gd name="connsiteY5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376" h="607568">
                  <a:moveTo>
                    <a:pt x="116786" y="419300"/>
                  </a:moveTo>
                  <a:lnTo>
                    <a:pt x="219247" y="419300"/>
                  </a:lnTo>
                  <a:lnTo>
                    <a:pt x="219247" y="449996"/>
                  </a:lnTo>
                  <a:lnTo>
                    <a:pt x="116786" y="449996"/>
                  </a:lnTo>
                  <a:close/>
                  <a:moveTo>
                    <a:pt x="302576" y="390579"/>
                  </a:moveTo>
                  <a:lnTo>
                    <a:pt x="325165" y="411299"/>
                  </a:lnTo>
                  <a:lnTo>
                    <a:pt x="276453" y="464249"/>
                  </a:lnTo>
                  <a:lnTo>
                    <a:pt x="241263" y="435702"/>
                  </a:lnTo>
                  <a:lnTo>
                    <a:pt x="260625" y="411913"/>
                  </a:lnTo>
                  <a:lnTo>
                    <a:pt x="273379" y="422196"/>
                  </a:lnTo>
                  <a:close/>
                  <a:moveTo>
                    <a:pt x="116786" y="321073"/>
                  </a:moveTo>
                  <a:lnTo>
                    <a:pt x="219247" y="321073"/>
                  </a:lnTo>
                  <a:lnTo>
                    <a:pt x="219247" y="351769"/>
                  </a:lnTo>
                  <a:lnTo>
                    <a:pt x="116786" y="351769"/>
                  </a:lnTo>
                  <a:close/>
                  <a:moveTo>
                    <a:pt x="302576" y="292423"/>
                  </a:moveTo>
                  <a:lnTo>
                    <a:pt x="325165" y="313142"/>
                  </a:lnTo>
                  <a:lnTo>
                    <a:pt x="276453" y="366093"/>
                  </a:lnTo>
                  <a:lnTo>
                    <a:pt x="241263" y="337546"/>
                  </a:lnTo>
                  <a:lnTo>
                    <a:pt x="260625" y="313756"/>
                  </a:lnTo>
                  <a:lnTo>
                    <a:pt x="273379" y="324039"/>
                  </a:lnTo>
                  <a:close/>
                  <a:moveTo>
                    <a:pt x="116786" y="222916"/>
                  </a:moveTo>
                  <a:lnTo>
                    <a:pt x="219247" y="222916"/>
                  </a:lnTo>
                  <a:lnTo>
                    <a:pt x="219247" y="253612"/>
                  </a:lnTo>
                  <a:lnTo>
                    <a:pt x="116786" y="253612"/>
                  </a:lnTo>
                  <a:close/>
                  <a:moveTo>
                    <a:pt x="302576" y="194196"/>
                  </a:moveTo>
                  <a:lnTo>
                    <a:pt x="325165" y="214915"/>
                  </a:lnTo>
                  <a:lnTo>
                    <a:pt x="276453" y="267866"/>
                  </a:lnTo>
                  <a:lnTo>
                    <a:pt x="241263" y="239319"/>
                  </a:lnTo>
                  <a:lnTo>
                    <a:pt x="260625" y="215529"/>
                  </a:lnTo>
                  <a:lnTo>
                    <a:pt x="273379" y="225812"/>
                  </a:lnTo>
                  <a:close/>
                  <a:moveTo>
                    <a:pt x="67608" y="98193"/>
                  </a:moveTo>
                  <a:lnTo>
                    <a:pt x="67608" y="540061"/>
                  </a:lnTo>
                  <a:lnTo>
                    <a:pt x="370766" y="540061"/>
                  </a:lnTo>
                  <a:lnTo>
                    <a:pt x="370766" y="98193"/>
                  </a:lnTo>
                  <a:lnTo>
                    <a:pt x="335272" y="98193"/>
                  </a:lnTo>
                  <a:cubicBezTo>
                    <a:pt x="328204" y="135015"/>
                    <a:pt x="296090" y="161558"/>
                    <a:pt x="257216" y="161558"/>
                  </a:cubicBezTo>
                  <a:lnTo>
                    <a:pt x="182694" y="161558"/>
                  </a:lnTo>
                  <a:cubicBezTo>
                    <a:pt x="143666" y="161558"/>
                    <a:pt x="111552" y="135015"/>
                    <a:pt x="104638" y="98193"/>
                  </a:cubicBezTo>
                  <a:close/>
                  <a:moveTo>
                    <a:pt x="219878" y="32680"/>
                  </a:moveTo>
                  <a:cubicBezTo>
                    <a:pt x="198520" y="32680"/>
                    <a:pt x="180543" y="47562"/>
                    <a:pt x="175626" y="67507"/>
                  </a:cubicBezTo>
                  <a:lnTo>
                    <a:pt x="264130" y="67507"/>
                  </a:lnTo>
                  <a:cubicBezTo>
                    <a:pt x="259367" y="47562"/>
                    <a:pt x="241390" y="32680"/>
                    <a:pt x="219878" y="32680"/>
                  </a:cubicBezTo>
                  <a:close/>
                  <a:moveTo>
                    <a:pt x="219878" y="0"/>
                  </a:moveTo>
                  <a:cubicBezTo>
                    <a:pt x="259367" y="0"/>
                    <a:pt x="292249" y="29458"/>
                    <a:pt x="297473" y="67507"/>
                  </a:cubicBezTo>
                  <a:lnTo>
                    <a:pt x="400114" y="67507"/>
                  </a:lnTo>
                  <a:cubicBezTo>
                    <a:pt x="420550" y="67507"/>
                    <a:pt x="436376" y="84077"/>
                    <a:pt x="436376" y="104330"/>
                  </a:cubicBezTo>
                  <a:lnTo>
                    <a:pt x="436376" y="570746"/>
                  </a:lnTo>
                  <a:cubicBezTo>
                    <a:pt x="436376" y="590998"/>
                    <a:pt x="420550" y="607568"/>
                    <a:pt x="400114" y="607568"/>
                  </a:cubicBezTo>
                  <a:lnTo>
                    <a:pt x="37491" y="607568"/>
                  </a:lnTo>
                  <a:cubicBezTo>
                    <a:pt x="17209" y="607568"/>
                    <a:pt x="0" y="590998"/>
                    <a:pt x="0" y="570746"/>
                  </a:cubicBezTo>
                  <a:lnTo>
                    <a:pt x="0" y="104330"/>
                  </a:lnTo>
                  <a:cubicBezTo>
                    <a:pt x="0" y="84077"/>
                    <a:pt x="17209" y="67507"/>
                    <a:pt x="37491" y="67507"/>
                  </a:cubicBezTo>
                  <a:lnTo>
                    <a:pt x="142283" y="67507"/>
                  </a:lnTo>
                  <a:cubicBezTo>
                    <a:pt x="147507" y="29458"/>
                    <a:pt x="180389" y="0"/>
                    <a:pt x="219878" y="0"/>
                  </a:cubicBezTo>
                  <a:close/>
                </a:path>
              </a:pathLst>
            </a:custGeom>
            <a:solidFill>
              <a:schemeClr val="accent2">
                <a:lumMod val="75000"/>
              </a:schemeClr>
            </a:solidFill>
            <a:ln>
              <a:noFill/>
            </a:ln>
          </p:spPr>
          <p:txBody>
            <a:bodyPr vert="horz" wrap="square" lIns="91022" tIns="45510" rIns="91022" bIns="45510" numCol="1" anchor="t" anchorCtr="0" compatLnSpc="1">
              <a:norm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790">
                <a:latin typeface="微软雅黑" panose="020B0503020204020204" pitchFamily="34" charset="-122"/>
                <a:ea typeface="微软雅黑" panose="020B0503020204020204" pitchFamily="34" charset="-122"/>
              </a:endParaRPr>
            </a:p>
          </p:txBody>
        </p:sp>
        <p:sp>
          <p:nvSpPr>
            <p:cNvPr id="65" name="文本框 64"/>
            <p:cNvSpPr txBox="1"/>
            <p:nvPr/>
          </p:nvSpPr>
          <p:spPr>
            <a:xfrm>
              <a:off x="7379271" y="3770598"/>
              <a:ext cx="2705887" cy="639918"/>
            </a:xfrm>
            <a:prstGeom prst="rect">
              <a:avLst/>
            </a:prstGeom>
            <a:noFill/>
          </p:spPr>
          <p:txBody>
            <a:bodyPr wrap="square" rtlCol="0">
              <a:spAutoFit/>
            </a:bodyPr>
            <a:lstStyle/>
            <a:p>
              <a:pPr algn="ctr"/>
              <a:r>
                <a:rPr lang="zh-CN" sz="1890" b="1" dirty="0">
                  <a:latin typeface="微软雅黑" panose="020B0503020204020204" pitchFamily="34" charset="-122"/>
                  <a:ea typeface="微软雅黑" panose="020B0503020204020204" pitchFamily="34" charset="-122"/>
                  <a:sym typeface="+mn-ea"/>
                </a:rPr>
                <a:t>预审通过</a:t>
              </a:r>
              <a:endParaRPr lang="zh-CN" sz="1890" b="1" dirty="0" smtClean="0">
                <a:latin typeface="微软雅黑" panose="020B0503020204020204" pitchFamily="34" charset="-122"/>
                <a:ea typeface="微软雅黑" panose="020B0503020204020204" pitchFamily="34" charset="-122"/>
              </a:endParaRPr>
            </a:p>
            <a:p>
              <a:pPr algn="ctr"/>
              <a:r>
                <a:rPr lang="zh-CN" altLang="en-US" sz="1890" b="1" dirty="0" smtClean="0">
                  <a:latin typeface="微软雅黑" panose="020B0503020204020204" pitchFamily="34" charset="-122"/>
                  <a:ea typeface="微软雅黑" panose="020B0503020204020204" pitchFamily="34" charset="-122"/>
                </a:rPr>
                <a:t>推送信息</a:t>
              </a:r>
              <a:endParaRPr lang="zh-CN" altLang="en-US" sz="1890" b="1" dirty="0" smtClean="0">
                <a:latin typeface="微软雅黑" panose="020B0503020204020204" pitchFamily="34" charset="-122"/>
                <a:ea typeface="微软雅黑" panose="020B0503020204020204" pitchFamily="34" charset="-122"/>
              </a:endParaRPr>
            </a:p>
          </p:txBody>
        </p:sp>
      </p:grpSp>
      <p:cxnSp>
        <p:nvCxnSpPr>
          <p:cNvPr id="66" name="直接箭头连接符 65"/>
          <p:cNvCxnSpPr/>
          <p:nvPr/>
        </p:nvCxnSpPr>
        <p:spPr>
          <a:xfrm>
            <a:off x="2086426" y="2495450"/>
            <a:ext cx="301766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940859" y="2069066"/>
            <a:ext cx="3230096" cy="381635"/>
          </a:xfrm>
          <a:prstGeom prst="rect">
            <a:avLst/>
          </a:prstGeom>
          <a:noFill/>
        </p:spPr>
        <p:txBody>
          <a:bodyPr wrap="square" rtlCol="0">
            <a:spAutoFit/>
          </a:bodyPr>
          <a:lstStyle/>
          <a:p>
            <a:pPr algn="ctr"/>
            <a:r>
              <a:rPr lang="zh-CN" altLang="en-US"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① </a:t>
            </a:r>
            <a:r>
              <a:rPr lang="en-US" altLang="zh-CN"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金服云</a:t>
            </a:r>
            <a:r>
              <a:rPr lang="en-US" altLang="zh-CN"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平台线上申请</a:t>
            </a:r>
            <a:endParaRPr lang="zh-CN" altLang="en-US"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1" name="文本框 80"/>
          <p:cNvSpPr txBox="1"/>
          <p:nvPr/>
        </p:nvSpPr>
        <p:spPr>
          <a:xfrm>
            <a:off x="6724558" y="2085288"/>
            <a:ext cx="3230096" cy="381635"/>
          </a:xfrm>
          <a:prstGeom prst="rect">
            <a:avLst/>
          </a:prstGeom>
          <a:noFill/>
        </p:spPr>
        <p:txBody>
          <a:bodyPr wrap="square" rtlCol="0">
            <a:spAutoFit/>
          </a:bodyPr>
          <a:lstStyle/>
          <a:p>
            <a:pPr algn="ctr"/>
            <a:r>
              <a:rPr lang="zh-CN" altLang="en-US"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② 开户、签约兴业管家</a:t>
            </a:r>
            <a:endParaRPr lang="zh-CN" altLang="en-US"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 name="直接连接符 1"/>
          <p:cNvCxnSpPr/>
          <p:nvPr/>
        </p:nvCxnSpPr>
        <p:spPr>
          <a:xfrm>
            <a:off x="10781998" y="3658970"/>
            <a:ext cx="0" cy="1346512"/>
          </a:xfrm>
          <a:prstGeom prst="line">
            <a:avLst/>
          </a:prstGeom>
          <a:ln w="15875"/>
        </p:spPr>
        <p:style>
          <a:lnRef idx="1">
            <a:schemeClr val="dk1"/>
          </a:lnRef>
          <a:fillRef idx="0">
            <a:schemeClr val="dk1"/>
          </a:fillRef>
          <a:effectRef idx="0">
            <a:schemeClr val="dk1"/>
          </a:effectRef>
          <a:fontRef idx="minor">
            <a:schemeClr val="tx1"/>
          </a:fontRef>
        </p:style>
      </p:cxnSp>
      <p:cxnSp>
        <p:nvCxnSpPr>
          <p:cNvPr id="83" name="直接箭头连接符 82"/>
          <p:cNvCxnSpPr/>
          <p:nvPr/>
        </p:nvCxnSpPr>
        <p:spPr>
          <a:xfrm>
            <a:off x="6810561" y="2533032"/>
            <a:ext cx="31440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文本框 85"/>
          <p:cNvSpPr txBox="1"/>
          <p:nvPr/>
        </p:nvSpPr>
        <p:spPr>
          <a:xfrm>
            <a:off x="5182171" y="5087185"/>
            <a:ext cx="1566667" cy="671830"/>
          </a:xfrm>
          <a:prstGeom prst="rect">
            <a:avLst/>
          </a:prstGeom>
          <a:noFill/>
        </p:spPr>
        <p:txBody>
          <a:bodyPr wrap="square" rtlCol="0">
            <a:spAutoFit/>
          </a:bodyPr>
          <a:lstStyle/>
          <a:p>
            <a:pPr algn="ctr"/>
            <a:r>
              <a:rPr lang="zh-CN" sz="1890" b="1" dirty="0" smtClean="0">
                <a:latin typeface="微软雅黑" panose="020B0503020204020204" pitchFamily="34" charset="-122"/>
                <a:ea typeface="微软雅黑" panose="020B0503020204020204" pitchFamily="34" charset="-122"/>
              </a:rPr>
              <a:t>线上系统</a:t>
            </a:r>
            <a:endParaRPr lang="zh-CN" sz="1890" b="1" dirty="0" smtClean="0">
              <a:latin typeface="微软雅黑" panose="020B0503020204020204" pitchFamily="34" charset="-122"/>
              <a:ea typeface="微软雅黑" panose="020B0503020204020204" pitchFamily="34" charset="-122"/>
            </a:endParaRPr>
          </a:p>
          <a:p>
            <a:pPr algn="ctr"/>
            <a:r>
              <a:rPr lang="zh-CN" sz="1890" b="1" dirty="0" smtClean="0">
                <a:latin typeface="微软雅黑" panose="020B0503020204020204" pitchFamily="34" charset="-122"/>
                <a:ea typeface="微软雅黑" panose="020B0503020204020204" pitchFamily="34" charset="-122"/>
              </a:rPr>
              <a:t>终审通过</a:t>
            </a:r>
            <a:endParaRPr lang="zh-CN" sz="1890" b="1" dirty="0" smtClean="0">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H="1">
            <a:off x="6810561" y="5005482"/>
            <a:ext cx="3971437"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6985504" y="4473185"/>
            <a:ext cx="3622000" cy="381635"/>
          </a:xfrm>
          <a:prstGeom prst="rect">
            <a:avLst/>
          </a:prstGeom>
          <a:noFill/>
        </p:spPr>
        <p:txBody>
          <a:bodyPr wrap="square" rtlCol="0">
            <a:spAutoFit/>
          </a:bodyPr>
          <a:lstStyle/>
          <a:p>
            <a:r>
              <a:rPr lang="zh-CN" altLang="en-US" sz="189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③</a:t>
            </a:r>
            <a:r>
              <a:rPr lang="zh-CN" altLang="en-US"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兴业管家正式申请</a:t>
            </a:r>
            <a:endParaRPr lang="zh-CN" altLang="en-US" sz="189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51104" y="4172072"/>
            <a:ext cx="1566685" cy="1295147"/>
            <a:chOff x="942537" y="4235403"/>
            <a:chExt cx="1492267" cy="1233627"/>
          </a:xfrm>
        </p:grpSpPr>
        <p:pic>
          <p:nvPicPr>
            <p:cNvPr id="1028" name="图片 610" descr="钱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0704" y="4235403"/>
              <a:ext cx="938110" cy="93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文本框 87"/>
            <p:cNvSpPr txBox="1"/>
            <p:nvPr/>
          </p:nvSpPr>
          <p:spPr>
            <a:xfrm>
              <a:off x="942537" y="5105523"/>
              <a:ext cx="1492267" cy="363507"/>
            </a:xfrm>
            <a:prstGeom prst="rect">
              <a:avLst/>
            </a:prstGeom>
            <a:noFill/>
          </p:spPr>
          <p:txBody>
            <a:bodyPr wrap="square" rtlCol="0">
              <a:spAutoFit/>
            </a:bodyPr>
            <a:lstStyle/>
            <a:p>
              <a:pPr algn="ctr"/>
              <a:r>
                <a:rPr lang="zh-CN" sz="1890" b="1" dirty="0" smtClean="0">
                  <a:latin typeface="微软雅黑" panose="020B0503020204020204" pitchFamily="34" charset="-122"/>
                  <a:ea typeface="微软雅黑" panose="020B0503020204020204" pitchFamily="34" charset="-122"/>
                </a:rPr>
                <a:t>快易贷</a:t>
              </a:r>
              <a:endParaRPr lang="zh-CN" sz="1890" b="1" dirty="0" smtClean="0">
                <a:latin typeface="微软雅黑" panose="020B0503020204020204" pitchFamily="34" charset="-122"/>
                <a:ea typeface="微软雅黑" panose="020B0503020204020204" pitchFamily="34" charset="-122"/>
              </a:endParaRPr>
            </a:p>
          </p:txBody>
        </p:sp>
      </p:grpSp>
      <p:cxnSp>
        <p:nvCxnSpPr>
          <p:cNvPr id="5" name="直接箭头连接符 4"/>
          <p:cNvCxnSpPr/>
          <p:nvPr/>
        </p:nvCxnSpPr>
        <p:spPr>
          <a:xfrm flipH="1">
            <a:off x="2086426" y="5063944"/>
            <a:ext cx="3017670" cy="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89" name="文本框 88"/>
          <p:cNvSpPr txBox="1"/>
          <p:nvPr/>
        </p:nvSpPr>
        <p:spPr>
          <a:xfrm>
            <a:off x="1946782" y="4571512"/>
            <a:ext cx="3863690" cy="381635"/>
          </a:xfrm>
          <a:prstGeom prst="rect">
            <a:avLst/>
          </a:prstGeom>
          <a:noFill/>
        </p:spPr>
        <p:txBody>
          <a:bodyPr wrap="square" rtlCol="0">
            <a:spAutoFit/>
          </a:bodyPr>
          <a:lstStyle/>
          <a:p>
            <a:r>
              <a:rPr lang="zh-CN" altLang="en-US"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④ 线上签订合同、提款支付</a:t>
            </a:r>
            <a:endParaRPr lang="zh-CN" altLang="en-US" sz="189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标题"/>
          <p:cNvSpPr/>
          <p:nvPr/>
        </p:nvSpPr>
        <p:spPr>
          <a:xfrm>
            <a:off x="1380411" y="952985"/>
            <a:ext cx="1991360" cy="607695"/>
          </a:xfrm>
          <a:prstGeom prst="rect">
            <a:avLst/>
          </a:prstGeom>
        </p:spPr>
        <p:txBody>
          <a:bodyPr wrap="none" anchor="t">
            <a:spAutoFit/>
          </a:bodyPr>
          <a:p>
            <a:r>
              <a:rPr lang="zh-CN" altLang="en-US" sz="3360" b="1" spc="200" dirty="0">
                <a:solidFill>
                  <a:srgbClr val="004186"/>
                </a:solidFill>
                <a:latin typeface="微软雅黑" panose="020B0503020204020204" pitchFamily="34" charset="-122"/>
                <a:ea typeface="微软雅黑" panose="020B0503020204020204" pitchFamily="34" charset="-122"/>
              </a:rPr>
              <a:t>办理流程</a:t>
            </a:r>
            <a:endParaRPr lang="zh-CN" altLang="en-US" sz="3360" b="1" spc="200" dirty="0">
              <a:solidFill>
                <a:srgbClr val="004186"/>
              </a:solidFill>
              <a:latin typeface="微软雅黑" panose="020B0503020204020204" pitchFamily="34" charset="-122"/>
              <a:ea typeface="微软雅黑" panose="020B0503020204020204" pitchFamily="34" charset="-122"/>
            </a:endParaRPr>
          </a:p>
        </p:txBody>
      </p:sp>
      <p:pic>
        <p:nvPicPr>
          <p:cNvPr id="15" name="图片 14" descr="resource"/>
          <p:cNvPicPr>
            <a:picLocks noChangeAspect="1"/>
          </p:cNvPicPr>
          <p:nvPr/>
        </p:nvPicPr>
        <p:blipFill>
          <a:blip r:embed="rId3"/>
          <a:stretch>
            <a:fillRect/>
          </a:stretch>
        </p:blipFill>
        <p:spPr>
          <a:xfrm>
            <a:off x="573504" y="759185"/>
            <a:ext cx="806667" cy="806667"/>
          </a:xfrm>
          <a:prstGeom prst="rect">
            <a:avLst/>
          </a:prstGeom>
        </p:spPr>
      </p:pic>
      <p:pic>
        <p:nvPicPr>
          <p:cNvPr id="8" name="图片 7" descr="微信图片_20200816223322"/>
          <p:cNvPicPr>
            <a:picLocks noChangeAspect="1"/>
          </p:cNvPicPr>
          <p:nvPr/>
        </p:nvPicPr>
        <p:blipFill>
          <a:blip r:embed="rId4"/>
          <a:stretch>
            <a:fillRect/>
          </a:stretch>
        </p:blipFill>
        <p:spPr>
          <a:xfrm>
            <a:off x="10433504" y="1903852"/>
            <a:ext cx="696667" cy="794000"/>
          </a:xfrm>
          <a:prstGeom prst="rect">
            <a:avLst/>
          </a:prstGeom>
        </p:spPr>
      </p:pic>
      <p:pic>
        <p:nvPicPr>
          <p:cNvPr id="6" name="图片 5"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5504" y="4226518"/>
            <a:ext cx="860667" cy="860667"/>
          </a:xfrm>
          <a:prstGeom prst="rect">
            <a:avLst/>
          </a:prstGeom>
        </p:spPr>
      </p:pic>
      <p:sp>
        <p:nvSpPr>
          <p:cNvPr id="7" name="文本框 6"/>
          <p:cNvSpPr txBox="1"/>
          <p:nvPr/>
        </p:nvSpPr>
        <p:spPr>
          <a:xfrm>
            <a:off x="2284837" y="2681185"/>
            <a:ext cx="2670667" cy="1253490"/>
          </a:xfrm>
          <a:prstGeom prst="rect">
            <a:avLst/>
          </a:prstGeom>
          <a:noFill/>
        </p:spPr>
        <p:txBody>
          <a:bodyPr wrap="square" rtlCol="0">
            <a:spAutoFit/>
          </a:bodyPr>
          <a:p>
            <a:pPr algn="ctr">
              <a:lnSpc>
                <a:spcPct val="150000"/>
              </a:lnSpc>
            </a:pPr>
            <a:r>
              <a:rPr lang="zh-CN" altLang="en-US" sz="1890"/>
              <a:t>www.</a:t>
            </a:r>
            <a:r>
              <a:rPr lang="en-US" altLang="zh-CN" sz="1890"/>
              <a:t>f</a:t>
            </a:r>
            <a:r>
              <a:rPr lang="zh-CN" altLang="en-US" sz="1890"/>
              <a:t>jjfypt.com</a:t>
            </a:r>
            <a:endParaRPr lang="zh-CN" altLang="en-US" sz="1890"/>
          </a:p>
          <a:p>
            <a:pPr algn="ctr">
              <a:lnSpc>
                <a:spcPct val="150000"/>
              </a:lnSpc>
            </a:pPr>
            <a:r>
              <a:rPr lang="zh-CN" altLang="en-US" sz="1890"/>
              <a:t>金服云微信公众号</a:t>
            </a:r>
            <a:endParaRPr lang="zh-CN" altLang="en-US" sz="1890"/>
          </a:p>
          <a:p>
            <a:endParaRPr lang="zh-CN" altLang="zh-CN" sz="1890"/>
          </a:p>
        </p:txBody>
      </p:sp>
      <p:pic>
        <p:nvPicPr>
          <p:cNvPr id="9" name="Picture 2" descr="E:\02业务推动\04宣传培训\喜报宣传\总行规范的LOGO\上下式\上下式.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27297" y="214771"/>
            <a:ext cx="1331710" cy="384415"/>
          </a:xfrm>
          <a:prstGeom prst="rect">
            <a:avLst/>
          </a:prstGeom>
          <a:noFill/>
          <a:extLst>
            <a:ext uri="{909E8E84-426E-40DD-AFC4-6F175D3DCCD1}">
              <a14:hiddenFill xmlns:a14="http://schemas.microsoft.com/office/drawing/2010/main">
                <a:solidFill>
                  <a:srgbClr val="FFFFFF"/>
                </a:solidFill>
              </a14:hiddenFill>
            </a:ext>
          </a:extLst>
        </p:spPr>
      </p:pic>
      <p:sp>
        <p:nvSpPr>
          <p:cNvPr id="28" name="标题"/>
          <p:cNvSpPr>
            <a:spLocks noGrp="1"/>
          </p:cNvSpPr>
          <p:nvPr/>
        </p:nvSpPr>
        <p:spPr>
          <a:xfrm>
            <a:off x="1596318" y="185409"/>
            <a:ext cx="9000000" cy="583565"/>
          </a:xfrm>
          <a:prstGeom prst="rect">
            <a:avLst/>
          </a:prstGeom>
        </p:spPr>
        <p:txBody>
          <a:bodyPr wrap="square">
            <a:spAutoFit/>
          </a:bodyPr>
          <a:lstStyle>
            <a:lvl1pPr marL="0" indent="0" algn="ctr" defTabSz="914400" rtl="0" eaLnBrk="1" latinLnBrk="0" hangingPunct="1">
              <a:lnSpc>
                <a:spcPct val="100000"/>
              </a:lnSpc>
              <a:spcBef>
                <a:spcPts val="1000"/>
              </a:spcBef>
              <a:buFontTx/>
              <a:buNone/>
              <a:defRPr lang="zh-CN" altLang="en-US" sz="2400" b="0" kern="1200" spc="200" baseline="0" dirty="0" smtClean="0">
                <a:solidFill>
                  <a:schemeClr val="accent3"/>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3200" b="1">
                <a:solidFill>
                  <a:schemeClr val="tx1">
                    <a:lumMod val="95000"/>
                    <a:lumOff val="5000"/>
                  </a:schemeClr>
                </a:solidFill>
                <a:latin typeface="微软雅黑" panose="020B0503020204020204" pitchFamily="34" charset="-122"/>
                <a:ea typeface="微软雅黑" panose="020B0503020204020204" pitchFamily="34" charset="-122"/>
                <a:sym typeface="+mn-ea"/>
              </a:rPr>
              <a:t>线上融资</a:t>
            </a:r>
            <a:r>
              <a:rPr lang="en-US" altLang="zh-CN" sz="3200" b="1">
                <a:solidFill>
                  <a:schemeClr val="tx1">
                    <a:lumMod val="95000"/>
                    <a:lumOff val="5000"/>
                  </a:schemeClr>
                </a:solidFill>
                <a:latin typeface="微软雅黑" panose="020B0503020204020204" pitchFamily="34" charset="-122"/>
                <a:ea typeface="微软雅黑" panose="020B0503020204020204" pitchFamily="34" charset="-122"/>
                <a:sym typeface="+mn-ea"/>
              </a:rPr>
              <a:t>-</a:t>
            </a:r>
            <a:r>
              <a:rPr sz="3200" b="1">
                <a:solidFill>
                  <a:schemeClr val="tx1">
                    <a:lumMod val="95000"/>
                    <a:lumOff val="5000"/>
                  </a:schemeClr>
                </a:solidFill>
                <a:latin typeface="微软雅黑" panose="020B0503020204020204" pitchFamily="34" charset="-122"/>
                <a:ea typeface="微软雅黑" panose="020B0503020204020204" pitchFamily="34" charset="-122"/>
                <a:sym typeface="+mn-ea"/>
              </a:rPr>
              <a:t>科创云贷</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p:cNvSpPr>
            <a:spLocks noGrp="1"/>
          </p:cNvSpPr>
          <p:nvPr>
            <p:ph type="body" sz="quarter" idx="11"/>
          </p:nvPr>
        </p:nvSpPr>
        <p:spPr>
          <a:xfrm>
            <a:off x="427546" y="4965098"/>
            <a:ext cx="11338583" cy="860425"/>
          </a:xfrm>
        </p:spPr>
        <p:txBody>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科创走廊基金</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 name="数字"/>
          <p:cNvSpPr>
            <a:spLocks noGrp="1"/>
          </p:cNvSpPr>
          <p:nvPr>
            <p:ph type="body" sz="quarter" idx="10"/>
          </p:nvPr>
        </p:nvSpPr>
        <p:spPr>
          <a:xfrm>
            <a:off x="4198407" y="3289982"/>
            <a:ext cx="3779528" cy="1014730"/>
          </a:xfrm>
        </p:spPr>
        <p:txBody>
          <a:bodyPr/>
          <a:lstStyle/>
          <a:p>
            <a:r>
              <a:rPr lang="en-US" altLang="zh-CN" dirty="0">
                <a:latin typeface="微软雅黑" panose="020B0503020204020204" pitchFamily="34" charset="-122"/>
                <a:ea typeface="微软雅黑" panose="020B0503020204020204" pitchFamily="34" charset="-122"/>
              </a:rPr>
              <a:t>03</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1865" y="2019093"/>
            <a:ext cx="5022317" cy="3348211"/>
          </a:xfrm>
          <a:prstGeom prst="rect">
            <a:avLst/>
          </a:prstGeom>
        </p:spPr>
      </p:pic>
      <p:sp>
        <p:nvSpPr>
          <p:cNvPr id="23" name="标题"/>
          <p:cNvSpPr>
            <a:spLocks noGrp="1"/>
          </p:cNvSpPr>
          <p:nvPr>
            <p:ph type="body" sz="quarter" idx="10"/>
          </p:nvPr>
        </p:nvSpPr>
        <p:spPr>
          <a:xfrm>
            <a:off x="1596318" y="185409"/>
            <a:ext cx="9000000" cy="583565"/>
          </a:xfrm>
        </p:spPr>
        <p:txBody>
          <a:bodyPr/>
          <a:lstStyle/>
          <a:p>
            <a:r>
              <a:rPr lang="zh-CN" altLang="en-US" sz="3200" b="1">
                <a:solidFill>
                  <a:schemeClr val="tx1">
                    <a:lumMod val="95000"/>
                    <a:lumOff val="5000"/>
                  </a:schemeClr>
                </a:solidFill>
                <a:latin typeface="微软雅黑" panose="020B0503020204020204" pitchFamily="34" charset="-122"/>
                <a:ea typeface="微软雅黑" panose="020B0503020204020204" pitchFamily="34" charset="-122"/>
              </a:rPr>
              <a:t>科创走廊基金</a:t>
            </a:r>
            <a:endParaRPr lang="zh-CN" altLang="en-US" sz="32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文本"/>
          <p:cNvSpPr/>
          <p:nvPr/>
        </p:nvSpPr>
        <p:spPr>
          <a:xfrm>
            <a:off x="6456363" y="2474595"/>
            <a:ext cx="4803775" cy="3415030"/>
          </a:xfrm>
          <a:prstGeom prst="rect">
            <a:avLst/>
          </a:prstGeom>
          <a:noFill/>
        </p:spPr>
        <p:txBody>
          <a:bodyPr wrap="square" lIns="180000" rIns="90000" rtlCol="0" anchor="t">
            <a:spAutoFit/>
          </a:bodyPr>
          <a:lstStyle/>
          <a:p>
            <a:pPr algn="l">
              <a:lnSpc>
                <a:spcPct val="150000"/>
              </a:lnSpc>
              <a:buClrTx/>
              <a:buSzTx/>
              <a:buFontTx/>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为助力福州市政府“以产兴城、以城聚产、产城融合”的总目标，推进福州市科创走廊、数字产业以及城市建设和发展，兴业银行福州分行积极探索金融支持科创型企业发展的创新模式，于2021年12月16日与福州市金控集团联合设立了福州市科创走廊金融支持基金，以股债结合产品创新，为科创走廊相关企业提供从初创期到成熟期、从建设投产到技改扩产的全生命周期的金融支持，进一步引导金融资源向科创型企业聚集。</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1" name="Picture 2" descr="E:\02业务推动\04宣传培训\喜报宣传\总行规范的LOGO\上下式\上下式.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7297" y="214771"/>
            <a:ext cx="1331710" cy="384415"/>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p:cNvSpPr/>
          <p:nvPr/>
        </p:nvSpPr>
        <p:spPr>
          <a:xfrm>
            <a:off x="7032537" y="1857184"/>
            <a:ext cx="1503680" cy="460375"/>
          </a:xfrm>
          <a:prstGeom prst="rect">
            <a:avLst/>
          </a:prstGeom>
        </p:spPr>
        <p:txBody>
          <a:bodyPr wrap="none" anchor="t">
            <a:spAutoFit/>
          </a:bodyPr>
          <a:p>
            <a:r>
              <a:rPr lang="zh-CN" altLang="en-US" sz="2400" b="1" spc="200" dirty="0">
                <a:solidFill>
                  <a:srgbClr val="004186"/>
                </a:solidFill>
                <a:latin typeface="微软雅黑" panose="020B0503020204020204" pitchFamily="34" charset="-122"/>
                <a:ea typeface="微软雅黑" panose="020B0503020204020204" pitchFamily="34" charset="-122"/>
              </a:rPr>
              <a:t>业务背景</a:t>
            </a:r>
            <a:endParaRPr lang="zh-CN" altLang="en-US" sz="2400" b="1" spc="200" dirty="0">
              <a:solidFill>
                <a:srgbClr val="004186"/>
              </a:solidFill>
              <a:latin typeface="微软雅黑" panose="020B0503020204020204" pitchFamily="34" charset="-122"/>
              <a:ea typeface="微软雅黑" panose="020B0503020204020204" pitchFamily="34" charset="-122"/>
            </a:endParaRPr>
          </a:p>
        </p:txBody>
      </p:sp>
      <p:pic>
        <p:nvPicPr>
          <p:cNvPr id="22" name="图片 21" descr="resource"/>
          <p:cNvPicPr>
            <a:picLocks noChangeAspect="1"/>
          </p:cNvPicPr>
          <p:nvPr/>
        </p:nvPicPr>
        <p:blipFill>
          <a:blip r:embed="rId3"/>
          <a:stretch>
            <a:fillRect/>
          </a:stretch>
        </p:blipFill>
        <p:spPr>
          <a:xfrm>
            <a:off x="6168073" y="1700530"/>
            <a:ext cx="774065" cy="77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p:cNvSpPr>
            <a:spLocks noGrp="1"/>
          </p:cNvSpPr>
          <p:nvPr>
            <p:ph type="body" sz="quarter" idx="10"/>
          </p:nvPr>
        </p:nvSpPr>
        <p:spPr>
          <a:xfrm>
            <a:off x="1596318" y="185409"/>
            <a:ext cx="9000000" cy="583565"/>
          </a:xfrm>
        </p:spPr>
        <p:txBody>
          <a:bodyPr/>
          <a:lstStyle/>
          <a:p>
            <a:r>
              <a:rPr sz="3200" b="1">
                <a:solidFill>
                  <a:schemeClr val="tx1">
                    <a:lumMod val="95000"/>
                    <a:lumOff val="5000"/>
                  </a:schemeClr>
                </a:solidFill>
                <a:latin typeface="微软雅黑" panose="020B0503020204020204" pitchFamily="34" charset="-122"/>
                <a:ea typeface="微软雅黑" panose="020B0503020204020204" pitchFamily="34" charset="-122"/>
                <a:sym typeface="+mn-ea"/>
              </a:rPr>
              <a:t>科创走廊基金</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8" name="Picture 2" descr="E:\02业务推动\04宣传培训\喜报宣传\总行规范的LOGO\上下式\上下式.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27297" y="214771"/>
            <a:ext cx="1331710" cy="384415"/>
          </a:xfrm>
          <a:prstGeom prst="rect">
            <a:avLst/>
          </a:prstGeom>
          <a:noFill/>
          <a:extLst>
            <a:ext uri="{909E8E84-426E-40DD-AFC4-6F175D3DCCD1}">
              <a14:hiddenFill xmlns:a14="http://schemas.microsoft.com/office/drawing/2010/main">
                <a:solidFill>
                  <a:srgbClr val="FFFFFF"/>
                </a:solidFill>
              </a14:hiddenFill>
            </a:ext>
          </a:extLst>
        </p:spPr>
      </p:pic>
      <p:sp>
        <p:nvSpPr>
          <p:cNvPr id="44" name="iṩḻîde"/>
          <p:cNvSpPr/>
          <p:nvPr/>
        </p:nvSpPr>
        <p:spPr>
          <a:xfrm>
            <a:off x="480060" y="1844675"/>
            <a:ext cx="2420620" cy="645160"/>
          </a:xfrm>
          <a:prstGeom prst="roundRect">
            <a:avLst/>
          </a:prstGeom>
          <a:solidFill>
            <a:srgbClr val="ED7D3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000" b="1" dirty="0" smtClean="0">
                <a:latin typeface="微软雅黑" panose="020B0503020204020204" pitchFamily="34" charset="-122"/>
                <a:ea typeface="微软雅黑" panose="020B0503020204020204" pitchFamily="34" charset="-122"/>
                <a:sym typeface="+mn-ea"/>
              </a:rPr>
              <a:t>覆盖区域</a:t>
            </a:r>
            <a:endParaRPr lang="zh-CN" altLang="en-US" sz="2000" b="1" dirty="0" smtClean="0">
              <a:latin typeface="微软雅黑" panose="020B0503020204020204" pitchFamily="34" charset="-122"/>
              <a:ea typeface="微软雅黑" panose="020B0503020204020204" pitchFamily="34" charset="-122"/>
            </a:endParaRPr>
          </a:p>
        </p:txBody>
      </p:sp>
      <p:sp>
        <p:nvSpPr>
          <p:cNvPr id="19" name="îṥ1ïďè"/>
          <p:cNvSpPr/>
          <p:nvPr/>
        </p:nvSpPr>
        <p:spPr>
          <a:xfrm>
            <a:off x="3141345" y="1772920"/>
            <a:ext cx="8817610" cy="798830"/>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r>
              <a:rPr lang="en-US" altLang="zh-CN" sz="1600">
                <a:latin typeface="微软雅黑" panose="020B0503020204020204" pitchFamily="34" charset="-122"/>
                <a:ea typeface="微软雅黑" panose="020B0503020204020204" pitchFamily="34" charset="-122"/>
              </a:rPr>
              <a:t>1</a:t>
            </a:r>
            <a:r>
              <a:rPr lang="en-US" altLang="zh-CN" sz="1600" b="1">
                <a:latin typeface="微软雅黑" panose="020B0503020204020204" pitchFamily="34" charset="-122"/>
                <a:ea typeface="微软雅黑" panose="020B0503020204020204" pitchFamily="34" charset="-122"/>
              </a:rPr>
              <a:t>5</a:t>
            </a:r>
            <a:r>
              <a:rPr sz="2000">
                <a:solidFill>
                  <a:schemeClr val="tx1"/>
                </a:solidFill>
                <a:latin typeface="微软雅黑" panose="020B0503020204020204" pitchFamily="34" charset="-122"/>
                <a:ea typeface="微软雅黑" panose="020B0503020204020204" pitchFamily="34" charset="-122"/>
                <a:sym typeface="+mn-ea"/>
              </a:rPr>
              <a:t>西起中国东南（福建）科学城，东至晋安湖“三创”园的科创走廊范围内企业</a:t>
            </a:r>
            <a:r>
              <a:rPr lang="zh-CN" sz="2000" b="1">
                <a:solidFill>
                  <a:srgbClr val="FF0000"/>
                </a:solidFill>
                <a:latin typeface="微软雅黑" panose="020B0503020204020204" pitchFamily="34" charset="-122"/>
                <a:ea typeface="微软雅黑" panose="020B0503020204020204" pitchFamily="34" charset="-122"/>
                <a:sym typeface="+mn-ea"/>
              </a:rPr>
              <a:t>（省级及以上专精特新企业不限范围）</a:t>
            </a:r>
            <a:r>
              <a:rPr lang="zh-CN" sz="2000">
                <a:solidFill>
                  <a:schemeClr val="tx1"/>
                </a:solidFill>
                <a:latin typeface="微软雅黑" panose="020B0503020204020204" pitchFamily="34" charset="-122"/>
                <a:ea typeface="微软雅黑" panose="020B0503020204020204" pitchFamily="34" charset="-122"/>
                <a:sym typeface="+mn-ea"/>
              </a:rPr>
              <a:t>。</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4" name="标题"/>
          <p:cNvSpPr/>
          <p:nvPr/>
        </p:nvSpPr>
        <p:spPr>
          <a:xfrm>
            <a:off x="1603922" y="1070419"/>
            <a:ext cx="1910080" cy="583565"/>
          </a:xfrm>
          <a:prstGeom prst="rect">
            <a:avLst/>
          </a:prstGeom>
        </p:spPr>
        <p:txBody>
          <a:bodyPr wrap="none" anchor="t">
            <a:spAutoFit/>
          </a:bodyPr>
          <a:p>
            <a:r>
              <a:rPr lang="zh-CN" altLang="en-US" sz="3200" b="1" spc="200" dirty="0">
                <a:solidFill>
                  <a:srgbClr val="004186"/>
                </a:solidFill>
                <a:latin typeface="微软雅黑" panose="020B0503020204020204" pitchFamily="34" charset="-122"/>
                <a:ea typeface="微软雅黑" panose="020B0503020204020204" pitchFamily="34" charset="-122"/>
              </a:rPr>
              <a:t>业务特色</a:t>
            </a:r>
            <a:endParaRPr lang="zh-CN" altLang="en-US" sz="3200" b="1" spc="200" dirty="0">
              <a:solidFill>
                <a:srgbClr val="004186"/>
              </a:solidFill>
              <a:latin typeface="微软雅黑" panose="020B0503020204020204" pitchFamily="34" charset="-122"/>
              <a:ea typeface="微软雅黑" panose="020B0503020204020204" pitchFamily="34" charset="-122"/>
            </a:endParaRPr>
          </a:p>
        </p:txBody>
      </p:sp>
      <p:pic>
        <p:nvPicPr>
          <p:cNvPr id="15" name="图片 14" descr="resource"/>
          <p:cNvPicPr>
            <a:picLocks noChangeAspect="1"/>
          </p:cNvPicPr>
          <p:nvPr/>
        </p:nvPicPr>
        <p:blipFill>
          <a:blip r:embed="rId2"/>
          <a:stretch>
            <a:fillRect/>
          </a:stretch>
        </p:blipFill>
        <p:spPr>
          <a:xfrm>
            <a:off x="835343" y="885825"/>
            <a:ext cx="768350" cy="768350"/>
          </a:xfrm>
          <a:prstGeom prst="rect">
            <a:avLst/>
          </a:prstGeom>
        </p:spPr>
      </p:pic>
      <p:sp>
        <p:nvSpPr>
          <p:cNvPr id="4" name="íşľïḍê"/>
          <p:cNvSpPr/>
          <p:nvPr/>
        </p:nvSpPr>
        <p:spPr>
          <a:xfrm>
            <a:off x="480060" y="2853055"/>
            <a:ext cx="2475230" cy="614045"/>
          </a:xfrm>
          <a:prstGeom prst="roundRect">
            <a:avLst/>
          </a:prstGeom>
          <a:solidFill>
            <a:srgbClr val="00418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20000"/>
              </a:lnSpc>
            </a:pPr>
            <a:r>
              <a:rPr lang="zh-CN" altLang="en-US" sz="2000" b="1" dirty="0" smtClean="0">
                <a:latin typeface="微软雅黑" panose="020B0503020204020204" pitchFamily="34" charset="-122"/>
                <a:ea typeface="微软雅黑" panose="020B0503020204020204" pitchFamily="34" charset="-122"/>
                <a:sym typeface="+mn-ea"/>
              </a:rPr>
              <a:t>重点支持对象</a:t>
            </a:r>
            <a:endParaRPr lang="zh-CN" altLang="en-US" sz="2000" b="1" dirty="0" smtClean="0">
              <a:latin typeface="微软雅黑" panose="020B0503020204020204" pitchFamily="34" charset="-122"/>
              <a:ea typeface="微软雅黑" panose="020B0503020204020204" pitchFamily="34" charset="-122"/>
            </a:endParaRPr>
          </a:p>
        </p:txBody>
      </p:sp>
      <p:sp>
        <p:nvSpPr>
          <p:cNvPr id="16" name="îṥ1ïďè"/>
          <p:cNvSpPr/>
          <p:nvPr/>
        </p:nvSpPr>
        <p:spPr>
          <a:xfrm>
            <a:off x="3104515" y="2760980"/>
            <a:ext cx="8891905" cy="798830"/>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r>
              <a:rPr sz="2800">
                <a:solidFill>
                  <a:schemeClr val="tx1"/>
                </a:solidFill>
                <a:latin typeface="微软雅黑" panose="020B0503020204020204" pitchFamily="34" charset="-122"/>
                <a:ea typeface="微软雅黑" panose="020B0503020204020204" pitchFamily="34" charset="-122"/>
                <a:sym typeface="+mn-ea"/>
              </a:rPr>
              <a:t>国家及省级高新技术企业、瞪羚企业、科技小巨人领军企业、省级以上专精特新企业、省市创新型企业等具有科创属性的企业</a:t>
            </a:r>
            <a:r>
              <a:rPr lang="zh-CN" sz="2800">
                <a:solidFill>
                  <a:schemeClr val="tx1"/>
                </a:solidFill>
                <a:latin typeface="微软雅黑" panose="020B0503020204020204" pitchFamily="34" charset="-122"/>
                <a:ea typeface="微软雅黑" panose="020B0503020204020204" pitchFamily="34" charset="-122"/>
                <a:sym typeface="+mn-ea"/>
              </a:rPr>
              <a:t>。</a:t>
            </a:r>
            <a:endParaRPr lang="zh-CN" sz="2800" b="1">
              <a:solidFill>
                <a:schemeClr val="tx1"/>
              </a:solidFill>
              <a:latin typeface="微软雅黑" panose="020B0503020204020204" pitchFamily="34" charset="-122"/>
              <a:ea typeface="微软雅黑" panose="020B0503020204020204" pitchFamily="34" charset="-122"/>
            </a:endParaRPr>
          </a:p>
        </p:txBody>
      </p:sp>
      <p:sp>
        <p:nvSpPr>
          <p:cNvPr id="18" name="iṩḻîde"/>
          <p:cNvSpPr/>
          <p:nvPr/>
        </p:nvSpPr>
        <p:spPr>
          <a:xfrm>
            <a:off x="551815" y="3860800"/>
            <a:ext cx="2420620" cy="645160"/>
          </a:xfrm>
          <a:prstGeom prst="roundRect">
            <a:avLst/>
          </a:prstGeom>
          <a:solidFill>
            <a:srgbClr val="ED7D3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000" b="1" dirty="0" smtClean="0">
                <a:latin typeface="微软雅黑" panose="020B0503020204020204" pitchFamily="34" charset="-122"/>
                <a:ea typeface="微软雅黑" panose="020B0503020204020204" pitchFamily="34" charset="-122"/>
                <a:sym typeface="+mn-ea"/>
              </a:rPr>
              <a:t>投放行业</a:t>
            </a:r>
            <a:endParaRPr lang="zh-CN" altLang="en-US" sz="2000" b="1" dirty="0" smtClean="0">
              <a:latin typeface="微软雅黑" panose="020B0503020204020204" pitchFamily="34" charset="-122"/>
              <a:ea typeface="微软雅黑" panose="020B0503020204020204" pitchFamily="34" charset="-122"/>
            </a:endParaRPr>
          </a:p>
        </p:txBody>
      </p:sp>
      <p:sp>
        <p:nvSpPr>
          <p:cNvPr id="20" name="îṥ1ïďè"/>
          <p:cNvSpPr/>
          <p:nvPr/>
        </p:nvSpPr>
        <p:spPr>
          <a:xfrm>
            <a:off x="3143885" y="3783965"/>
            <a:ext cx="8891905" cy="798830"/>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r>
              <a:rPr sz="2800">
                <a:solidFill>
                  <a:schemeClr val="tx1"/>
                </a:solidFill>
                <a:latin typeface="微软雅黑" panose="020B0503020204020204" pitchFamily="34" charset="-122"/>
                <a:ea typeface="微软雅黑" panose="020B0503020204020204" pitchFamily="34" charset="-122"/>
                <a:sym typeface="+mn-ea"/>
              </a:rPr>
              <a:t>物联网、大数据、人工智能、新材料、光电通讯、智能制造、生物医药、新一代电子信息、新能源和生物医药等重点行业、科创类产业园区建设等</a:t>
            </a:r>
            <a:r>
              <a:rPr lang="zh-CN" sz="2800">
                <a:solidFill>
                  <a:schemeClr val="tx1"/>
                </a:solidFill>
                <a:latin typeface="微软雅黑" panose="020B0503020204020204" pitchFamily="34" charset="-122"/>
                <a:ea typeface="微软雅黑" panose="020B0503020204020204" pitchFamily="34" charset="-122"/>
                <a:sym typeface="+mn-ea"/>
              </a:rPr>
              <a:t>。</a:t>
            </a:r>
            <a:endParaRPr lang="zh-CN" sz="2800">
              <a:solidFill>
                <a:schemeClr val="tx1"/>
              </a:solidFill>
              <a:latin typeface="微软雅黑" panose="020B0503020204020204" pitchFamily="34" charset="-122"/>
              <a:ea typeface="微软雅黑" panose="020B0503020204020204" pitchFamily="34" charset="-122"/>
            </a:endParaRPr>
          </a:p>
        </p:txBody>
      </p:sp>
      <p:sp>
        <p:nvSpPr>
          <p:cNvPr id="22" name="íşľïḍê"/>
          <p:cNvSpPr/>
          <p:nvPr/>
        </p:nvSpPr>
        <p:spPr>
          <a:xfrm>
            <a:off x="524510" y="4869180"/>
            <a:ext cx="2475230" cy="614045"/>
          </a:xfrm>
          <a:prstGeom prst="roundRect">
            <a:avLst/>
          </a:prstGeom>
          <a:solidFill>
            <a:srgbClr val="00418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20000"/>
              </a:lnSpc>
            </a:pPr>
            <a:r>
              <a:rPr lang="zh-CN" altLang="en-US" sz="2000" b="1" dirty="0" smtClean="0">
                <a:latin typeface="微软雅黑" panose="020B0503020204020204" pitchFamily="34" charset="-122"/>
                <a:ea typeface="微软雅黑" panose="020B0503020204020204" pitchFamily="34" charset="-122"/>
                <a:sym typeface="+mn-ea"/>
              </a:rPr>
              <a:t>利率优惠</a:t>
            </a:r>
            <a:endParaRPr lang="zh-CN" altLang="en-US" sz="2000" b="1" dirty="0" smtClean="0">
              <a:latin typeface="微软雅黑" panose="020B0503020204020204" pitchFamily="34" charset="-122"/>
              <a:ea typeface="微软雅黑" panose="020B0503020204020204" pitchFamily="34" charset="-122"/>
            </a:endParaRPr>
          </a:p>
        </p:txBody>
      </p:sp>
      <p:sp>
        <p:nvSpPr>
          <p:cNvPr id="23" name="îṥ1ïďè"/>
          <p:cNvSpPr/>
          <p:nvPr/>
        </p:nvSpPr>
        <p:spPr>
          <a:xfrm>
            <a:off x="3143885" y="4776470"/>
            <a:ext cx="8891905" cy="798830"/>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r>
              <a:rPr lang="zh-CN" sz="2000">
                <a:solidFill>
                  <a:schemeClr val="tx1"/>
                </a:solidFill>
                <a:latin typeface="微软雅黑" panose="020B0503020204020204" pitchFamily="34" charset="-122"/>
                <a:ea typeface="微软雅黑" panose="020B0503020204020204" pitchFamily="34" charset="-122"/>
                <a:sym typeface="+mn-ea"/>
              </a:rPr>
              <a:t>差异化定价</a:t>
            </a:r>
            <a:r>
              <a:rPr sz="2000">
                <a:solidFill>
                  <a:schemeClr val="tx1"/>
                </a:solidFill>
                <a:latin typeface="微软雅黑" panose="020B0503020204020204" pitchFamily="34" charset="-122"/>
                <a:ea typeface="微软雅黑" panose="020B0503020204020204" pitchFamily="34" charset="-122"/>
                <a:sym typeface="+mn-ea"/>
              </a:rPr>
              <a:t>优惠</a:t>
            </a:r>
            <a:r>
              <a:rPr lang="zh-CN" sz="2000">
                <a:solidFill>
                  <a:schemeClr val="tx1"/>
                </a:solidFill>
                <a:latin typeface="微软雅黑" panose="020B0503020204020204" pitchFamily="34" charset="-122"/>
                <a:ea typeface="微软雅黑" panose="020B0503020204020204" pitchFamily="34" charset="-122"/>
                <a:sym typeface="+mn-ea"/>
              </a:rPr>
              <a:t>（不高于</a:t>
            </a:r>
            <a:r>
              <a:rPr lang="en-US" altLang="zh-CN" sz="2000">
                <a:solidFill>
                  <a:schemeClr val="tx1"/>
                </a:solidFill>
                <a:latin typeface="微软雅黑" panose="020B0503020204020204" pitchFamily="34" charset="-122"/>
                <a:ea typeface="微软雅黑" panose="020B0503020204020204" pitchFamily="34" charset="-122"/>
                <a:sym typeface="+mn-ea"/>
              </a:rPr>
              <a:t>1</a:t>
            </a:r>
            <a:r>
              <a:rPr lang="zh-CN" altLang="en-US" sz="2000">
                <a:solidFill>
                  <a:schemeClr val="tx1"/>
                </a:solidFill>
                <a:latin typeface="微软雅黑" panose="020B0503020204020204" pitchFamily="34" charset="-122"/>
                <a:ea typeface="微软雅黑" panose="020B0503020204020204" pitchFamily="34" charset="-122"/>
                <a:sym typeface="+mn-ea"/>
              </a:rPr>
              <a:t>年期及</a:t>
            </a:r>
            <a:r>
              <a:rPr lang="en-US" altLang="zh-CN" sz="2000">
                <a:solidFill>
                  <a:schemeClr val="tx1"/>
                </a:solidFill>
                <a:latin typeface="微软雅黑" panose="020B0503020204020204" pitchFamily="34" charset="-122"/>
                <a:ea typeface="微软雅黑" panose="020B0503020204020204" pitchFamily="34" charset="-122"/>
                <a:sym typeface="+mn-ea"/>
              </a:rPr>
              <a:t>5</a:t>
            </a:r>
            <a:r>
              <a:rPr lang="zh-CN" altLang="en-US" sz="2000">
                <a:solidFill>
                  <a:schemeClr val="tx1"/>
                </a:solidFill>
                <a:latin typeface="微软雅黑" panose="020B0503020204020204" pitchFamily="34" charset="-122"/>
                <a:ea typeface="微软雅黑" panose="020B0503020204020204" pitchFamily="34" charset="-122"/>
                <a:sym typeface="+mn-ea"/>
              </a:rPr>
              <a:t>年期</a:t>
            </a:r>
            <a:r>
              <a:rPr lang="en-US" altLang="zh-CN" sz="2000">
                <a:solidFill>
                  <a:schemeClr val="tx1"/>
                </a:solidFill>
                <a:latin typeface="微软雅黑" panose="020B0503020204020204" pitchFamily="34" charset="-122"/>
                <a:ea typeface="微软雅黑" panose="020B0503020204020204" pitchFamily="34" charset="-122"/>
                <a:sym typeface="+mn-ea"/>
              </a:rPr>
              <a:t>LPR)</a:t>
            </a:r>
            <a:endParaRPr lang="en-US" altLang="zh-CN" sz="200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p:cNvPicPr>
            <a:picLocks noChangeAspect="1"/>
          </p:cNvPicPr>
          <p:nvPr/>
        </p:nvPicPr>
        <p:blipFill rotWithShape="1">
          <a:blip r:embed="rId1" cstate="print">
            <a:extLst>
              <a:ext uri="{28A0092B-C50C-407E-A947-70E740481C1C}">
                <a14:useLocalDpi xmlns:a14="http://schemas.microsoft.com/office/drawing/2010/main" val="0"/>
              </a:ext>
            </a:extLst>
          </a:blip>
          <a:srcRect t="17017"/>
          <a:stretch>
            <a:fillRect/>
          </a:stretch>
        </p:blipFill>
        <p:spPr>
          <a:xfrm>
            <a:off x="-282" y="0"/>
            <a:ext cx="12193200" cy="6745572"/>
          </a:xfrm>
          <a:prstGeom prst="rect">
            <a:avLst/>
          </a:prstGeom>
        </p:spPr>
      </p:pic>
      <p:sp>
        <p:nvSpPr>
          <p:cNvPr id="13" name="任意多边形"/>
          <p:cNvSpPr/>
          <p:nvPr/>
        </p:nvSpPr>
        <p:spPr>
          <a:xfrm>
            <a:off x="-282" y="2923592"/>
            <a:ext cx="12193200" cy="2770557"/>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6" name="任意多边形"/>
          <p:cNvSpPr/>
          <p:nvPr/>
        </p:nvSpPr>
        <p:spPr>
          <a:xfrm>
            <a:off x="-282" y="3094299"/>
            <a:ext cx="12193200" cy="2770557"/>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7" name="任意多边形"/>
          <p:cNvSpPr/>
          <p:nvPr/>
        </p:nvSpPr>
        <p:spPr>
          <a:xfrm>
            <a:off x="-282" y="3263125"/>
            <a:ext cx="12193200" cy="3594875"/>
          </a:xfrm>
          <a:custGeom>
            <a:avLst/>
            <a:gdLst>
              <a:gd name="connsiteX0" fmla="*/ 0 w 12193200"/>
              <a:gd name="connsiteY0" fmla="*/ 0 h 3345493"/>
              <a:gd name="connsiteX1" fmla="*/ 485965 w 12193200"/>
              <a:gd name="connsiteY1" fmla="*/ 136664 h 3345493"/>
              <a:gd name="connsiteX2" fmla="*/ 6096601 w 12193200"/>
              <a:gd name="connsiteY2" fmla="*/ 831504 h 3345493"/>
              <a:gd name="connsiteX3" fmla="*/ 11707235 w 12193200"/>
              <a:gd name="connsiteY3" fmla="*/ 136664 h 3345493"/>
              <a:gd name="connsiteX4" fmla="*/ 12193200 w 12193200"/>
              <a:gd name="connsiteY4" fmla="*/ 0 h 3345493"/>
              <a:gd name="connsiteX5" fmla="*/ 12193200 w 12193200"/>
              <a:gd name="connsiteY5" fmla="*/ 1638919 h 3345493"/>
              <a:gd name="connsiteX6" fmla="*/ 12193200 w 12193200"/>
              <a:gd name="connsiteY6" fmla="*/ 2578359 h 3345493"/>
              <a:gd name="connsiteX7" fmla="*/ 12193200 w 12193200"/>
              <a:gd name="connsiteY7" fmla="*/ 3345493 h 3345493"/>
              <a:gd name="connsiteX8" fmla="*/ 0 w 12193200"/>
              <a:gd name="connsiteY8" fmla="*/ 3345493 h 3345493"/>
              <a:gd name="connsiteX9" fmla="*/ 0 w 12193200"/>
              <a:gd name="connsiteY9" fmla="*/ 2578359 h 3345493"/>
              <a:gd name="connsiteX10" fmla="*/ 0 w 12193200"/>
              <a:gd name="connsiteY10" fmla="*/ 1638919 h 334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00" h="3345493">
                <a:moveTo>
                  <a:pt x="0" y="0"/>
                </a:moveTo>
                <a:lnTo>
                  <a:pt x="485965" y="136664"/>
                </a:lnTo>
                <a:cubicBezTo>
                  <a:pt x="2153801" y="579795"/>
                  <a:pt x="4065101" y="831504"/>
                  <a:pt x="6096601" y="831504"/>
                </a:cubicBezTo>
                <a:cubicBezTo>
                  <a:pt x="8128101" y="831504"/>
                  <a:pt x="10039400" y="579795"/>
                  <a:pt x="11707235" y="136664"/>
                </a:cubicBezTo>
                <a:lnTo>
                  <a:pt x="12193200" y="0"/>
                </a:lnTo>
                <a:lnTo>
                  <a:pt x="12193200" y="1638919"/>
                </a:lnTo>
                <a:lnTo>
                  <a:pt x="12193200" y="2578359"/>
                </a:lnTo>
                <a:lnTo>
                  <a:pt x="12193200" y="3345493"/>
                </a:lnTo>
                <a:lnTo>
                  <a:pt x="0" y="3345493"/>
                </a:lnTo>
                <a:lnTo>
                  <a:pt x="0" y="2578359"/>
                </a:lnTo>
                <a:lnTo>
                  <a:pt x="0" y="16389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22" name="文本"/>
          <p:cNvSpPr/>
          <p:nvPr/>
        </p:nvSpPr>
        <p:spPr>
          <a:xfrm>
            <a:off x="4993006" y="5685798"/>
            <a:ext cx="2206625" cy="337185"/>
          </a:xfrm>
          <a:prstGeom prst="rect">
            <a:avLst/>
          </a:prstGeom>
          <a:noFill/>
          <a:ln>
            <a:noFill/>
          </a:ln>
        </p:spPr>
        <p:txBody>
          <a:bodyPr wrap="none" lIns="144000" rtlCol="0">
            <a:spAutoFit/>
          </a:bodyPr>
          <a:lstStyle/>
          <a:p>
            <a:pPr algn="ctr" defTabSz="914400"/>
            <a:r>
              <a:rPr lang="zh-CN" altLang="en-US" sz="1600" spc="25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兴业银行</a:t>
            </a:r>
            <a:r>
              <a:rPr lang="zh-CN" sz="1600" spc="25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福清支行</a:t>
            </a:r>
            <a:r>
              <a:rPr lang="zh-CN" altLang="en-US" sz="1600" spc="25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600" spc="25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标题"/>
          <p:cNvSpPr txBox="1"/>
          <p:nvPr/>
        </p:nvSpPr>
        <p:spPr>
          <a:xfrm>
            <a:off x="4302444" y="4611512"/>
            <a:ext cx="3587750" cy="1014730"/>
          </a:xfrm>
          <a:prstGeom prst="rect">
            <a:avLst/>
          </a:prstGeom>
          <a:noFill/>
        </p:spPr>
        <p:txBody>
          <a:bodyPr wrap="none" lIns="144000" rtlCol="0">
            <a:spAutoFit/>
          </a:bodyPr>
          <a:lstStyle>
            <a:defPPr>
              <a:defRPr lang="zh-CN"/>
            </a:defPPr>
            <a:lvl1pPr algn="ctr" defTabSz="914400">
              <a:defRPr sz="5065" b="1" spc="213">
                <a:blipFill dpi="0" rotWithShape="1">
                  <a:blip r:embed="rId2"/>
                  <a:srcRect/>
                  <a:tile tx="0" ty="0" sx="100000" sy="100000" flip="none" algn="tl"/>
                </a:blipFill>
                <a:latin typeface="+mj-ea"/>
                <a:ea typeface="+mj-ea"/>
              </a:defRPr>
            </a:lvl1pPr>
          </a:lstStyle>
          <a:p>
            <a:r>
              <a:rPr lang="zh-CN" altLang="en-US" sz="6000" spc="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感谢聆听</a:t>
            </a:r>
            <a:endParaRPr lang="zh-CN" altLang="en-US" sz="6000" spc="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p:cNvPicPr>
            <a:picLocks noChangeAspect="1"/>
          </p:cNvPicPr>
          <p:nvPr/>
        </p:nvPicPr>
        <p:blipFill rotWithShape="1">
          <a:blip r:embed="rId1">
            <a:extLst>
              <a:ext uri="{28A0092B-C50C-407E-A947-70E740481C1C}">
                <a14:useLocalDpi xmlns:a14="http://schemas.microsoft.com/office/drawing/2010/main" val="0"/>
              </a:ext>
            </a:extLst>
          </a:blip>
          <a:srcRect l="27059" r="27218" b="23705"/>
          <a:stretch>
            <a:fillRect/>
          </a:stretch>
        </p:blipFill>
        <p:spPr>
          <a:xfrm>
            <a:off x="318" y="0"/>
            <a:ext cx="7306534" cy="6858000"/>
          </a:xfrm>
          <a:prstGeom prst="rect">
            <a:avLst/>
          </a:prstGeom>
        </p:spPr>
      </p:pic>
      <p:sp>
        <p:nvSpPr>
          <p:cNvPr id="16" name="任意多边形"/>
          <p:cNvSpPr/>
          <p:nvPr/>
        </p:nvSpPr>
        <p:spPr>
          <a:xfrm rot="16200000">
            <a:off x="3233382" y="2139821"/>
            <a:ext cx="6858002" cy="2578359"/>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 name="任意多边形"/>
          <p:cNvSpPr/>
          <p:nvPr/>
        </p:nvSpPr>
        <p:spPr>
          <a:xfrm rot="16200000">
            <a:off x="3404090" y="2139820"/>
            <a:ext cx="6858002" cy="2578359"/>
          </a:xfrm>
          <a:custGeom>
            <a:avLst/>
            <a:gdLst>
              <a:gd name="connsiteX0" fmla="*/ 0 w 12193200"/>
              <a:gd name="connsiteY0" fmla="*/ 0 h 4066007"/>
              <a:gd name="connsiteX1" fmla="*/ 485965 w 12193200"/>
              <a:gd name="connsiteY1" fmla="*/ 215516 h 4066007"/>
              <a:gd name="connsiteX2" fmla="*/ 6096601 w 12193200"/>
              <a:gd name="connsiteY2" fmla="*/ 1311260 h 4066007"/>
              <a:gd name="connsiteX3" fmla="*/ 11707235 w 12193200"/>
              <a:gd name="connsiteY3" fmla="*/ 215516 h 4066007"/>
              <a:gd name="connsiteX4" fmla="*/ 12193200 w 12193200"/>
              <a:gd name="connsiteY4" fmla="*/ 0 h 4066007"/>
              <a:gd name="connsiteX5" fmla="*/ 12193200 w 12193200"/>
              <a:gd name="connsiteY5" fmla="*/ 4066007 h 4066007"/>
              <a:gd name="connsiteX6" fmla="*/ 0 w 12193200"/>
              <a:gd name="connsiteY6" fmla="*/ 4066007 h 40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4066007">
                <a:moveTo>
                  <a:pt x="0" y="0"/>
                </a:moveTo>
                <a:lnTo>
                  <a:pt x="485965" y="215516"/>
                </a:lnTo>
                <a:cubicBezTo>
                  <a:pt x="2153801" y="914322"/>
                  <a:pt x="4065101" y="1311260"/>
                  <a:pt x="6096601" y="1311260"/>
                </a:cubicBezTo>
                <a:cubicBezTo>
                  <a:pt x="8128101" y="1311260"/>
                  <a:pt x="10039400" y="914322"/>
                  <a:pt x="11707235" y="215516"/>
                </a:cubicBezTo>
                <a:lnTo>
                  <a:pt x="12193200" y="0"/>
                </a:lnTo>
                <a:lnTo>
                  <a:pt x="12193200" y="4066007"/>
                </a:lnTo>
                <a:lnTo>
                  <a:pt x="0" y="4066007"/>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4" name="任意多边形"/>
          <p:cNvSpPr/>
          <p:nvPr/>
        </p:nvSpPr>
        <p:spPr>
          <a:xfrm>
            <a:off x="5809524" y="-1"/>
            <a:ext cx="6383721" cy="6858002"/>
          </a:xfrm>
          <a:custGeom>
            <a:avLst/>
            <a:gdLst>
              <a:gd name="connsiteX0" fmla="*/ 0 w 6490033"/>
              <a:gd name="connsiteY0" fmla="*/ 0 h 6858002"/>
              <a:gd name="connsiteX1" fmla="*/ 1638919 w 6490033"/>
              <a:gd name="connsiteY1" fmla="*/ 0 h 6858002"/>
              <a:gd name="connsiteX2" fmla="*/ 2079342 w 6490033"/>
              <a:gd name="connsiteY2" fmla="*/ 0 h 6858002"/>
              <a:gd name="connsiteX3" fmla="*/ 6490033 w 6490033"/>
              <a:gd name="connsiteY3" fmla="*/ 0 h 6858002"/>
              <a:gd name="connsiteX4" fmla="*/ 6490033 w 6490033"/>
              <a:gd name="connsiteY4" fmla="*/ 6858001 h 6858002"/>
              <a:gd name="connsiteX5" fmla="*/ 3345493 w 6490033"/>
              <a:gd name="connsiteY5" fmla="*/ 6858000 h 6858002"/>
              <a:gd name="connsiteX6" fmla="*/ 3345493 w 6490033"/>
              <a:gd name="connsiteY6" fmla="*/ 6858002 h 6858002"/>
              <a:gd name="connsiteX7" fmla="*/ 2578359 w 6490033"/>
              <a:gd name="connsiteY7" fmla="*/ 6858002 h 6858002"/>
              <a:gd name="connsiteX8" fmla="*/ 1638919 w 6490033"/>
              <a:gd name="connsiteY8" fmla="*/ 6858002 h 6858002"/>
              <a:gd name="connsiteX9" fmla="*/ 0 w 6490033"/>
              <a:gd name="connsiteY9" fmla="*/ 6858002 h 6858002"/>
              <a:gd name="connsiteX10" fmla="*/ 136664 w 6490033"/>
              <a:gd name="connsiteY10" fmla="*/ 6584673 h 6858002"/>
              <a:gd name="connsiteX11" fmla="*/ 831504 w 6490033"/>
              <a:gd name="connsiteY11" fmla="*/ 3429001 h 6858002"/>
              <a:gd name="connsiteX12" fmla="*/ 136664 w 6490033"/>
              <a:gd name="connsiteY12" fmla="*/ 27332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0033" h="6858002">
                <a:moveTo>
                  <a:pt x="0" y="0"/>
                </a:moveTo>
                <a:lnTo>
                  <a:pt x="1638919" y="0"/>
                </a:lnTo>
                <a:lnTo>
                  <a:pt x="2079342" y="0"/>
                </a:lnTo>
                <a:lnTo>
                  <a:pt x="6490033" y="0"/>
                </a:lnTo>
                <a:lnTo>
                  <a:pt x="6490033" y="6858001"/>
                </a:lnTo>
                <a:lnTo>
                  <a:pt x="3345493" y="6858000"/>
                </a:lnTo>
                <a:lnTo>
                  <a:pt x="3345493" y="6858002"/>
                </a:lnTo>
                <a:lnTo>
                  <a:pt x="2578359" y="6858002"/>
                </a:lnTo>
                <a:lnTo>
                  <a:pt x="1638919" y="6858002"/>
                </a:lnTo>
                <a:lnTo>
                  <a:pt x="0" y="6858002"/>
                </a:lnTo>
                <a:lnTo>
                  <a:pt x="136664" y="6584673"/>
                </a:lnTo>
                <a:cubicBezTo>
                  <a:pt x="579795" y="5646608"/>
                  <a:pt x="831504" y="4571607"/>
                  <a:pt x="831504" y="3429001"/>
                </a:cubicBezTo>
                <a:cubicBezTo>
                  <a:pt x="831504" y="2286394"/>
                  <a:pt x="579795" y="1211394"/>
                  <a:pt x="136664" y="2733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椭圆"/>
          <p:cNvSpPr/>
          <p:nvPr/>
        </p:nvSpPr>
        <p:spPr>
          <a:xfrm>
            <a:off x="5492315" y="2521732"/>
            <a:ext cx="1814536" cy="1814536"/>
          </a:xfrm>
          <a:prstGeom prst="ellipse">
            <a:avLst/>
          </a:prstGeom>
          <a:solidFill>
            <a:schemeClr val="accent1"/>
          </a:solid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n-ea"/>
            </a:endParaRPr>
          </a:p>
        </p:txBody>
      </p:sp>
      <p:sp>
        <p:nvSpPr>
          <p:cNvPr id="22" name="文本"/>
          <p:cNvSpPr/>
          <p:nvPr/>
        </p:nvSpPr>
        <p:spPr>
          <a:xfrm>
            <a:off x="5808081" y="3583153"/>
            <a:ext cx="1149985" cy="386080"/>
          </a:xfrm>
          <a:prstGeom prst="rect">
            <a:avLst/>
          </a:prstGeom>
        </p:spPr>
        <p:txBody>
          <a:bodyPr wrap="none" lIns="144000">
            <a:spAutoFit/>
          </a:bodyPr>
          <a:lstStyle/>
          <a:p>
            <a:pPr algn="ctr" defTabSz="914400">
              <a:lnSpc>
                <a:spcPct val="120000"/>
              </a:lnSpc>
              <a:defRPr/>
            </a:pPr>
            <a:r>
              <a:rPr lang="en-US" altLang="zh-CN" sz="1600" kern="0" spc="100" dirty="0">
                <a:solidFill>
                  <a:schemeClr val="accent6"/>
                </a:solidFill>
                <a:ea typeface="+mj-ea"/>
              </a:rPr>
              <a:t>Contents</a:t>
            </a:r>
            <a:endParaRPr lang="en-US" altLang="ko-KR" sz="1600" kern="0" spc="100" dirty="0">
              <a:solidFill>
                <a:schemeClr val="accent6"/>
              </a:solidFill>
              <a:ea typeface="+mj-ea"/>
            </a:endParaRPr>
          </a:p>
        </p:txBody>
      </p:sp>
      <p:sp>
        <p:nvSpPr>
          <p:cNvPr id="23" name="标题"/>
          <p:cNvSpPr txBox="1">
            <a:spLocks noChangeArrowheads="1"/>
          </p:cNvSpPr>
          <p:nvPr/>
        </p:nvSpPr>
        <p:spPr bwMode="auto">
          <a:xfrm>
            <a:off x="5725848" y="2834647"/>
            <a:ext cx="1347470" cy="829945"/>
          </a:xfrm>
          <a:prstGeom prst="rect">
            <a:avLst/>
          </a:prstGeom>
          <a:noFill/>
          <a:ln>
            <a:noFill/>
          </a:ln>
        </p:spPr>
        <p:txBody>
          <a:bodyPr wrap="none" lIns="90000" rIns="90000"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zh-CN" altLang="en-US" sz="4000" b="1" spc="600" dirty="0">
                <a:solidFill>
                  <a:schemeClr val="accent6"/>
                </a:solidFill>
                <a:latin typeface="微软雅黑" panose="020B0503020204020204" pitchFamily="34" charset="-122"/>
                <a:ea typeface="微软雅黑" panose="020B0503020204020204" pitchFamily="34" charset="-122"/>
              </a:rPr>
              <a:t>目录</a:t>
            </a:r>
            <a:endParaRPr lang="en-US" altLang="zh-CN" sz="4000" b="1" spc="600" dirty="0">
              <a:solidFill>
                <a:schemeClr val="accent6"/>
              </a:solidFill>
              <a:latin typeface="微软雅黑" panose="020B0503020204020204" pitchFamily="34" charset="-122"/>
              <a:ea typeface="微软雅黑" panose="020B0503020204020204" pitchFamily="34" charset="-122"/>
            </a:endParaRPr>
          </a:p>
        </p:txBody>
      </p:sp>
      <p:pic>
        <p:nvPicPr>
          <p:cNvPr id="20" name="Picture 2" descr="E:\02业务推动\04宣传培训\喜报宣传\总行规范的LOGO\上下式\上下式.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7297" y="214771"/>
            <a:ext cx="1331710" cy="38441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
          <p:cNvSpPr/>
          <p:nvPr/>
        </p:nvSpPr>
        <p:spPr>
          <a:xfrm>
            <a:off x="8256507" y="3916639"/>
            <a:ext cx="2811780" cy="583565"/>
          </a:xfrm>
          <a:prstGeom prst="rect">
            <a:avLst/>
          </a:prstGeom>
        </p:spPr>
        <p:txBody>
          <a:bodyPr wrap="none">
            <a:spAutoFit/>
          </a:bodyPr>
          <a:p>
            <a:r>
              <a:rPr lang="zh-CN" altLang="en-US" sz="3200" b="1" spc="250" dirty="0">
                <a:solidFill>
                  <a:schemeClr val="tx1">
                    <a:lumMod val="95000"/>
                    <a:lumOff val="5000"/>
                  </a:schemeClr>
                </a:solidFill>
                <a:latin typeface="微软雅黑" panose="020B0503020204020204" pitchFamily="34" charset="-122"/>
                <a:ea typeface="微软雅黑" panose="020B0503020204020204" pitchFamily="34" charset="-122"/>
              </a:rPr>
              <a:t>科创走廊基金</a:t>
            </a:r>
            <a:endParaRPr lang="zh-CN" altLang="en-US" sz="3200" b="1" spc="2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文本框"/>
          <p:cNvSpPr>
            <a:spLocks noChangeAspect="1"/>
          </p:cNvSpPr>
          <p:nvPr/>
        </p:nvSpPr>
        <p:spPr>
          <a:xfrm>
            <a:off x="7464664" y="2126522"/>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p>
            <a:pPr algn="ctr"/>
            <a:r>
              <a:rPr lang="en-US" altLang="zh-CN" sz="2000" i="1" dirty="0">
                <a:solidFill>
                  <a:schemeClr val="accent6"/>
                </a:solidFill>
                <a:cs typeface="Arial" panose="020B0604020202020204" pitchFamily="34" charset="0"/>
              </a:rPr>
              <a:t>01</a:t>
            </a:r>
            <a:endParaRPr lang="en-US" altLang="zh-CN" sz="2000" i="1" dirty="0">
              <a:solidFill>
                <a:schemeClr val="accent6"/>
              </a:solidFill>
              <a:cs typeface="Arial" panose="020B0604020202020204" pitchFamily="34" charset="0"/>
            </a:endParaRPr>
          </a:p>
        </p:txBody>
      </p:sp>
      <p:sp>
        <p:nvSpPr>
          <p:cNvPr id="9" name="文本"/>
          <p:cNvSpPr/>
          <p:nvPr/>
        </p:nvSpPr>
        <p:spPr>
          <a:xfrm>
            <a:off x="8255953" y="2073910"/>
            <a:ext cx="2404745" cy="583565"/>
          </a:xfrm>
          <a:prstGeom prst="rect">
            <a:avLst/>
          </a:prstGeom>
        </p:spPr>
        <p:txBody>
          <a:bodyPr wrap="square">
            <a:spAutoFit/>
          </a:bodyPr>
          <a:p>
            <a:r>
              <a:rPr lang="zh-CN" altLang="en-US" sz="3200" b="1" spc="250" dirty="0">
                <a:solidFill>
                  <a:schemeClr val="tx1">
                    <a:lumMod val="95000"/>
                    <a:lumOff val="5000"/>
                  </a:schemeClr>
                </a:solidFill>
                <a:latin typeface="微软雅黑" panose="020B0503020204020204" pitchFamily="34" charset="-122"/>
                <a:ea typeface="微软雅黑" panose="020B0503020204020204" pitchFamily="34" charset="-122"/>
              </a:rPr>
              <a:t>科技贷</a:t>
            </a:r>
            <a:endParaRPr lang="zh-CN" altLang="en-US" sz="3200" b="1" spc="2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p:cNvSpPr>
            <a:spLocks noChangeAspect="1"/>
          </p:cNvSpPr>
          <p:nvPr/>
        </p:nvSpPr>
        <p:spPr>
          <a:xfrm>
            <a:off x="7464199" y="2984481"/>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p>
            <a:pPr algn="ctr"/>
            <a:r>
              <a:rPr lang="en-US" altLang="zh-CN" sz="2000" i="1" dirty="0">
                <a:solidFill>
                  <a:schemeClr val="accent6"/>
                </a:solidFill>
                <a:cs typeface="Arial" panose="020B0604020202020204" pitchFamily="34" charset="0"/>
              </a:rPr>
              <a:t>02</a:t>
            </a:r>
            <a:endParaRPr lang="en-US" altLang="zh-CN" sz="2000" i="1" dirty="0">
              <a:solidFill>
                <a:schemeClr val="accent6"/>
              </a:solidFill>
              <a:cs typeface="Arial" panose="020B0604020202020204" pitchFamily="34" charset="0"/>
            </a:endParaRPr>
          </a:p>
        </p:txBody>
      </p:sp>
      <p:sp>
        <p:nvSpPr>
          <p:cNvPr id="4" name="文本框"/>
          <p:cNvSpPr>
            <a:spLocks noChangeAspect="1"/>
          </p:cNvSpPr>
          <p:nvPr/>
        </p:nvSpPr>
        <p:spPr>
          <a:xfrm>
            <a:off x="7464199" y="3969366"/>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p>
            <a:pPr algn="ctr"/>
            <a:r>
              <a:rPr lang="en-US" altLang="zh-CN" sz="2000" i="1" dirty="0">
                <a:solidFill>
                  <a:schemeClr val="accent6"/>
                </a:solidFill>
                <a:cs typeface="Arial" panose="020B0604020202020204" pitchFamily="34" charset="0"/>
              </a:rPr>
              <a:t>03</a:t>
            </a:r>
            <a:endParaRPr lang="en-US" altLang="zh-CN" sz="2000" i="1" dirty="0">
              <a:solidFill>
                <a:schemeClr val="accent6"/>
              </a:solidFill>
              <a:cs typeface="Arial" panose="020B0604020202020204" pitchFamily="34" charset="0"/>
            </a:endParaRPr>
          </a:p>
        </p:txBody>
      </p:sp>
      <p:sp>
        <p:nvSpPr>
          <p:cNvPr id="5" name="文本"/>
          <p:cNvSpPr/>
          <p:nvPr/>
        </p:nvSpPr>
        <p:spPr>
          <a:xfrm>
            <a:off x="8251825" y="2970530"/>
            <a:ext cx="2886075" cy="583565"/>
          </a:xfrm>
          <a:prstGeom prst="rect">
            <a:avLst/>
          </a:prstGeom>
        </p:spPr>
        <p:txBody>
          <a:bodyPr wrap="square">
            <a:spAutoFit/>
          </a:bodyPr>
          <a:p>
            <a:r>
              <a:rPr lang="zh-CN" altLang="en-US" sz="3200" b="1" spc="250" dirty="0">
                <a:solidFill>
                  <a:schemeClr val="tx1">
                    <a:lumMod val="95000"/>
                    <a:lumOff val="5000"/>
                  </a:schemeClr>
                </a:solidFill>
                <a:latin typeface="微软雅黑" panose="020B0503020204020204" pitchFamily="34" charset="-122"/>
                <a:ea typeface="微软雅黑" panose="020B0503020204020204" pitchFamily="34" charset="-122"/>
              </a:rPr>
              <a:t>线上融资</a:t>
            </a:r>
            <a:endParaRPr lang="zh-CN" altLang="en-US" sz="3200" b="1" spc="2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p:cNvSpPr>
            <a:spLocks noGrp="1"/>
          </p:cNvSpPr>
          <p:nvPr>
            <p:ph type="body" sz="quarter" idx="11"/>
          </p:nvPr>
        </p:nvSpPr>
        <p:spPr>
          <a:xfrm>
            <a:off x="427546" y="4965098"/>
            <a:ext cx="11338583" cy="860425"/>
          </a:xfrm>
        </p:spPr>
        <p:txBody>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科技贷</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 name="数字"/>
          <p:cNvSpPr>
            <a:spLocks noGrp="1"/>
          </p:cNvSpPr>
          <p:nvPr>
            <p:ph type="body" sz="quarter" idx="10"/>
          </p:nvPr>
        </p:nvSpPr>
        <p:spPr>
          <a:xfrm>
            <a:off x="4198407" y="3289982"/>
            <a:ext cx="3779528" cy="1014730"/>
          </a:xfrm>
        </p:spPr>
        <p:txBody>
          <a:bodyPr/>
          <a:lstStyle/>
          <a:p>
            <a:r>
              <a:rPr lang="en-US" altLang="zh-CN" dirty="0">
                <a:latin typeface="微软雅黑" panose="020B0503020204020204" pitchFamily="34" charset="-122"/>
                <a:ea typeface="微软雅黑" panose="020B0503020204020204" pitchFamily="34" charset="-122"/>
              </a:rPr>
              <a:t>01</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p:cNvSpPr>
            <a:spLocks noGrp="1"/>
          </p:cNvSpPr>
          <p:nvPr>
            <p:ph type="body" sz="quarter" idx="10"/>
          </p:nvPr>
        </p:nvSpPr>
        <p:spPr>
          <a:xfrm>
            <a:off x="1596318" y="185409"/>
            <a:ext cx="9000000" cy="583565"/>
          </a:xfrm>
        </p:spPr>
        <p:txBody>
          <a:bodyPr/>
          <a:lstStyle/>
          <a:p>
            <a:r>
              <a:rPr lang="zh-CN" altLang="en-US" sz="3200" b="1">
                <a:solidFill>
                  <a:schemeClr val="tx1">
                    <a:lumMod val="95000"/>
                    <a:lumOff val="5000"/>
                  </a:schemeClr>
                </a:solidFill>
                <a:latin typeface="微软雅黑" panose="020B0503020204020204" pitchFamily="34" charset="-122"/>
                <a:ea typeface="微软雅黑" panose="020B0503020204020204" pitchFamily="34" charset="-122"/>
              </a:rPr>
              <a:t>科技贷</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0" name="Picture 2" descr="E:\02业务推动\04宣传培训\喜报宣传\总行规范的LOGO\上下式\上下式.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27297" y="214771"/>
            <a:ext cx="1331710" cy="384415"/>
          </a:xfrm>
          <a:prstGeom prst="rect">
            <a:avLst/>
          </a:prstGeom>
          <a:noFill/>
          <a:extLst>
            <a:ext uri="{909E8E84-426E-40DD-AFC4-6F175D3DCCD1}">
              <a14:hiddenFill xmlns:a14="http://schemas.microsoft.com/office/drawing/2010/main">
                <a:solidFill>
                  <a:srgbClr val="FFFFFF"/>
                </a:solidFill>
              </a14:hiddenFill>
            </a:ext>
          </a:extLst>
        </p:spPr>
      </p:pic>
      <p:sp>
        <p:nvSpPr>
          <p:cNvPr id="59" name="矩形 58"/>
          <p:cNvSpPr/>
          <p:nvPr/>
        </p:nvSpPr>
        <p:spPr>
          <a:xfrm>
            <a:off x="882333" y="1649095"/>
            <a:ext cx="6635115" cy="4504055"/>
          </a:xfrm>
          <a:prstGeom prst="rect">
            <a:avLst/>
          </a:prstGeom>
          <a:noFill/>
          <a:ln w="12700" cap="flat" cmpd="sng" algn="ctr">
            <a:solidFill>
              <a:schemeClr val="bg1">
                <a:lumMod val="75000"/>
              </a:scheme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vantGarde Bk BT" panose="020F0502020204030204"/>
              <a:ea typeface="幼圆" panose="02010509060101010101" charset="-122"/>
              <a:cs typeface="+mn-ea"/>
              <a:sym typeface="+mn-lt"/>
            </a:endParaRPr>
          </a:p>
        </p:txBody>
      </p:sp>
      <p:grpSp>
        <p:nvGrpSpPr>
          <p:cNvPr id="4" name="组合 3"/>
          <p:cNvGrpSpPr/>
          <p:nvPr/>
        </p:nvGrpSpPr>
        <p:grpSpPr>
          <a:xfrm rot="0">
            <a:off x="1596073" y="1788796"/>
            <a:ext cx="5030470" cy="4263245"/>
            <a:chOff x="1294896" y="2426232"/>
            <a:chExt cx="5030724" cy="4263520"/>
          </a:xfrm>
        </p:grpSpPr>
        <p:grpSp>
          <p:nvGrpSpPr>
            <p:cNvPr id="89" name="组合 88"/>
            <p:cNvGrpSpPr/>
            <p:nvPr/>
          </p:nvGrpSpPr>
          <p:grpSpPr>
            <a:xfrm>
              <a:off x="1294896" y="2426232"/>
              <a:ext cx="4900542" cy="1586331"/>
              <a:chOff x="4735532" y="419176"/>
              <a:chExt cx="4900542" cy="1586331"/>
            </a:xfrm>
          </p:grpSpPr>
          <p:sp>
            <p:nvSpPr>
              <p:cNvPr id="91" name="TextBox 11"/>
              <p:cNvSpPr txBox="1"/>
              <p:nvPr/>
            </p:nvSpPr>
            <p:spPr>
              <a:xfrm>
                <a:off x="4735532" y="897996"/>
                <a:ext cx="4900542" cy="1107511"/>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sz="1600" dirty="0">
                    <a:solidFill>
                      <a:schemeClr val="tx1">
                        <a:lumMod val="95000"/>
                        <a:lumOff val="5000"/>
                      </a:schemeClr>
                    </a:solidFill>
                    <a:latin typeface="微软雅黑" panose="020B0503020204020204" pitchFamily="34" charset="-122"/>
                    <a:ea typeface="微软雅黑" panose="020B0503020204020204" pitchFamily="34" charset="-122"/>
                    <a:cs typeface="思源黑体 CN Normal" panose="020B0400000000000000" pitchFamily="34" charset="-122"/>
                  </a:rPr>
                  <a:t>      </a:t>
                </a:r>
                <a:r>
                  <a:rPr sz="1600" dirty="0">
                    <a:solidFill>
                      <a:schemeClr val="tx1">
                        <a:lumMod val="95000"/>
                        <a:lumOff val="5000"/>
                      </a:schemeClr>
                    </a:solidFill>
                    <a:latin typeface="微软雅黑" panose="020B0503020204020204" pitchFamily="34" charset="-122"/>
                    <a:ea typeface="微软雅黑" panose="020B0503020204020204" pitchFamily="34" charset="-122"/>
                    <a:cs typeface="思源黑体 CN Normal" panose="020B0400000000000000" pitchFamily="34" charset="-122"/>
                  </a:rPr>
                  <a:t>福建省财政出资设立科技型中小微企业贷款专项补偿资金，引导金融机构，为福建省科技型中小微企业提供融资支持并为企业提供适当的融资保费补助。</a:t>
                </a:r>
                <a:endParaRPr sz="1600" dirty="0">
                  <a:solidFill>
                    <a:schemeClr val="tx1">
                      <a:lumMod val="95000"/>
                      <a:lumOff val="5000"/>
                    </a:schemeClr>
                  </a:solidFill>
                  <a:latin typeface="微软雅黑" panose="020B0503020204020204" pitchFamily="34" charset="-122"/>
                  <a:ea typeface="微软雅黑" panose="020B0503020204020204" pitchFamily="34" charset="-122"/>
                  <a:cs typeface="思源黑体 CN Normal" panose="020B0400000000000000" pitchFamily="34" charset="-122"/>
                </a:endParaRPr>
              </a:p>
            </p:txBody>
          </p:sp>
          <p:sp>
            <p:nvSpPr>
              <p:cNvPr id="92" name="TextBox 11"/>
              <p:cNvSpPr txBox="1"/>
              <p:nvPr/>
            </p:nvSpPr>
            <p:spPr>
              <a:xfrm>
                <a:off x="5123537" y="419176"/>
                <a:ext cx="1562179" cy="368959"/>
              </a:xfrm>
              <a:prstGeom prst="rect">
                <a:avLst/>
              </a:prstGeom>
              <a:noFill/>
            </p:spPr>
            <p:txBody>
              <a:bodyPr wrap="square" lIns="0" tIns="0" rIns="0" bIns="0" rtlCol="0">
                <a:spAutoFit/>
                <a:scene3d>
                  <a:camera prst="orthographicFront"/>
                  <a:lightRig rig="threePt" dir="t"/>
                </a:scene3d>
                <a:sp3d contourW="12700"/>
              </a:bodyPr>
              <a:p>
                <a:pPr algn="ctr"/>
                <a:r>
                  <a:rPr lang="zh-CN" altLang="en-US" sz="2400" b="1" dirty="0">
                    <a:solidFill>
                      <a:srgbClr val="004186"/>
                    </a:solidFill>
                    <a:latin typeface="微软雅黑" panose="020B0503020204020204" pitchFamily="34" charset="-122"/>
                    <a:ea typeface="微软雅黑" panose="020B0503020204020204" pitchFamily="34" charset="-122"/>
                    <a:cs typeface="思源黑体 CN Normal" panose="020B0400000000000000" pitchFamily="34" charset="-122"/>
                  </a:rPr>
                  <a:t>业务背景</a:t>
                </a:r>
                <a:endParaRPr lang="zh-CN" altLang="en-US" sz="2400" b="1" dirty="0">
                  <a:solidFill>
                    <a:srgbClr val="004186"/>
                  </a:solidFill>
                  <a:latin typeface="微软雅黑" panose="020B0503020204020204" pitchFamily="34" charset="-122"/>
                  <a:ea typeface="微软雅黑" panose="020B0503020204020204" pitchFamily="34" charset="-122"/>
                  <a:cs typeface="思源黑体 CN Normal" panose="020B0400000000000000" pitchFamily="34" charset="-122"/>
                </a:endParaRPr>
              </a:p>
            </p:txBody>
          </p:sp>
        </p:grpSp>
        <p:grpSp>
          <p:nvGrpSpPr>
            <p:cNvPr id="93" name="组合 92"/>
            <p:cNvGrpSpPr/>
            <p:nvPr/>
          </p:nvGrpSpPr>
          <p:grpSpPr>
            <a:xfrm>
              <a:off x="1294896" y="4709060"/>
              <a:ext cx="5030724" cy="1980692"/>
              <a:chOff x="4735532" y="1146886"/>
              <a:chExt cx="5030724" cy="1980692"/>
            </a:xfrm>
          </p:grpSpPr>
          <p:sp>
            <p:nvSpPr>
              <p:cNvPr id="95" name="TextBox 11"/>
              <p:cNvSpPr txBox="1"/>
              <p:nvPr/>
            </p:nvSpPr>
            <p:spPr>
              <a:xfrm>
                <a:off x="4735532" y="1650473"/>
                <a:ext cx="5030724" cy="1477105"/>
              </a:xfrm>
              <a:prstGeom prst="rect">
                <a:avLst/>
              </a:prstGeom>
              <a:noFill/>
            </p:spPr>
            <p:txBody>
              <a:bodyPr wrap="square" lIns="0" tIns="0" rIns="0" bIns="0" rtlCol="0">
                <a:spAutoFit/>
                <a:scene3d>
                  <a:camera prst="orthographicFront"/>
                  <a:lightRig rig="threePt" dir="t"/>
                </a:scene3d>
                <a:sp3d contourW="12700"/>
              </a:bodyPr>
              <a:p>
                <a:pPr>
                  <a:lnSpc>
                    <a:spcPct val="150000"/>
                  </a:lnSpc>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思源黑体 CN Normal" panose="020B0400000000000000" pitchFamily="34" charset="-122"/>
                  </a:rPr>
                  <a:t>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思源黑体 CN Normal" panose="020B0400000000000000" pitchFamily="34" charset="-122"/>
                  </a:rPr>
                  <a:t>科技贷</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思源黑体 CN Normal" panose="020B0400000000000000"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思源黑体 CN Normal" panose="020B0400000000000000" pitchFamily="34" charset="-122"/>
                  </a:rPr>
                  <a:t>是兴业银行对符合准入条件的科技型中小微企业提供资金支持，由福建省政府进行风险补偿，由保险公司提供“贷款保证保险”，担保公司提供担保，作为可选择增信手段的业务。</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思源黑体 CN Normal" panose="020B0400000000000000" pitchFamily="34" charset="-122"/>
                </a:endParaRPr>
              </a:p>
            </p:txBody>
          </p:sp>
          <p:sp>
            <p:nvSpPr>
              <p:cNvPr id="96" name="TextBox 11"/>
              <p:cNvSpPr txBox="1"/>
              <p:nvPr/>
            </p:nvSpPr>
            <p:spPr>
              <a:xfrm>
                <a:off x="5202916" y="1146886"/>
                <a:ext cx="1482800" cy="368959"/>
              </a:xfrm>
              <a:prstGeom prst="rect">
                <a:avLst/>
              </a:prstGeom>
              <a:noFill/>
            </p:spPr>
            <p:txBody>
              <a:bodyPr wrap="square" lIns="0" tIns="0" rIns="0" bIns="0" rtlCol="0">
                <a:spAutoFit/>
                <a:scene3d>
                  <a:camera prst="orthographicFront"/>
                  <a:lightRig rig="threePt" dir="t"/>
                </a:scene3d>
                <a:sp3d contourW="12700"/>
              </a:bodyPr>
              <a:p>
                <a:pPr algn="ctr"/>
                <a:r>
                  <a:rPr lang="zh-CN" altLang="en-US" sz="2400" b="1" dirty="0">
                    <a:solidFill>
                      <a:srgbClr val="004186"/>
                    </a:solidFill>
                    <a:latin typeface="微软雅黑" panose="020B0503020204020204" pitchFamily="34" charset="-122"/>
                    <a:ea typeface="微软雅黑" panose="020B0503020204020204" pitchFamily="34" charset="-122"/>
                    <a:cs typeface="思源黑体 CN Normal" panose="020B0400000000000000" pitchFamily="34" charset="-122"/>
                  </a:rPr>
                  <a:t>产品简介</a:t>
                </a:r>
                <a:endParaRPr lang="zh-CN" altLang="en-US" sz="2400" b="1" dirty="0">
                  <a:solidFill>
                    <a:srgbClr val="004186"/>
                  </a:solidFill>
                  <a:latin typeface="微软雅黑" panose="020B0503020204020204" pitchFamily="34" charset="-122"/>
                  <a:ea typeface="微软雅黑" panose="020B0503020204020204" pitchFamily="34" charset="-122"/>
                  <a:cs typeface="思源黑体 CN Normal" panose="020B0400000000000000" pitchFamily="34" charset="-122"/>
                </a:endParaRPr>
              </a:p>
            </p:txBody>
          </p:sp>
        </p:grpSp>
      </p:grpSp>
      <p:sp>
        <p:nvSpPr>
          <p:cNvPr id="5" name="矩形 4"/>
          <p:cNvSpPr/>
          <p:nvPr/>
        </p:nvSpPr>
        <p:spPr>
          <a:xfrm>
            <a:off x="6912928" y="2143760"/>
            <a:ext cx="4545330" cy="3194050"/>
          </a:xfrm>
          <a:prstGeom prst="rect">
            <a:avLst/>
          </a:prstGeom>
          <a:blipFill>
            <a:blip r:embed="rId2"/>
            <a:stretch>
              <a:fillRect l="-2621" r="-26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22" name="图片 21" descr="resource"/>
          <p:cNvPicPr>
            <a:picLocks noChangeAspect="1"/>
          </p:cNvPicPr>
          <p:nvPr/>
        </p:nvPicPr>
        <p:blipFill>
          <a:blip r:embed="rId3"/>
          <a:stretch>
            <a:fillRect/>
          </a:stretch>
        </p:blipFill>
        <p:spPr>
          <a:xfrm>
            <a:off x="1301433" y="1649095"/>
            <a:ext cx="682625" cy="648335"/>
          </a:xfrm>
          <a:prstGeom prst="rect">
            <a:avLst/>
          </a:prstGeom>
        </p:spPr>
      </p:pic>
      <p:pic>
        <p:nvPicPr>
          <p:cNvPr id="23" name="图片 22" descr="resource"/>
          <p:cNvPicPr>
            <a:picLocks noChangeAspect="1"/>
          </p:cNvPicPr>
          <p:nvPr/>
        </p:nvPicPr>
        <p:blipFill>
          <a:blip r:embed="rId4"/>
          <a:stretch>
            <a:fillRect/>
          </a:stretch>
        </p:blipFill>
        <p:spPr>
          <a:xfrm>
            <a:off x="1302703" y="3936365"/>
            <a:ext cx="681355" cy="6388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环"/>
          <p:cNvSpPr>
            <a:spLocks noChangeAspect="1" noChangeArrowheads="1"/>
          </p:cNvSpPr>
          <p:nvPr/>
        </p:nvSpPr>
        <p:spPr bwMode="auto">
          <a:xfrm>
            <a:off x="7193612" y="2024267"/>
            <a:ext cx="3923778" cy="3923778"/>
          </a:xfrm>
          <a:prstGeom prst="ellipse">
            <a:avLst/>
          </a:prstGeom>
          <a:noFill/>
          <a:ln>
            <a:solidFill>
              <a:schemeClr val="accent1"/>
            </a:solidFill>
            <a:prstDash val="dash"/>
          </a:ln>
        </p:spPr>
        <p:txBody>
          <a:bodyPr vert="horz" wrap="square" lIns="91404" tIns="45702" rIns="91404" bIns="45702" numCol="1" anchor="t" anchorCtr="0" compatLnSpc="1"/>
          <a:lstStyle/>
          <a:p>
            <a:pPr fontAlgn="base">
              <a:spcBef>
                <a:spcPct val="0"/>
              </a:spcBef>
              <a:spcAft>
                <a:spcPct val="0"/>
              </a:spcAft>
              <a:buFont typeface="Arial" panose="020B0604020202020204" pitchFamily="34" charset="0"/>
              <a:buNone/>
            </a:pPr>
            <a:endParaRPr lang="zh-CN" altLang="en-US" sz="1600" dirty="0">
              <a:solidFill>
                <a:srgbClr val="C4261D"/>
              </a:solidFill>
              <a:latin typeface="+mn-ea"/>
            </a:endParaRPr>
          </a:p>
        </p:txBody>
      </p:sp>
      <p:pic>
        <p:nvPicPr>
          <p:cNvPr id="5" name="图片"/>
          <p:cNvPicPr>
            <a:picLocks noChangeAspect="1"/>
          </p:cNvPicPr>
          <p:nvPr/>
        </p:nvPicPr>
        <p:blipFill rotWithShape="1">
          <a:blip r:embed="rId1" cstate="print">
            <a:extLst>
              <a:ext uri="{28A0092B-C50C-407E-A947-70E740481C1C}">
                <a14:useLocalDpi xmlns:a14="http://schemas.microsoft.com/office/drawing/2010/main" val="0"/>
              </a:ext>
            </a:extLst>
          </a:blip>
          <a:srcRect l="19091" r="19091"/>
          <a:stretch>
            <a:fillRect/>
          </a:stretch>
        </p:blipFill>
        <p:spPr>
          <a:xfrm>
            <a:off x="7391501" y="2222156"/>
            <a:ext cx="3528000" cy="3528000"/>
          </a:xfrm>
          <a:prstGeom prst="ellipse">
            <a:avLst/>
          </a:prstGeom>
        </p:spPr>
      </p:pic>
      <p:sp>
        <p:nvSpPr>
          <p:cNvPr id="14" name="文本"/>
          <p:cNvSpPr txBox="1">
            <a:spLocks noChangeArrowheads="1"/>
          </p:cNvSpPr>
          <p:nvPr/>
        </p:nvSpPr>
        <p:spPr bwMode="auto">
          <a:xfrm>
            <a:off x="1927543" y="2208530"/>
            <a:ext cx="4852670" cy="201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algn="ctr" eaLnBrk="0" fontAlgn="base" hangingPunct="0">
              <a:spcBef>
                <a:spcPct val="0"/>
              </a:spcBef>
              <a:spcAft>
                <a:spcPct val="0"/>
              </a:spcAft>
              <a:defRPr sz="2400">
                <a:solidFill>
                  <a:schemeClr val="tx1"/>
                </a:solidFill>
                <a:latin typeface="Book Antiqua" panose="02040602050305030304" pitchFamily="18" charset="0"/>
              </a:defRPr>
            </a:lvl6pPr>
            <a:lvl7pPr marL="2971800" indent="-228600" algn="ctr" eaLnBrk="0" fontAlgn="base" hangingPunct="0">
              <a:spcBef>
                <a:spcPct val="0"/>
              </a:spcBef>
              <a:spcAft>
                <a:spcPct val="0"/>
              </a:spcAft>
              <a:defRPr sz="2400">
                <a:solidFill>
                  <a:schemeClr val="tx1"/>
                </a:solidFill>
                <a:latin typeface="Book Antiqua" panose="02040602050305030304" pitchFamily="18" charset="0"/>
              </a:defRPr>
            </a:lvl7pPr>
            <a:lvl8pPr marL="3429000" indent="-228600" algn="ctr" eaLnBrk="0" fontAlgn="base" hangingPunct="0">
              <a:spcBef>
                <a:spcPct val="0"/>
              </a:spcBef>
              <a:spcAft>
                <a:spcPct val="0"/>
              </a:spcAft>
              <a:defRPr sz="2400">
                <a:solidFill>
                  <a:schemeClr val="tx1"/>
                </a:solidFill>
                <a:latin typeface="Book Antiqua" panose="02040602050305030304" pitchFamily="18" charset="0"/>
              </a:defRPr>
            </a:lvl8pPr>
            <a:lvl9pPr marL="3886200" indent="-228600" algn="ctr" eaLnBrk="0" fontAlgn="base" hangingPunct="0">
              <a:spcBef>
                <a:spcPct val="0"/>
              </a:spcBef>
              <a:spcAft>
                <a:spcPct val="0"/>
              </a:spcAft>
              <a:defRPr sz="2400">
                <a:solidFill>
                  <a:schemeClr val="tx1"/>
                </a:solidFill>
                <a:latin typeface="Book Antiqua" panose="02040602050305030304" pitchFamily="18" charset="0"/>
              </a:defRPr>
            </a:lvl9pPr>
          </a:lstStyle>
          <a:p>
            <a:pPr>
              <a:lnSpc>
                <a:spcPts val="2500"/>
              </a:lnSpc>
            </a:pPr>
            <a:r>
              <a:rPr kumimoji="1" lang="zh-CN" altLang="en-US" sz="1600" spc="150"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600" spc="15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福建省行政区域范围内（不含单列市）依法设立、依法纳税、具有独立法人资格，符合《工业和信息化部 国家统计局 国家发展和改革委员会 财政部关于印发中小企业划型标准规定的通知》（工信部联企业〔2011〕300号）认定标准的</a:t>
            </a:r>
            <a:r>
              <a:rPr kumimoji="1" lang="zh-CN" altLang="en-US" sz="1600" b="1" spc="15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rPr>
              <a:t>中小微企业</a:t>
            </a:r>
            <a:r>
              <a:rPr kumimoji="1" lang="zh-CN" altLang="en-US" sz="1600" spc="150"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600" spc="150" dirty="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
          <p:cNvSpPr txBox="1">
            <a:spLocks noChangeArrowheads="1"/>
          </p:cNvSpPr>
          <p:nvPr/>
        </p:nvSpPr>
        <p:spPr bwMode="auto">
          <a:xfrm>
            <a:off x="1927543" y="4557395"/>
            <a:ext cx="4500245" cy="169418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algn="ctr" eaLnBrk="0" fontAlgn="base" hangingPunct="0">
              <a:spcBef>
                <a:spcPct val="0"/>
              </a:spcBef>
              <a:spcAft>
                <a:spcPct val="0"/>
              </a:spcAft>
              <a:defRPr sz="2400">
                <a:solidFill>
                  <a:schemeClr val="tx1"/>
                </a:solidFill>
                <a:latin typeface="Book Antiqua" panose="02040602050305030304" pitchFamily="18" charset="0"/>
              </a:defRPr>
            </a:lvl6pPr>
            <a:lvl7pPr marL="2971800" indent="-228600" algn="ctr" eaLnBrk="0" fontAlgn="base" hangingPunct="0">
              <a:spcBef>
                <a:spcPct val="0"/>
              </a:spcBef>
              <a:spcAft>
                <a:spcPct val="0"/>
              </a:spcAft>
              <a:defRPr sz="2400">
                <a:solidFill>
                  <a:schemeClr val="tx1"/>
                </a:solidFill>
                <a:latin typeface="Book Antiqua" panose="02040602050305030304" pitchFamily="18" charset="0"/>
              </a:defRPr>
            </a:lvl7pPr>
            <a:lvl8pPr marL="3429000" indent="-228600" algn="ctr" eaLnBrk="0" fontAlgn="base" hangingPunct="0">
              <a:spcBef>
                <a:spcPct val="0"/>
              </a:spcBef>
              <a:spcAft>
                <a:spcPct val="0"/>
              </a:spcAft>
              <a:defRPr sz="2400">
                <a:solidFill>
                  <a:schemeClr val="tx1"/>
                </a:solidFill>
                <a:latin typeface="Book Antiqua" panose="02040602050305030304" pitchFamily="18" charset="0"/>
              </a:defRPr>
            </a:lvl8pPr>
            <a:lvl9pPr marL="3886200" indent="-228600" algn="ctr" eaLnBrk="0" fontAlgn="base" hangingPunct="0">
              <a:spcBef>
                <a:spcPct val="0"/>
              </a:spcBef>
              <a:spcAft>
                <a:spcPct val="0"/>
              </a:spcAft>
              <a:defRPr sz="2400">
                <a:solidFill>
                  <a:schemeClr val="tx1"/>
                </a:solidFill>
                <a:latin typeface="Book Antiqua" panose="02040602050305030304" pitchFamily="18" charset="0"/>
              </a:defRPr>
            </a:lvl9pPr>
          </a:lstStyle>
          <a:p>
            <a:pPr lvl="0" algn="l">
              <a:lnSpc>
                <a:spcPts val="2500"/>
              </a:lnSpc>
              <a:buClrTx/>
              <a:buSzTx/>
              <a:buFontTx/>
            </a:pPr>
            <a:r>
              <a:rPr kumimoji="1" lang="en-US" altLang="zh-CN" sz="1600" spc="15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lang="zh-CN" altLang="en-US" sz="1600" spc="15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包括</a:t>
            </a:r>
            <a:r>
              <a:rPr kumimoji="1" lang="zh-CN" altLang="en-US" sz="1600" spc="15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专精特新企业、省科技型企业、省科技小巨人领军企业、国家及省级高新技术企业、省创新型企业，且资格认定在有效期内。</a:t>
            </a:r>
            <a:r>
              <a:rPr lang="zh-CN" sz="1600">
                <a:ea typeface="微软雅黑" panose="020B0503020204020204" pitchFamily="34" charset="-122"/>
                <a:sym typeface="+mn-ea"/>
              </a:rPr>
              <a:t>省科技厅</a:t>
            </a:r>
            <a:r>
              <a:rPr lang="zh-CN" sz="1600" b="1">
                <a:solidFill>
                  <a:schemeClr val="accent4"/>
                </a:solidFill>
                <a:ea typeface="微软雅黑" panose="020B0503020204020204" pitchFamily="34" charset="-122"/>
                <a:sym typeface="+mn-ea"/>
              </a:rPr>
              <a:t>通过“金服云”平台、福建省科技型中小微企业金融服务平台</a:t>
            </a:r>
            <a:r>
              <a:rPr lang="zh-CN" sz="1600">
                <a:ea typeface="微软雅黑" panose="020B0503020204020204" pitchFamily="34" charset="-122"/>
                <a:sym typeface="+mn-ea"/>
              </a:rPr>
              <a:t>发布名单。</a:t>
            </a:r>
            <a:endParaRPr kumimoji="1" lang="zh-CN" altLang="en-US" sz="1600" spc="15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标题"/>
          <p:cNvSpPr>
            <a:spLocks noGrp="1"/>
          </p:cNvSpPr>
          <p:nvPr>
            <p:ph type="body" sz="quarter" idx="10"/>
          </p:nvPr>
        </p:nvSpPr>
        <p:spPr>
          <a:xfrm>
            <a:off x="1596318" y="185409"/>
            <a:ext cx="9000000" cy="583565"/>
          </a:xfrm>
        </p:spPr>
        <p:txBody>
          <a:bodyPr/>
          <a:lstStyle/>
          <a:p>
            <a:r>
              <a:rPr sz="3200" b="1">
                <a:solidFill>
                  <a:schemeClr val="tx1"/>
                </a:solidFill>
                <a:latin typeface="微软雅黑" panose="020B0503020204020204" pitchFamily="34" charset="-122"/>
                <a:ea typeface="微软雅黑" panose="020B0503020204020204" pitchFamily="34" charset="-122"/>
                <a:sym typeface="+mn-ea"/>
              </a:rPr>
              <a:t>科技贷</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sp>
        <p:nvSpPr>
          <p:cNvPr id="2" name="标题"/>
          <p:cNvSpPr/>
          <p:nvPr/>
        </p:nvSpPr>
        <p:spPr>
          <a:xfrm>
            <a:off x="1603922" y="1070419"/>
            <a:ext cx="1910080" cy="583565"/>
          </a:xfrm>
          <a:prstGeom prst="rect">
            <a:avLst/>
          </a:prstGeom>
        </p:spPr>
        <p:txBody>
          <a:bodyPr wrap="none" anchor="t">
            <a:spAutoFit/>
          </a:bodyPr>
          <a:p>
            <a:r>
              <a:rPr lang="zh-CN" altLang="en-US" sz="3200" b="1" spc="200" dirty="0">
                <a:solidFill>
                  <a:srgbClr val="004186"/>
                </a:solidFill>
                <a:latin typeface="微软雅黑" panose="020B0503020204020204" pitchFamily="34" charset="-122"/>
                <a:ea typeface="微软雅黑" panose="020B0503020204020204" pitchFamily="34" charset="-122"/>
              </a:rPr>
              <a:t>适用企业</a:t>
            </a:r>
            <a:endParaRPr lang="zh-CN" altLang="en-US" sz="3200" b="1" spc="200" dirty="0">
              <a:solidFill>
                <a:srgbClr val="004186"/>
              </a:solidFill>
              <a:latin typeface="微软雅黑" panose="020B0503020204020204" pitchFamily="34" charset="-122"/>
              <a:ea typeface="微软雅黑" panose="020B0503020204020204" pitchFamily="34" charset="-122"/>
            </a:endParaRPr>
          </a:p>
        </p:txBody>
      </p:sp>
      <p:pic>
        <p:nvPicPr>
          <p:cNvPr id="3" name="图片 2" descr="resource"/>
          <p:cNvPicPr>
            <a:picLocks noChangeAspect="1"/>
          </p:cNvPicPr>
          <p:nvPr/>
        </p:nvPicPr>
        <p:blipFill>
          <a:blip r:embed="rId2"/>
          <a:stretch>
            <a:fillRect/>
          </a:stretch>
        </p:blipFill>
        <p:spPr>
          <a:xfrm>
            <a:off x="835343" y="885825"/>
            <a:ext cx="768350" cy="768350"/>
          </a:xfrm>
          <a:prstGeom prst="rect">
            <a:avLst/>
          </a:prstGeom>
        </p:spPr>
      </p:pic>
      <p:pic>
        <p:nvPicPr>
          <p:cNvPr id="22" name="图片 21" descr="resource"/>
          <p:cNvPicPr>
            <a:picLocks noChangeAspect="1"/>
          </p:cNvPicPr>
          <p:nvPr/>
        </p:nvPicPr>
        <p:blipFill>
          <a:blip r:embed="rId3"/>
          <a:stretch>
            <a:fillRect/>
          </a:stretch>
        </p:blipFill>
        <p:spPr>
          <a:xfrm>
            <a:off x="1083628" y="2208530"/>
            <a:ext cx="648335" cy="648335"/>
          </a:xfrm>
          <a:prstGeom prst="rect">
            <a:avLst/>
          </a:prstGeom>
        </p:spPr>
      </p:pic>
      <p:pic>
        <p:nvPicPr>
          <p:cNvPr id="23" name="图片 22" descr="resource"/>
          <p:cNvPicPr>
            <a:picLocks noChangeAspect="1"/>
          </p:cNvPicPr>
          <p:nvPr/>
        </p:nvPicPr>
        <p:blipFill>
          <a:blip r:embed="rId4"/>
          <a:stretch>
            <a:fillRect/>
          </a:stretch>
        </p:blipFill>
        <p:spPr>
          <a:xfrm>
            <a:off x="1093153" y="4417695"/>
            <a:ext cx="638810" cy="638810"/>
          </a:xfrm>
          <a:prstGeom prst="rect">
            <a:avLst/>
          </a:prstGeom>
        </p:spPr>
      </p:pic>
      <p:pic>
        <p:nvPicPr>
          <p:cNvPr id="27" name="Picture 2" descr="E:\02业务推动\04宣传培训\喜报宣传\总行规范的LOGO\上下式\上下式.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7297" y="214771"/>
            <a:ext cx="1331710" cy="384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图标"/>
          <p:cNvSpPr>
            <a:spLocks noChangeAspect="1"/>
          </p:cNvSpPr>
          <p:nvPr/>
        </p:nvSpPr>
        <p:spPr bwMode="auto">
          <a:xfrm>
            <a:off x="9424035" y="3446780"/>
            <a:ext cx="601980" cy="70040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4186"/>
          </a:solidFill>
          <a:ln>
            <a:noFill/>
          </a:ln>
        </p:spPr>
        <p:txBody>
          <a:bodyPr anchor="ctr">
            <a:scene3d>
              <a:camera prst="orthographicFront"/>
              <a:lightRig rig="threePt" dir="t"/>
            </a:scene3d>
            <a:sp3d>
              <a:contourClr>
                <a:srgbClr val="FFFFFF"/>
              </a:contourClr>
            </a:sp3d>
          </a:bodyPr>
          <a:lstStyle/>
          <a:p>
            <a:pPr algn="ctr">
              <a:defRPr/>
            </a:pP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8" name="标题"/>
          <p:cNvSpPr>
            <a:spLocks noGrp="1"/>
          </p:cNvSpPr>
          <p:nvPr>
            <p:ph type="body" sz="quarter" idx="10"/>
          </p:nvPr>
        </p:nvSpPr>
        <p:spPr>
          <a:xfrm>
            <a:off x="1596318" y="185409"/>
            <a:ext cx="9000000" cy="583565"/>
          </a:xfrm>
        </p:spPr>
        <p:txBody>
          <a:bodyPr/>
          <a:lstStyle/>
          <a:p>
            <a:r>
              <a:rPr lang="zh-CN" altLang="en-US" sz="3200" b="1">
                <a:solidFill>
                  <a:schemeClr val="tx1">
                    <a:lumMod val="95000"/>
                    <a:lumOff val="5000"/>
                  </a:schemeClr>
                </a:solidFill>
                <a:latin typeface="微软雅黑" panose="020B0503020204020204" pitchFamily="34" charset="-122"/>
                <a:ea typeface="微软雅黑" panose="020B0503020204020204" pitchFamily="34" charset="-122"/>
              </a:rPr>
              <a:t>科技贷</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8" name="Picture 2" descr="E:\02业务推动\04宣传培训\喜报宣传\总行规范的LOGO\上下式\上下式.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27297" y="214771"/>
            <a:ext cx="1331710" cy="38441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
          <p:cNvSpPr/>
          <p:nvPr/>
        </p:nvSpPr>
        <p:spPr>
          <a:xfrm>
            <a:off x="9267825" y="4258945"/>
            <a:ext cx="1282065" cy="386080"/>
          </a:xfrm>
          <a:prstGeom prst="rect">
            <a:avLst/>
          </a:prstGeom>
          <a:noFill/>
        </p:spPr>
        <p:txBody>
          <a:bodyPr wrap="square" rtlCol="0">
            <a:spAutoFit/>
          </a:bodyPr>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保险公司</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
          <p:cNvSpPr/>
          <p:nvPr/>
        </p:nvSpPr>
        <p:spPr>
          <a:xfrm>
            <a:off x="3720465" y="2724150"/>
            <a:ext cx="1126490" cy="386080"/>
          </a:xfrm>
          <a:prstGeom prst="rect">
            <a:avLst/>
          </a:prstGeom>
          <a:noFill/>
        </p:spPr>
        <p:txBody>
          <a:bodyPr wrap="square" rtlCol="0">
            <a:spAutoFit/>
          </a:bodyPr>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兴业银行</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标题"/>
          <p:cNvSpPr/>
          <p:nvPr/>
        </p:nvSpPr>
        <p:spPr>
          <a:xfrm>
            <a:off x="1603922" y="1070419"/>
            <a:ext cx="1910080" cy="583565"/>
          </a:xfrm>
          <a:prstGeom prst="rect">
            <a:avLst/>
          </a:prstGeom>
        </p:spPr>
        <p:txBody>
          <a:bodyPr wrap="none" anchor="t">
            <a:spAutoFit/>
          </a:bodyPr>
          <a:p>
            <a:r>
              <a:rPr lang="zh-CN" altLang="en-US" sz="3200" b="1" spc="200" dirty="0">
                <a:solidFill>
                  <a:srgbClr val="004186"/>
                </a:solidFill>
                <a:latin typeface="微软雅黑" panose="020B0503020204020204" pitchFamily="34" charset="-122"/>
                <a:ea typeface="微软雅黑" panose="020B0503020204020204" pitchFamily="34" charset="-122"/>
              </a:rPr>
              <a:t>合作模式</a:t>
            </a:r>
            <a:endParaRPr lang="zh-CN" altLang="en-US" sz="3200" b="1" spc="200" dirty="0">
              <a:solidFill>
                <a:srgbClr val="004186"/>
              </a:solidFill>
              <a:latin typeface="微软雅黑" panose="020B0503020204020204" pitchFamily="34" charset="-122"/>
              <a:ea typeface="微软雅黑" panose="020B0503020204020204" pitchFamily="34" charset="-122"/>
            </a:endParaRPr>
          </a:p>
        </p:txBody>
      </p:sp>
      <p:pic>
        <p:nvPicPr>
          <p:cNvPr id="6" name="图片 5" descr="resource"/>
          <p:cNvPicPr>
            <a:picLocks noChangeAspect="1"/>
          </p:cNvPicPr>
          <p:nvPr/>
        </p:nvPicPr>
        <p:blipFill>
          <a:blip r:embed="rId2"/>
          <a:stretch>
            <a:fillRect/>
          </a:stretch>
        </p:blipFill>
        <p:spPr>
          <a:xfrm>
            <a:off x="835343" y="885825"/>
            <a:ext cx="768350" cy="768350"/>
          </a:xfrm>
          <a:prstGeom prst="rect">
            <a:avLst/>
          </a:prstGeom>
        </p:spPr>
      </p:pic>
      <p:sp>
        <p:nvSpPr>
          <p:cNvPr id="12" name="标题"/>
          <p:cNvSpPr/>
          <p:nvPr/>
        </p:nvSpPr>
        <p:spPr>
          <a:xfrm>
            <a:off x="1268730" y="1988820"/>
            <a:ext cx="2244725" cy="460375"/>
          </a:xfrm>
          <a:prstGeom prst="rect">
            <a:avLst/>
          </a:prstGeom>
        </p:spPr>
        <p:txBody>
          <a:bodyPr wrap="square" anchor="t">
            <a:spAutoFit/>
          </a:bodyPr>
          <a:p>
            <a:pPr marL="342900" indent="-342900">
              <a:buFont typeface="Wingdings" panose="05000000000000000000" charset="0"/>
              <a:buChar char="Ø"/>
            </a:pPr>
            <a:r>
              <a:rPr lang="zh-CN" altLang="en-US" sz="2400" b="1" spc="200" dirty="0">
                <a:solidFill>
                  <a:srgbClr val="004186"/>
                </a:solidFill>
                <a:latin typeface="微软雅黑" panose="020B0503020204020204" pitchFamily="34" charset="-122"/>
                <a:ea typeface="微软雅黑" panose="020B0503020204020204" pitchFamily="34" charset="-122"/>
              </a:rPr>
              <a:t>银政模式</a:t>
            </a:r>
            <a:endParaRPr lang="zh-CN" altLang="en-US" sz="2400" b="1" spc="200" dirty="0">
              <a:solidFill>
                <a:srgbClr val="004186"/>
              </a:solidFill>
              <a:latin typeface="微软雅黑" panose="020B0503020204020204" pitchFamily="34" charset="-122"/>
              <a:ea typeface="微软雅黑" panose="020B0503020204020204" pitchFamily="34" charset="-122"/>
            </a:endParaRPr>
          </a:p>
        </p:txBody>
      </p:sp>
      <p:sp>
        <p:nvSpPr>
          <p:cNvPr id="13" name="标题"/>
          <p:cNvSpPr/>
          <p:nvPr/>
        </p:nvSpPr>
        <p:spPr>
          <a:xfrm>
            <a:off x="1271905" y="3500755"/>
            <a:ext cx="2284730" cy="460375"/>
          </a:xfrm>
          <a:prstGeom prst="rect">
            <a:avLst/>
          </a:prstGeom>
        </p:spPr>
        <p:txBody>
          <a:bodyPr wrap="square" anchor="t">
            <a:spAutoFit/>
          </a:bodyPr>
          <a:p>
            <a:pPr marL="342900" indent="-342900">
              <a:buFont typeface="Wingdings" panose="05000000000000000000" charset="0"/>
              <a:buChar char="Ø"/>
            </a:pPr>
            <a:r>
              <a:rPr lang="zh-CN" altLang="en-US" sz="2400" b="1" spc="200" dirty="0">
                <a:solidFill>
                  <a:srgbClr val="004186"/>
                </a:solidFill>
                <a:latin typeface="微软雅黑" panose="020B0503020204020204" pitchFamily="34" charset="-122"/>
                <a:ea typeface="微软雅黑" panose="020B0503020204020204" pitchFamily="34" charset="-122"/>
              </a:rPr>
              <a:t>银政保模式</a:t>
            </a:r>
            <a:endParaRPr lang="zh-CN" altLang="en-US" sz="2400" b="1" spc="200" dirty="0">
              <a:solidFill>
                <a:srgbClr val="004186"/>
              </a:solidFill>
              <a:latin typeface="微软雅黑" panose="020B0503020204020204" pitchFamily="34" charset="-122"/>
              <a:ea typeface="微软雅黑" panose="020B0503020204020204" pitchFamily="34" charset="-122"/>
            </a:endParaRPr>
          </a:p>
        </p:txBody>
      </p:sp>
      <p:sp>
        <p:nvSpPr>
          <p:cNvPr id="16" name="文本"/>
          <p:cNvSpPr/>
          <p:nvPr/>
        </p:nvSpPr>
        <p:spPr>
          <a:xfrm>
            <a:off x="3723640" y="4208145"/>
            <a:ext cx="1245870" cy="386080"/>
          </a:xfrm>
          <a:prstGeom prst="rect">
            <a:avLst/>
          </a:prstGeom>
          <a:noFill/>
        </p:spPr>
        <p:txBody>
          <a:bodyPr wrap="square" rtlCol="0">
            <a:spAutoFit/>
          </a:bodyPr>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兴业银行</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
          <p:cNvSpPr/>
          <p:nvPr/>
        </p:nvSpPr>
        <p:spPr>
          <a:xfrm>
            <a:off x="6096635" y="2576195"/>
            <a:ext cx="2247265" cy="681355"/>
          </a:xfrm>
          <a:prstGeom prst="rect">
            <a:avLst/>
          </a:prstGeom>
          <a:noFill/>
        </p:spPr>
        <p:txBody>
          <a:bodyPr wrap="square" rtlCol="0">
            <a:spAutoFit/>
          </a:bodyPr>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福建省科技厅、</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省金融监管局等</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图标"/>
          <p:cNvSpPr>
            <a:spLocks noChangeAspect="1" noEditPoints="1" noChangeArrowheads="1"/>
          </p:cNvSpPr>
          <p:nvPr/>
        </p:nvSpPr>
        <p:spPr bwMode="auto">
          <a:xfrm>
            <a:off x="6300470" y="1852930"/>
            <a:ext cx="861060" cy="675005"/>
          </a:xfrm>
          <a:custGeom>
            <a:avLst/>
            <a:gdLst>
              <a:gd name="T0" fmla="*/ 2147483647 w 116"/>
              <a:gd name="T1" fmla="*/ 2147483647 h 75"/>
              <a:gd name="T2" fmla="*/ 2147483647 w 116"/>
              <a:gd name="T3" fmla="*/ 2147483647 h 75"/>
              <a:gd name="T4" fmla="*/ 2147483647 w 116"/>
              <a:gd name="T5" fmla="*/ 2147483647 h 75"/>
              <a:gd name="T6" fmla="*/ 2147483647 w 116"/>
              <a:gd name="T7" fmla="*/ 2147483647 h 75"/>
              <a:gd name="T8" fmla="*/ 2147483647 w 116"/>
              <a:gd name="T9" fmla="*/ 2147483647 h 75"/>
              <a:gd name="T10" fmla="*/ 2147483647 w 116"/>
              <a:gd name="T11" fmla="*/ 2147483647 h 75"/>
              <a:gd name="T12" fmla="*/ 2147483647 w 116"/>
              <a:gd name="T13" fmla="*/ 2147483647 h 75"/>
              <a:gd name="T14" fmla="*/ 2147483647 w 116"/>
              <a:gd name="T15" fmla="*/ 2147483647 h 75"/>
              <a:gd name="T16" fmla="*/ 2147483647 w 116"/>
              <a:gd name="T17" fmla="*/ 2147483647 h 75"/>
              <a:gd name="T18" fmla="*/ 2147483647 w 116"/>
              <a:gd name="T19" fmla="*/ 2147483647 h 75"/>
              <a:gd name="T20" fmla="*/ 2147483647 w 116"/>
              <a:gd name="T21" fmla="*/ 2147483647 h 75"/>
              <a:gd name="T22" fmla="*/ 2147483647 w 116"/>
              <a:gd name="T23" fmla="*/ 2147483647 h 75"/>
              <a:gd name="T24" fmla="*/ 2147483647 w 116"/>
              <a:gd name="T25" fmla="*/ 2147483647 h 75"/>
              <a:gd name="T26" fmla="*/ 2147483647 w 116"/>
              <a:gd name="T27" fmla="*/ 2147483647 h 75"/>
              <a:gd name="T28" fmla="*/ 0 w 116"/>
              <a:gd name="T29" fmla="*/ 2147483647 h 75"/>
              <a:gd name="T30" fmla="*/ 2147483647 w 116"/>
              <a:gd name="T31" fmla="*/ 2147483647 h 75"/>
              <a:gd name="T32" fmla="*/ 2147483647 w 116"/>
              <a:gd name="T33" fmla="*/ 2147483647 h 75"/>
              <a:gd name="T34" fmla="*/ 2147483647 w 116"/>
              <a:gd name="T35" fmla="*/ 2147483647 h 75"/>
              <a:gd name="T36" fmla="*/ 2147483647 w 116"/>
              <a:gd name="T37" fmla="*/ 2147483647 h 75"/>
              <a:gd name="T38" fmla="*/ 2147483647 w 116"/>
              <a:gd name="T39" fmla="*/ 2147483647 h 75"/>
              <a:gd name="T40" fmla="*/ 2147483647 w 116"/>
              <a:gd name="T41" fmla="*/ 2147483647 h 75"/>
              <a:gd name="T42" fmla="*/ 2147483647 w 116"/>
              <a:gd name="T43" fmla="*/ 2147483647 h 75"/>
              <a:gd name="T44" fmla="*/ 2147483647 w 116"/>
              <a:gd name="T45" fmla="*/ 2147483647 h 75"/>
              <a:gd name="T46" fmla="*/ 2147483647 w 116"/>
              <a:gd name="T47" fmla="*/ 2147483647 h 75"/>
              <a:gd name="T48" fmla="*/ 2147483647 w 116"/>
              <a:gd name="T49" fmla="*/ 2147483647 h 75"/>
              <a:gd name="T50" fmla="*/ 2147483647 w 116"/>
              <a:gd name="T51" fmla="*/ 2147483647 h 75"/>
              <a:gd name="T52" fmla="*/ 2147483647 w 116"/>
              <a:gd name="T53" fmla="*/ 2147483647 h 75"/>
              <a:gd name="T54" fmla="*/ 2147483647 w 116"/>
              <a:gd name="T55" fmla="*/ 2147483647 h 75"/>
              <a:gd name="T56" fmla="*/ 2147483647 w 116"/>
              <a:gd name="T57" fmla="*/ 2147483647 h 75"/>
              <a:gd name="T58" fmla="*/ 2147483647 w 116"/>
              <a:gd name="T59" fmla="*/ 2147483647 h 75"/>
              <a:gd name="T60" fmla="*/ 2147483647 w 116"/>
              <a:gd name="T61" fmla="*/ 2147483647 h 75"/>
              <a:gd name="T62" fmla="*/ 2147483647 w 116"/>
              <a:gd name="T63" fmla="*/ 2147483647 h 75"/>
              <a:gd name="T64" fmla="*/ 2147483647 w 116"/>
              <a:gd name="T65" fmla="*/ 2147483647 h 75"/>
              <a:gd name="T66" fmla="*/ 2147483647 w 116"/>
              <a:gd name="T67" fmla="*/ 2147483647 h 75"/>
              <a:gd name="T68" fmla="*/ 2147483647 w 116"/>
              <a:gd name="T69" fmla="*/ 2147483647 h 75"/>
              <a:gd name="T70" fmla="*/ 2147483647 w 116"/>
              <a:gd name="T71" fmla="*/ 2147483647 h 75"/>
              <a:gd name="T72" fmla="*/ 2147483647 w 116"/>
              <a:gd name="T73" fmla="*/ 2147483647 h 75"/>
              <a:gd name="T74" fmla="*/ 2147483647 w 116"/>
              <a:gd name="T75" fmla="*/ 2147483647 h 75"/>
              <a:gd name="T76" fmla="*/ 2147483647 w 116"/>
              <a:gd name="T77" fmla="*/ 2147483647 h 75"/>
              <a:gd name="T78" fmla="*/ 2147483647 w 116"/>
              <a:gd name="T79" fmla="*/ 2147483647 h 75"/>
              <a:gd name="T80" fmla="*/ 2147483647 w 116"/>
              <a:gd name="T81" fmla="*/ 2147483647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75"/>
              <a:gd name="T125" fmla="*/ 116 w 116"/>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7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rgbClr val="004186"/>
          </a:solidFill>
          <a:ln>
            <a:noFill/>
          </a:ln>
        </p:spPr>
        <p:txBody>
          <a:bodyPr/>
          <a:p>
            <a:pPr algn="ctr" fontAlgn="base">
              <a:spcBef>
                <a:spcPct val="0"/>
              </a:spcBef>
              <a:spcAft>
                <a:spcPct val="0"/>
              </a:spcAft>
            </a:pP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19" name="文本"/>
          <p:cNvSpPr/>
          <p:nvPr/>
        </p:nvSpPr>
        <p:spPr>
          <a:xfrm>
            <a:off x="6186170" y="4208145"/>
            <a:ext cx="2160905" cy="681355"/>
          </a:xfrm>
          <a:prstGeom prst="rect">
            <a:avLst/>
          </a:prstGeom>
          <a:noFill/>
        </p:spPr>
        <p:txBody>
          <a:bodyPr wrap="square" rtlCol="0">
            <a:spAutoFit/>
          </a:bodyPr>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福建省科技厅、</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省金融监管局等</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图标"/>
          <p:cNvSpPr>
            <a:spLocks noChangeAspect="1" noEditPoints="1" noChangeArrowheads="1"/>
          </p:cNvSpPr>
          <p:nvPr/>
        </p:nvSpPr>
        <p:spPr bwMode="auto">
          <a:xfrm>
            <a:off x="6416040" y="3472180"/>
            <a:ext cx="861060" cy="675005"/>
          </a:xfrm>
          <a:custGeom>
            <a:avLst/>
            <a:gdLst>
              <a:gd name="T0" fmla="*/ 2147483647 w 116"/>
              <a:gd name="T1" fmla="*/ 2147483647 h 75"/>
              <a:gd name="T2" fmla="*/ 2147483647 w 116"/>
              <a:gd name="T3" fmla="*/ 2147483647 h 75"/>
              <a:gd name="T4" fmla="*/ 2147483647 w 116"/>
              <a:gd name="T5" fmla="*/ 2147483647 h 75"/>
              <a:gd name="T6" fmla="*/ 2147483647 w 116"/>
              <a:gd name="T7" fmla="*/ 2147483647 h 75"/>
              <a:gd name="T8" fmla="*/ 2147483647 w 116"/>
              <a:gd name="T9" fmla="*/ 2147483647 h 75"/>
              <a:gd name="T10" fmla="*/ 2147483647 w 116"/>
              <a:gd name="T11" fmla="*/ 2147483647 h 75"/>
              <a:gd name="T12" fmla="*/ 2147483647 w 116"/>
              <a:gd name="T13" fmla="*/ 2147483647 h 75"/>
              <a:gd name="T14" fmla="*/ 2147483647 w 116"/>
              <a:gd name="T15" fmla="*/ 2147483647 h 75"/>
              <a:gd name="T16" fmla="*/ 2147483647 w 116"/>
              <a:gd name="T17" fmla="*/ 2147483647 h 75"/>
              <a:gd name="T18" fmla="*/ 2147483647 w 116"/>
              <a:gd name="T19" fmla="*/ 2147483647 h 75"/>
              <a:gd name="T20" fmla="*/ 2147483647 w 116"/>
              <a:gd name="T21" fmla="*/ 2147483647 h 75"/>
              <a:gd name="T22" fmla="*/ 2147483647 w 116"/>
              <a:gd name="T23" fmla="*/ 2147483647 h 75"/>
              <a:gd name="T24" fmla="*/ 2147483647 w 116"/>
              <a:gd name="T25" fmla="*/ 2147483647 h 75"/>
              <a:gd name="T26" fmla="*/ 2147483647 w 116"/>
              <a:gd name="T27" fmla="*/ 2147483647 h 75"/>
              <a:gd name="T28" fmla="*/ 0 w 116"/>
              <a:gd name="T29" fmla="*/ 2147483647 h 75"/>
              <a:gd name="T30" fmla="*/ 2147483647 w 116"/>
              <a:gd name="T31" fmla="*/ 2147483647 h 75"/>
              <a:gd name="T32" fmla="*/ 2147483647 w 116"/>
              <a:gd name="T33" fmla="*/ 2147483647 h 75"/>
              <a:gd name="T34" fmla="*/ 2147483647 w 116"/>
              <a:gd name="T35" fmla="*/ 2147483647 h 75"/>
              <a:gd name="T36" fmla="*/ 2147483647 w 116"/>
              <a:gd name="T37" fmla="*/ 2147483647 h 75"/>
              <a:gd name="T38" fmla="*/ 2147483647 w 116"/>
              <a:gd name="T39" fmla="*/ 2147483647 h 75"/>
              <a:gd name="T40" fmla="*/ 2147483647 w 116"/>
              <a:gd name="T41" fmla="*/ 2147483647 h 75"/>
              <a:gd name="T42" fmla="*/ 2147483647 w 116"/>
              <a:gd name="T43" fmla="*/ 2147483647 h 75"/>
              <a:gd name="T44" fmla="*/ 2147483647 w 116"/>
              <a:gd name="T45" fmla="*/ 2147483647 h 75"/>
              <a:gd name="T46" fmla="*/ 2147483647 w 116"/>
              <a:gd name="T47" fmla="*/ 2147483647 h 75"/>
              <a:gd name="T48" fmla="*/ 2147483647 w 116"/>
              <a:gd name="T49" fmla="*/ 2147483647 h 75"/>
              <a:gd name="T50" fmla="*/ 2147483647 w 116"/>
              <a:gd name="T51" fmla="*/ 2147483647 h 75"/>
              <a:gd name="T52" fmla="*/ 2147483647 w 116"/>
              <a:gd name="T53" fmla="*/ 2147483647 h 75"/>
              <a:gd name="T54" fmla="*/ 2147483647 w 116"/>
              <a:gd name="T55" fmla="*/ 2147483647 h 75"/>
              <a:gd name="T56" fmla="*/ 2147483647 w 116"/>
              <a:gd name="T57" fmla="*/ 2147483647 h 75"/>
              <a:gd name="T58" fmla="*/ 2147483647 w 116"/>
              <a:gd name="T59" fmla="*/ 2147483647 h 75"/>
              <a:gd name="T60" fmla="*/ 2147483647 w 116"/>
              <a:gd name="T61" fmla="*/ 2147483647 h 75"/>
              <a:gd name="T62" fmla="*/ 2147483647 w 116"/>
              <a:gd name="T63" fmla="*/ 2147483647 h 75"/>
              <a:gd name="T64" fmla="*/ 2147483647 w 116"/>
              <a:gd name="T65" fmla="*/ 2147483647 h 75"/>
              <a:gd name="T66" fmla="*/ 2147483647 w 116"/>
              <a:gd name="T67" fmla="*/ 2147483647 h 75"/>
              <a:gd name="T68" fmla="*/ 2147483647 w 116"/>
              <a:gd name="T69" fmla="*/ 2147483647 h 75"/>
              <a:gd name="T70" fmla="*/ 2147483647 w 116"/>
              <a:gd name="T71" fmla="*/ 2147483647 h 75"/>
              <a:gd name="T72" fmla="*/ 2147483647 w 116"/>
              <a:gd name="T73" fmla="*/ 2147483647 h 75"/>
              <a:gd name="T74" fmla="*/ 2147483647 w 116"/>
              <a:gd name="T75" fmla="*/ 2147483647 h 75"/>
              <a:gd name="T76" fmla="*/ 2147483647 w 116"/>
              <a:gd name="T77" fmla="*/ 2147483647 h 75"/>
              <a:gd name="T78" fmla="*/ 2147483647 w 116"/>
              <a:gd name="T79" fmla="*/ 2147483647 h 75"/>
              <a:gd name="T80" fmla="*/ 2147483647 w 116"/>
              <a:gd name="T81" fmla="*/ 2147483647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75"/>
              <a:gd name="T125" fmla="*/ 116 w 116"/>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7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rgbClr val="004186"/>
          </a:solidFill>
          <a:ln>
            <a:noFill/>
          </a:ln>
        </p:spPr>
        <p:txBody>
          <a:bodyPr/>
          <a:p>
            <a:pPr algn="ctr" fontAlgn="base">
              <a:spcBef>
                <a:spcPct val="0"/>
              </a:spcBef>
              <a:spcAft>
                <a:spcPct val="0"/>
              </a:spcAft>
            </a:pPr>
            <a:endParaRPr lang="zh-CN" altLang="en-US" sz="1600">
              <a:solidFill>
                <a:schemeClr val="accent1"/>
              </a:solidFill>
              <a:latin typeface="微软雅黑" panose="020B0503020204020204" pitchFamily="34" charset="-122"/>
              <a:ea typeface="微软雅黑" panose="020B0503020204020204" pitchFamily="34" charset="-122"/>
            </a:endParaRPr>
          </a:p>
        </p:txBody>
      </p:sp>
      <p:pic>
        <p:nvPicPr>
          <p:cNvPr id="21" name="图片 20" descr="resource"/>
          <p:cNvPicPr>
            <a:picLocks noChangeAspect="1"/>
          </p:cNvPicPr>
          <p:nvPr/>
        </p:nvPicPr>
        <p:blipFill>
          <a:blip r:embed="rId3"/>
          <a:stretch>
            <a:fillRect/>
          </a:stretch>
        </p:blipFill>
        <p:spPr>
          <a:xfrm>
            <a:off x="8077835" y="3452495"/>
            <a:ext cx="694690" cy="694690"/>
          </a:xfrm>
          <a:prstGeom prst="rect">
            <a:avLst/>
          </a:prstGeom>
        </p:spPr>
      </p:pic>
      <p:pic>
        <p:nvPicPr>
          <p:cNvPr id="29" name="图片 28" descr="resource"/>
          <p:cNvPicPr>
            <a:picLocks noChangeAspect="1"/>
          </p:cNvPicPr>
          <p:nvPr/>
        </p:nvPicPr>
        <p:blipFill>
          <a:blip r:embed="rId4"/>
          <a:stretch>
            <a:fillRect/>
          </a:stretch>
        </p:blipFill>
        <p:spPr>
          <a:xfrm>
            <a:off x="5045075" y="1881505"/>
            <a:ext cx="694690" cy="694690"/>
          </a:xfrm>
          <a:prstGeom prst="rect">
            <a:avLst/>
          </a:prstGeom>
        </p:spPr>
      </p:pic>
      <p:pic>
        <p:nvPicPr>
          <p:cNvPr id="33" name="图片 32" descr="resource"/>
          <p:cNvPicPr>
            <a:picLocks noChangeAspect="1"/>
          </p:cNvPicPr>
          <p:nvPr/>
        </p:nvPicPr>
        <p:blipFill>
          <a:blip r:embed="rId4"/>
          <a:stretch>
            <a:fillRect/>
          </a:stretch>
        </p:blipFill>
        <p:spPr>
          <a:xfrm>
            <a:off x="5048250" y="3513455"/>
            <a:ext cx="694690" cy="694690"/>
          </a:xfrm>
          <a:prstGeom prst="rect">
            <a:avLst/>
          </a:prstGeom>
        </p:spPr>
      </p:pic>
      <p:pic>
        <p:nvPicPr>
          <p:cNvPr id="34" name="图片 33" descr="微信图片_20200816223322"/>
          <p:cNvPicPr>
            <a:picLocks noChangeAspect="1"/>
          </p:cNvPicPr>
          <p:nvPr/>
        </p:nvPicPr>
        <p:blipFill>
          <a:blip r:embed="rId5"/>
          <a:stretch>
            <a:fillRect/>
          </a:stretch>
        </p:blipFill>
        <p:spPr>
          <a:xfrm>
            <a:off x="3885565" y="1879600"/>
            <a:ext cx="601980" cy="686435"/>
          </a:xfrm>
          <a:prstGeom prst="rect">
            <a:avLst/>
          </a:prstGeom>
        </p:spPr>
      </p:pic>
      <p:pic>
        <p:nvPicPr>
          <p:cNvPr id="35" name="图片 34" descr="微信图片_20200816223322"/>
          <p:cNvPicPr>
            <a:picLocks noChangeAspect="1"/>
          </p:cNvPicPr>
          <p:nvPr/>
        </p:nvPicPr>
        <p:blipFill>
          <a:blip r:embed="rId5"/>
          <a:stretch>
            <a:fillRect/>
          </a:stretch>
        </p:blipFill>
        <p:spPr>
          <a:xfrm>
            <a:off x="3889375" y="3442970"/>
            <a:ext cx="601980" cy="686435"/>
          </a:xfrm>
          <a:prstGeom prst="rect">
            <a:avLst/>
          </a:prstGeom>
        </p:spPr>
      </p:pic>
      <p:sp>
        <p:nvSpPr>
          <p:cNvPr id="4" name="图标"/>
          <p:cNvSpPr>
            <a:spLocks noChangeAspect="1"/>
          </p:cNvSpPr>
          <p:nvPr/>
        </p:nvSpPr>
        <p:spPr bwMode="auto">
          <a:xfrm>
            <a:off x="9478645" y="5115560"/>
            <a:ext cx="601980" cy="70040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4186"/>
          </a:solidFill>
          <a:ln>
            <a:noFill/>
          </a:ln>
        </p:spPr>
        <p:txBody>
          <a:bodyPr anchor="ctr">
            <a:scene3d>
              <a:camera prst="orthographicFront"/>
              <a:lightRig rig="threePt" dir="t"/>
            </a:scene3d>
            <a:sp3d>
              <a:contourClr>
                <a:srgbClr val="FFFFFF"/>
              </a:contourClr>
            </a:sp3d>
          </a:bodyPr>
          <a:p>
            <a:pPr algn="ctr">
              <a:defRPr/>
            </a:pP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5" name="文本"/>
          <p:cNvSpPr/>
          <p:nvPr/>
        </p:nvSpPr>
        <p:spPr>
          <a:xfrm>
            <a:off x="9322435" y="5927725"/>
            <a:ext cx="1282065" cy="386080"/>
          </a:xfrm>
          <a:prstGeom prst="rect">
            <a:avLst/>
          </a:prstGeom>
          <a:noFill/>
        </p:spPr>
        <p:txBody>
          <a:bodyPr wrap="square" rtlCol="0">
            <a:spAutoFit/>
          </a:bodyPr>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担保公司</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
          <p:cNvSpPr/>
          <p:nvPr/>
        </p:nvSpPr>
        <p:spPr>
          <a:xfrm>
            <a:off x="3723640" y="5876925"/>
            <a:ext cx="1245870" cy="386080"/>
          </a:xfrm>
          <a:prstGeom prst="rect">
            <a:avLst/>
          </a:prstGeom>
          <a:noFill/>
        </p:spPr>
        <p:txBody>
          <a:bodyPr wrap="square" rtlCol="0">
            <a:spAutoFit/>
          </a:bodyPr>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兴业银行</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
          <p:cNvSpPr/>
          <p:nvPr/>
        </p:nvSpPr>
        <p:spPr>
          <a:xfrm>
            <a:off x="6240780" y="5876925"/>
            <a:ext cx="2160905" cy="681355"/>
          </a:xfrm>
          <a:prstGeom prst="rect">
            <a:avLst/>
          </a:prstGeom>
          <a:noFill/>
        </p:spPr>
        <p:txBody>
          <a:bodyPr wrap="square" rtlCol="0">
            <a:spAutoFit/>
          </a:bodyPr>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福建省科技厅、</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20000"/>
              </a:lnSpc>
              <a:buFont typeface="Wingdings" panose="05000000000000000000" charset="0"/>
              <a:buNone/>
            </a:pP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省金融监管局等</a:t>
            </a:r>
            <a:endPar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图标"/>
          <p:cNvSpPr>
            <a:spLocks noChangeAspect="1" noEditPoints="1" noChangeArrowheads="1"/>
          </p:cNvSpPr>
          <p:nvPr/>
        </p:nvSpPr>
        <p:spPr bwMode="auto">
          <a:xfrm>
            <a:off x="6470650" y="5140960"/>
            <a:ext cx="861060" cy="675005"/>
          </a:xfrm>
          <a:custGeom>
            <a:avLst/>
            <a:gdLst>
              <a:gd name="T0" fmla="*/ 2147483647 w 116"/>
              <a:gd name="T1" fmla="*/ 2147483647 h 75"/>
              <a:gd name="T2" fmla="*/ 2147483647 w 116"/>
              <a:gd name="T3" fmla="*/ 2147483647 h 75"/>
              <a:gd name="T4" fmla="*/ 2147483647 w 116"/>
              <a:gd name="T5" fmla="*/ 2147483647 h 75"/>
              <a:gd name="T6" fmla="*/ 2147483647 w 116"/>
              <a:gd name="T7" fmla="*/ 2147483647 h 75"/>
              <a:gd name="T8" fmla="*/ 2147483647 w 116"/>
              <a:gd name="T9" fmla="*/ 2147483647 h 75"/>
              <a:gd name="T10" fmla="*/ 2147483647 w 116"/>
              <a:gd name="T11" fmla="*/ 2147483647 h 75"/>
              <a:gd name="T12" fmla="*/ 2147483647 w 116"/>
              <a:gd name="T13" fmla="*/ 2147483647 h 75"/>
              <a:gd name="T14" fmla="*/ 2147483647 w 116"/>
              <a:gd name="T15" fmla="*/ 2147483647 h 75"/>
              <a:gd name="T16" fmla="*/ 2147483647 w 116"/>
              <a:gd name="T17" fmla="*/ 2147483647 h 75"/>
              <a:gd name="T18" fmla="*/ 2147483647 w 116"/>
              <a:gd name="T19" fmla="*/ 2147483647 h 75"/>
              <a:gd name="T20" fmla="*/ 2147483647 w 116"/>
              <a:gd name="T21" fmla="*/ 2147483647 h 75"/>
              <a:gd name="T22" fmla="*/ 2147483647 w 116"/>
              <a:gd name="T23" fmla="*/ 2147483647 h 75"/>
              <a:gd name="T24" fmla="*/ 2147483647 w 116"/>
              <a:gd name="T25" fmla="*/ 2147483647 h 75"/>
              <a:gd name="T26" fmla="*/ 2147483647 w 116"/>
              <a:gd name="T27" fmla="*/ 2147483647 h 75"/>
              <a:gd name="T28" fmla="*/ 0 w 116"/>
              <a:gd name="T29" fmla="*/ 2147483647 h 75"/>
              <a:gd name="T30" fmla="*/ 2147483647 w 116"/>
              <a:gd name="T31" fmla="*/ 2147483647 h 75"/>
              <a:gd name="T32" fmla="*/ 2147483647 w 116"/>
              <a:gd name="T33" fmla="*/ 2147483647 h 75"/>
              <a:gd name="T34" fmla="*/ 2147483647 w 116"/>
              <a:gd name="T35" fmla="*/ 2147483647 h 75"/>
              <a:gd name="T36" fmla="*/ 2147483647 w 116"/>
              <a:gd name="T37" fmla="*/ 2147483647 h 75"/>
              <a:gd name="T38" fmla="*/ 2147483647 w 116"/>
              <a:gd name="T39" fmla="*/ 2147483647 h 75"/>
              <a:gd name="T40" fmla="*/ 2147483647 w 116"/>
              <a:gd name="T41" fmla="*/ 2147483647 h 75"/>
              <a:gd name="T42" fmla="*/ 2147483647 w 116"/>
              <a:gd name="T43" fmla="*/ 2147483647 h 75"/>
              <a:gd name="T44" fmla="*/ 2147483647 w 116"/>
              <a:gd name="T45" fmla="*/ 2147483647 h 75"/>
              <a:gd name="T46" fmla="*/ 2147483647 w 116"/>
              <a:gd name="T47" fmla="*/ 2147483647 h 75"/>
              <a:gd name="T48" fmla="*/ 2147483647 w 116"/>
              <a:gd name="T49" fmla="*/ 2147483647 h 75"/>
              <a:gd name="T50" fmla="*/ 2147483647 w 116"/>
              <a:gd name="T51" fmla="*/ 2147483647 h 75"/>
              <a:gd name="T52" fmla="*/ 2147483647 w 116"/>
              <a:gd name="T53" fmla="*/ 2147483647 h 75"/>
              <a:gd name="T54" fmla="*/ 2147483647 w 116"/>
              <a:gd name="T55" fmla="*/ 2147483647 h 75"/>
              <a:gd name="T56" fmla="*/ 2147483647 w 116"/>
              <a:gd name="T57" fmla="*/ 2147483647 h 75"/>
              <a:gd name="T58" fmla="*/ 2147483647 w 116"/>
              <a:gd name="T59" fmla="*/ 2147483647 h 75"/>
              <a:gd name="T60" fmla="*/ 2147483647 w 116"/>
              <a:gd name="T61" fmla="*/ 2147483647 h 75"/>
              <a:gd name="T62" fmla="*/ 2147483647 w 116"/>
              <a:gd name="T63" fmla="*/ 2147483647 h 75"/>
              <a:gd name="T64" fmla="*/ 2147483647 w 116"/>
              <a:gd name="T65" fmla="*/ 2147483647 h 75"/>
              <a:gd name="T66" fmla="*/ 2147483647 w 116"/>
              <a:gd name="T67" fmla="*/ 2147483647 h 75"/>
              <a:gd name="T68" fmla="*/ 2147483647 w 116"/>
              <a:gd name="T69" fmla="*/ 2147483647 h 75"/>
              <a:gd name="T70" fmla="*/ 2147483647 w 116"/>
              <a:gd name="T71" fmla="*/ 2147483647 h 75"/>
              <a:gd name="T72" fmla="*/ 2147483647 w 116"/>
              <a:gd name="T73" fmla="*/ 2147483647 h 75"/>
              <a:gd name="T74" fmla="*/ 2147483647 w 116"/>
              <a:gd name="T75" fmla="*/ 2147483647 h 75"/>
              <a:gd name="T76" fmla="*/ 2147483647 w 116"/>
              <a:gd name="T77" fmla="*/ 2147483647 h 75"/>
              <a:gd name="T78" fmla="*/ 2147483647 w 116"/>
              <a:gd name="T79" fmla="*/ 2147483647 h 75"/>
              <a:gd name="T80" fmla="*/ 2147483647 w 116"/>
              <a:gd name="T81" fmla="*/ 2147483647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75"/>
              <a:gd name="T125" fmla="*/ 116 w 116"/>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7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rgbClr val="004186"/>
          </a:solidFill>
          <a:ln>
            <a:noFill/>
          </a:ln>
        </p:spPr>
        <p:txBody>
          <a:bodyPr/>
          <a:p>
            <a:pPr algn="ctr" fontAlgn="base">
              <a:spcBef>
                <a:spcPct val="0"/>
              </a:spcBef>
              <a:spcAft>
                <a:spcPct val="0"/>
              </a:spcAft>
            </a:pPr>
            <a:endParaRPr lang="zh-CN" altLang="en-US" sz="1600">
              <a:solidFill>
                <a:schemeClr val="accent1"/>
              </a:solidFill>
              <a:latin typeface="微软雅黑" panose="020B0503020204020204" pitchFamily="34" charset="-122"/>
              <a:ea typeface="微软雅黑" panose="020B0503020204020204" pitchFamily="34" charset="-122"/>
            </a:endParaRPr>
          </a:p>
        </p:txBody>
      </p:sp>
      <p:pic>
        <p:nvPicPr>
          <p:cNvPr id="22" name="图片 21" descr="resource"/>
          <p:cNvPicPr>
            <a:picLocks noChangeAspect="1"/>
          </p:cNvPicPr>
          <p:nvPr/>
        </p:nvPicPr>
        <p:blipFill>
          <a:blip r:embed="rId3"/>
          <a:stretch>
            <a:fillRect/>
          </a:stretch>
        </p:blipFill>
        <p:spPr>
          <a:xfrm>
            <a:off x="8132445" y="5121275"/>
            <a:ext cx="694690" cy="694690"/>
          </a:xfrm>
          <a:prstGeom prst="rect">
            <a:avLst/>
          </a:prstGeom>
        </p:spPr>
      </p:pic>
      <p:pic>
        <p:nvPicPr>
          <p:cNvPr id="23" name="图片 22" descr="resource"/>
          <p:cNvPicPr>
            <a:picLocks noChangeAspect="1"/>
          </p:cNvPicPr>
          <p:nvPr/>
        </p:nvPicPr>
        <p:blipFill>
          <a:blip r:embed="rId4"/>
          <a:stretch>
            <a:fillRect/>
          </a:stretch>
        </p:blipFill>
        <p:spPr>
          <a:xfrm>
            <a:off x="5102860" y="5182235"/>
            <a:ext cx="694690" cy="694690"/>
          </a:xfrm>
          <a:prstGeom prst="rect">
            <a:avLst/>
          </a:prstGeom>
        </p:spPr>
      </p:pic>
      <p:pic>
        <p:nvPicPr>
          <p:cNvPr id="24" name="图片 23" descr="微信图片_20200816223322"/>
          <p:cNvPicPr>
            <a:picLocks noChangeAspect="1"/>
          </p:cNvPicPr>
          <p:nvPr/>
        </p:nvPicPr>
        <p:blipFill>
          <a:blip r:embed="rId5"/>
          <a:stretch>
            <a:fillRect/>
          </a:stretch>
        </p:blipFill>
        <p:spPr>
          <a:xfrm>
            <a:off x="3943985" y="5111750"/>
            <a:ext cx="601980" cy="686435"/>
          </a:xfrm>
          <a:prstGeom prst="rect">
            <a:avLst/>
          </a:prstGeom>
        </p:spPr>
      </p:pic>
      <p:sp>
        <p:nvSpPr>
          <p:cNvPr id="25" name="标题"/>
          <p:cNvSpPr/>
          <p:nvPr/>
        </p:nvSpPr>
        <p:spPr>
          <a:xfrm>
            <a:off x="1344295" y="5299710"/>
            <a:ext cx="2284730" cy="460375"/>
          </a:xfrm>
          <a:prstGeom prst="rect">
            <a:avLst/>
          </a:prstGeom>
        </p:spPr>
        <p:txBody>
          <a:bodyPr wrap="square" anchor="t">
            <a:spAutoFit/>
          </a:bodyPr>
          <a:p>
            <a:pPr marL="342900" indent="-342900">
              <a:buFont typeface="Wingdings" panose="05000000000000000000" charset="0"/>
              <a:buChar char="Ø"/>
            </a:pPr>
            <a:r>
              <a:rPr lang="zh-CN" altLang="en-US" sz="2400" b="1" spc="200" dirty="0">
                <a:solidFill>
                  <a:srgbClr val="004186"/>
                </a:solidFill>
                <a:latin typeface="微软雅黑" panose="020B0503020204020204" pitchFamily="34" charset="-122"/>
                <a:ea typeface="微软雅黑" panose="020B0503020204020204" pitchFamily="34" charset="-122"/>
              </a:rPr>
              <a:t>银政担模式</a:t>
            </a:r>
            <a:endParaRPr lang="zh-CN" altLang="en-US" sz="2400" b="1" spc="200" dirty="0">
              <a:solidFill>
                <a:srgbClr val="00418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p:cNvSpPr>
            <a:spLocks noGrp="1"/>
          </p:cNvSpPr>
          <p:nvPr>
            <p:ph type="body" sz="quarter" idx="10"/>
          </p:nvPr>
        </p:nvSpPr>
        <p:spPr>
          <a:xfrm>
            <a:off x="1596318" y="185409"/>
            <a:ext cx="9000000" cy="583565"/>
          </a:xfrm>
        </p:spPr>
        <p:txBody>
          <a:bodyPr/>
          <a:lstStyle/>
          <a:p>
            <a:r>
              <a:rPr lang="zh-CN" altLang="en-US" sz="3200" b="1">
                <a:solidFill>
                  <a:schemeClr val="tx1">
                    <a:lumMod val="95000"/>
                    <a:lumOff val="5000"/>
                  </a:schemeClr>
                </a:solidFill>
                <a:latin typeface="微软雅黑" panose="020B0503020204020204" pitchFamily="34" charset="-122"/>
                <a:ea typeface="微软雅黑" panose="020B0503020204020204" pitchFamily="34" charset="-122"/>
              </a:rPr>
              <a:t>科技贷</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8" name="Picture 2" descr="E:\02业务推动\04宣传培训\喜报宣传\总行规范的LOGO\上下式\上下式.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27297" y="214771"/>
            <a:ext cx="1331710" cy="3844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1383665" y="2276475"/>
            <a:ext cx="2593340" cy="3269615"/>
            <a:chOff x="978030" y="1898750"/>
            <a:chExt cx="3357640" cy="4201797"/>
          </a:xfrm>
        </p:grpSpPr>
        <p:grpSp>
          <p:nvGrpSpPr>
            <p:cNvPr id="48" name="组合 47"/>
            <p:cNvGrpSpPr/>
            <p:nvPr/>
          </p:nvGrpSpPr>
          <p:grpSpPr>
            <a:xfrm>
              <a:off x="978030" y="1898750"/>
              <a:ext cx="3357640" cy="4201797"/>
              <a:chOff x="978030" y="1966990"/>
              <a:chExt cx="3357640" cy="4201797"/>
            </a:xfrm>
          </p:grpSpPr>
          <p:grpSp>
            <p:nvGrpSpPr>
              <p:cNvPr id="42" name="Group 29"/>
              <p:cNvGrpSpPr/>
              <p:nvPr/>
            </p:nvGrpSpPr>
            <p:grpSpPr>
              <a:xfrm>
                <a:off x="1112861" y="1966990"/>
                <a:ext cx="3134017" cy="4201797"/>
                <a:chOff x="1129534" y="1885726"/>
                <a:chExt cx="2604984" cy="3534603"/>
              </a:xfrm>
            </p:grpSpPr>
            <p:sp>
              <p:nvSpPr>
                <p:cNvPr id="43" name="ïś1iḑé"/>
                <p:cNvSpPr/>
                <p:nvPr/>
              </p:nvSpPr>
              <p:spPr>
                <a:xfrm>
                  <a:off x="1129534" y="1885726"/>
                  <a:ext cx="2604984" cy="3534603"/>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pPr>
                  <a:endParaRPr lang="zh-CN" altLang="en-US" sz="1600">
                    <a:latin typeface="微软雅黑" panose="020B0503020204020204" pitchFamily="34" charset="-122"/>
                    <a:ea typeface="微软雅黑" panose="020B0503020204020204" pitchFamily="34" charset="-122"/>
                  </a:endParaRPr>
                </a:p>
              </p:txBody>
            </p:sp>
            <p:sp>
              <p:nvSpPr>
                <p:cNvPr id="44" name="iṩḻîde"/>
                <p:cNvSpPr/>
                <p:nvPr/>
              </p:nvSpPr>
              <p:spPr>
                <a:xfrm>
                  <a:off x="1129534" y="1885726"/>
                  <a:ext cx="2604984" cy="614141"/>
                </a:xfrm>
                <a:prstGeom prst="roundRect">
                  <a:avLst/>
                </a:prstGeom>
                <a:solidFill>
                  <a:srgbClr val="ED7D3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000" b="1" dirty="0" smtClean="0">
                      <a:latin typeface="微软雅黑" panose="020B0503020204020204" pitchFamily="34" charset="-122"/>
                      <a:ea typeface="微软雅黑" panose="020B0503020204020204" pitchFamily="34" charset="-122"/>
                    </a:rPr>
                    <a:t>授信金额</a:t>
                  </a:r>
                  <a:endParaRPr lang="zh-CN" altLang="en-US" sz="2000" b="1" dirty="0" smtClean="0">
                    <a:latin typeface="微软雅黑" panose="020B0503020204020204" pitchFamily="34" charset="-122"/>
                    <a:ea typeface="微软雅黑" panose="020B0503020204020204" pitchFamily="34" charset="-122"/>
                  </a:endParaRPr>
                </a:p>
              </p:txBody>
            </p:sp>
          </p:grpSp>
          <p:sp>
            <p:nvSpPr>
              <p:cNvPr id="41" name="iṥļiḋé"/>
              <p:cNvSpPr/>
              <p:nvPr/>
            </p:nvSpPr>
            <p:spPr bwMode="auto">
              <a:xfrm>
                <a:off x="978030" y="3635451"/>
                <a:ext cx="3357640" cy="23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85750" indent="-285750" algn="just">
                  <a:lnSpc>
                    <a:spcPts val="23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rPr>
                  <a:t>银政保模式最高</a:t>
                </a:r>
                <a:r>
                  <a:rPr lang="en-US" altLang="zh-CN" sz="1600" dirty="0">
                    <a:latin typeface="微软雅黑" panose="020B0503020204020204" pitchFamily="34" charset="-122"/>
                    <a:ea typeface="微软雅黑" panose="020B0503020204020204" pitchFamily="34" charset="-122"/>
                  </a:rPr>
                  <a:t>500</a:t>
                </a:r>
                <a:r>
                  <a:rPr lang="zh-CN" altLang="en-US" sz="1600" dirty="0">
                    <a:latin typeface="微软雅黑" panose="020B0503020204020204" pitchFamily="34" charset="-122"/>
                    <a:ea typeface="微软雅黑" panose="020B0503020204020204" pitchFamily="34" charset="-122"/>
                  </a:rPr>
                  <a:t>万</a:t>
                </a:r>
                <a:endParaRPr lang="zh-CN" altLang="en-US" sz="1600" dirty="0">
                  <a:latin typeface="微软雅黑" panose="020B0503020204020204" pitchFamily="34" charset="-122"/>
                  <a:ea typeface="微软雅黑" panose="020B0503020204020204" pitchFamily="34" charset="-122"/>
                </a:endParaRPr>
              </a:p>
              <a:p>
                <a:pPr marL="285750" indent="-285750" algn="just">
                  <a:lnSpc>
                    <a:spcPts val="23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sym typeface="+mn-ea"/>
                  </a:rPr>
                  <a:t>银政担模式最高</a:t>
                </a:r>
                <a:r>
                  <a:rPr lang="en-US" altLang="zh-CN" sz="1600" dirty="0">
                    <a:latin typeface="微软雅黑" panose="020B0503020204020204" pitchFamily="34" charset="-122"/>
                    <a:ea typeface="微软雅黑" panose="020B0503020204020204" pitchFamily="34" charset="-122"/>
                    <a:sym typeface="+mn-ea"/>
                  </a:rPr>
                  <a:t>1000</a:t>
                </a:r>
                <a:r>
                  <a:rPr lang="zh-CN" altLang="en-US" sz="1600" dirty="0">
                    <a:latin typeface="微软雅黑" panose="020B0503020204020204" pitchFamily="34" charset="-122"/>
                    <a:ea typeface="微软雅黑" panose="020B0503020204020204" pitchFamily="34" charset="-122"/>
                    <a:sym typeface="+mn-ea"/>
                  </a:rPr>
                  <a:t>万</a:t>
                </a:r>
                <a:endParaRPr lang="zh-CN" altLang="en-US" sz="1600" dirty="0">
                  <a:latin typeface="微软雅黑" panose="020B0503020204020204" pitchFamily="34" charset="-122"/>
                  <a:ea typeface="微软雅黑" panose="020B0503020204020204" pitchFamily="34" charset="-122"/>
                </a:endParaRPr>
              </a:p>
              <a:p>
                <a:pPr marL="285750" indent="-285750" algn="just">
                  <a:lnSpc>
                    <a:spcPts val="23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rPr>
                  <a:t>银政模式最高2000万</a:t>
                </a:r>
                <a:r>
                  <a:rPr lang="zh-CN" altLang="en-US" sz="16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，续贷三年且成长较好的企业可将额度上限提高到5000万元</a:t>
                </a:r>
                <a:endParaRPr lang="zh-CN" altLang="en-US" sz="1600" dirty="0">
                  <a:latin typeface="微软雅黑" panose="020B0503020204020204" pitchFamily="34" charset="-122"/>
                  <a:ea typeface="微软雅黑" panose="020B0503020204020204" pitchFamily="34" charset="-122"/>
                </a:endParaRPr>
              </a:p>
            </p:txBody>
          </p:sp>
        </p:grpSp>
        <p:sp>
          <p:nvSpPr>
            <p:cNvPr id="46" name="dollars-money-bag-on-a-hand_50268"/>
            <p:cNvSpPr>
              <a:spLocks noChangeAspect="1"/>
            </p:cNvSpPr>
            <p:nvPr/>
          </p:nvSpPr>
          <p:spPr bwMode="auto">
            <a:xfrm>
              <a:off x="2288648" y="2878994"/>
              <a:ext cx="609685" cy="584035"/>
            </a:xfrm>
            <a:custGeom>
              <a:avLst/>
              <a:gdLst>
                <a:gd name="connsiteX0" fmla="*/ 216980 w 551492"/>
                <a:gd name="connsiteY0" fmla="*/ 310247 h 528291"/>
                <a:gd name="connsiteX1" fmla="*/ 149820 w 551492"/>
                <a:gd name="connsiteY1" fmla="*/ 316698 h 528291"/>
                <a:gd name="connsiteX2" fmla="*/ 153694 w 551492"/>
                <a:gd name="connsiteY2" fmla="*/ 395401 h 528291"/>
                <a:gd name="connsiteX3" fmla="*/ 151111 w 551492"/>
                <a:gd name="connsiteY3" fmla="*/ 453460 h 528291"/>
                <a:gd name="connsiteX4" fmla="*/ 229896 w 551492"/>
                <a:gd name="connsiteY4" fmla="*/ 474103 h 528291"/>
                <a:gd name="connsiteX5" fmla="*/ 231187 w 551492"/>
                <a:gd name="connsiteY5" fmla="*/ 474103 h 528291"/>
                <a:gd name="connsiteX6" fmla="*/ 329346 w 551492"/>
                <a:gd name="connsiteY6" fmla="*/ 503777 h 528291"/>
                <a:gd name="connsiteX7" fmla="*/ 427503 w 551492"/>
                <a:gd name="connsiteY7" fmla="*/ 474103 h 528291"/>
                <a:gd name="connsiteX8" fmla="*/ 437836 w 551492"/>
                <a:gd name="connsiteY8" fmla="*/ 466362 h 528291"/>
                <a:gd name="connsiteX9" fmla="*/ 472708 w 551492"/>
                <a:gd name="connsiteY9" fmla="*/ 430236 h 528291"/>
                <a:gd name="connsiteX10" fmla="*/ 519203 w 551492"/>
                <a:gd name="connsiteY10" fmla="*/ 383789 h 528291"/>
                <a:gd name="connsiteX11" fmla="*/ 525661 w 551492"/>
                <a:gd name="connsiteY11" fmla="*/ 363145 h 528291"/>
                <a:gd name="connsiteX12" fmla="*/ 497247 w 551492"/>
                <a:gd name="connsiteY12" fmla="*/ 334761 h 528291"/>
                <a:gd name="connsiteX13" fmla="*/ 484332 w 551492"/>
                <a:gd name="connsiteY13" fmla="*/ 338632 h 528291"/>
                <a:gd name="connsiteX14" fmla="*/ 475291 w 551492"/>
                <a:gd name="connsiteY14" fmla="*/ 345083 h 528291"/>
                <a:gd name="connsiteX15" fmla="*/ 475291 w 551492"/>
                <a:gd name="connsiteY15" fmla="*/ 346373 h 528291"/>
                <a:gd name="connsiteX16" fmla="*/ 418463 w 551492"/>
                <a:gd name="connsiteY16" fmla="*/ 404432 h 528291"/>
                <a:gd name="connsiteX17" fmla="*/ 368092 w 551492"/>
                <a:gd name="connsiteY17" fmla="*/ 441848 h 528291"/>
                <a:gd name="connsiteX18" fmla="*/ 280266 w 551492"/>
                <a:gd name="connsiteY18" fmla="*/ 418624 h 528291"/>
                <a:gd name="connsiteX19" fmla="*/ 289308 w 551492"/>
                <a:gd name="connsiteY19" fmla="*/ 395401 h 528291"/>
                <a:gd name="connsiteX20" fmla="*/ 365509 w 551492"/>
                <a:gd name="connsiteY20" fmla="*/ 417334 h 528291"/>
                <a:gd name="connsiteX21" fmla="*/ 366801 w 551492"/>
                <a:gd name="connsiteY21" fmla="*/ 417334 h 528291"/>
                <a:gd name="connsiteX22" fmla="*/ 396506 w 551492"/>
                <a:gd name="connsiteY22" fmla="*/ 388949 h 528291"/>
                <a:gd name="connsiteX23" fmla="*/ 388757 w 551492"/>
                <a:gd name="connsiteY23" fmla="*/ 369596 h 528291"/>
                <a:gd name="connsiteX24" fmla="*/ 216980 w 551492"/>
                <a:gd name="connsiteY24" fmla="*/ 310247 h 528291"/>
                <a:gd name="connsiteX25" fmla="*/ 365509 w 551492"/>
                <a:gd name="connsiteY25" fmla="*/ 198000 h 528291"/>
                <a:gd name="connsiteX26" fmla="*/ 365509 w 551492"/>
                <a:gd name="connsiteY26" fmla="*/ 207031 h 528291"/>
                <a:gd name="connsiteX27" fmla="*/ 355177 w 551492"/>
                <a:gd name="connsiteY27" fmla="*/ 210902 h 528291"/>
                <a:gd name="connsiteX28" fmla="*/ 347427 w 551492"/>
                <a:gd name="connsiteY28" fmla="*/ 216063 h 528291"/>
                <a:gd name="connsiteX29" fmla="*/ 340970 w 551492"/>
                <a:gd name="connsiteY29" fmla="*/ 225094 h 528291"/>
                <a:gd name="connsiteX30" fmla="*/ 339678 w 551492"/>
                <a:gd name="connsiteY30" fmla="*/ 235416 h 528291"/>
                <a:gd name="connsiteX31" fmla="*/ 340970 w 551492"/>
                <a:gd name="connsiteY31" fmla="*/ 243157 h 528291"/>
                <a:gd name="connsiteX32" fmla="*/ 346136 w 551492"/>
                <a:gd name="connsiteY32" fmla="*/ 252188 h 528291"/>
                <a:gd name="connsiteX33" fmla="*/ 356468 w 551492"/>
                <a:gd name="connsiteY33" fmla="*/ 261220 h 528291"/>
                <a:gd name="connsiteX34" fmla="*/ 375841 w 551492"/>
                <a:gd name="connsiteY34" fmla="*/ 266380 h 528291"/>
                <a:gd name="connsiteX35" fmla="*/ 382299 w 551492"/>
                <a:gd name="connsiteY35" fmla="*/ 267671 h 528291"/>
                <a:gd name="connsiteX36" fmla="*/ 388757 w 551492"/>
                <a:gd name="connsiteY36" fmla="*/ 270251 h 528291"/>
                <a:gd name="connsiteX37" fmla="*/ 393923 w 551492"/>
                <a:gd name="connsiteY37" fmla="*/ 274122 h 528291"/>
                <a:gd name="connsiteX38" fmla="*/ 395215 w 551492"/>
                <a:gd name="connsiteY38" fmla="*/ 279282 h 528291"/>
                <a:gd name="connsiteX39" fmla="*/ 391340 w 551492"/>
                <a:gd name="connsiteY39" fmla="*/ 284443 h 528291"/>
                <a:gd name="connsiteX40" fmla="*/ 383591 w 551492"/>
                <a:gd name="connsiteY40" fmla="*/ 287024 h 528291"/>
                <a:gd name="connsiteX41" fmla="*/ 375841 w 551492"/>
                <a:gd name="connsiteY41" fmla="*/ 285733 h 528291"/>
                <a:gd name="connsiteX42" fmla="*/ 370675 w 551492"/>
                <a:gd name="connsiteY42" fmla="*/ 284443 h 528291"/>
                <a:gd name="connsiteX43" fmla="*/ 365509 w 551492"/>
                <a:gd name="connsiteY43" fmla="*/ 280573 h 528291"/>
                <a:gd name="connsiteX44" fmla="*/ 360343 w 551492"/>
                <a:gd name="connsiteY44" fmla="*/ 276702 h 528291"/>
                <a:gd name="connsiteX45" fmla="*/ 340970 w 551492"/>
                <a:gd name="connsiteY45" fmla="*/ 276702 h 528291"/>
                <a:gd name="connsiteX46" fmla="*/ 340970 w 551492"/>
                <a:gd name="connsiteY46" fmla="*/ 305086 h 528291"/>
                <a:gd name="connsiteX47" fmla="*/ 360343 w 551492"/>
                <a:gd name="connsiteY47" fmla="*/ 305086 h 528291"/>
                <a:gd name="connsiteX48" fmla="*/ 360343 w 551492"/>
                <a:gd name="connsiteY48" fmla="*/ 301216 h 528291"/>
                <a:gd name="connsiteX49" fmla="*/ 362926 w 551492"/>
                <a:gd name="connsiteY49" fmla="*/ 302506 h 528291"/>
                <a:gd name="connsiteX50" fmla="*/ 365509 w 551492"/>
                <a:gd name="connsiteY50" fmla="*/ 303796 h 528291"/>
                <a:gd name="connsiteX51" fmla="*/ 365509 w 551492"/>
                <a:gd name="connsiteY51" fmla="*/ 315408 h 528291"/>
                <a:gd name="connsiteX52" fmla="*/ 386174 w 551492"/>
                <a:gd name="connsiteY52" fmla="*/ 315408 h 528291"/>
                <a:gd name="connsiteX53" fmla="*/ 386174 w 551492"/>
                <a:gd name="connsiteY53" fmla="*/ 306377 h 528291"/>
                <a:gd name="connsiteX54" fmla="*/ 397798 w 551492"/>
                <a:gd name="connsiteY54" fmla="*/ 303796 h 528291"/>
                <a:gd name="connsiteX55" fmla="*/ 406839 w 551492"/>
                <a:gd name="connsiteY55" fmla="*/ 297345 h 528291"/>
                <a:gd name="connsiteX56" fmla="*/ 413296 w 551492"/>
                <a:gd name="connsiteY56" fmla="*/ 289604 h 528291"/>
                <a:gd name="connsiteX57" fmla="*/ 414588 w 551492"/>
                <a:gd name="connsiteY57" fmla="*/ 279282 h 528291"/>
                <a:gd name="connsiteX58" fmla="*/ 414588 w 551492"/>
                <a:gd name="connsiteY58" fmla="*/ 271541 h 528291"/>
                <a:gd name="connsiteX59" fmla="*/ 409422 w 551492"/>
                <a:gd name="connsiteY59" fmla="*/ 262510 h 528291"/>
                <a:gd name="connsiteX60" fmla="*/ 397798 w 551492"/>
                <a:gd name="connsiteY60" fmla="*/ 253478 h 528291"/>
                <a:gd name="connsiteX61" fmla="*/ 378424 w 551492"/>
                <a:gd name="connsiteY61" fmla="*/ 247027 h 528291"/>
                <a:gd name="connsiteX62" fmla="*/ 359051 w 551492"/>
                <a:gd name="connsiteY62" fmla="*/ 235416 h 528291"/>
                <a:gd name="connsiteX63" fmla="*/ 362926 w 551492"/>
                <a:gd name="connsiteY63" fmla="*/ 228965 h 528291"/>
                <a:gd name="connsiteX64" fmla="*/ 370675 w 551492"/>
                <a:gd name="connsiteY64" fmla="*/ 226384 h 528291"/>
                <a:gd name="connsiteX65" fmla="*/ 378424 w 551492"/>
                <a:gd name="connsiteY65" fmla="*/ 226384 h 528291"/>
                <a:gd name="connsiteX66" fmla="*/ 383591 w 551492"/>
                <a:gd name="connsiteY66" fmla="*/ 228965 h 528291"/>
                <a:gd name="connsiteX67" fmla="*/ 388757 w 551492"/>
                <a:gd name="connsiteY67" fmla="*/ 232835 h 528291"/>
                <a:gd name="connsiteX68" fmla="*/ 392632 w 551492"/>
                <a:gd name="connsiteY68" fmla="*/ 236706 h 528291"/>
                <a:gd name="connsiteX69" fmla="*/ 413296 w 551492"/>
                <a:gd name="connsiteY69" fmla="*/ 236706 h 528291"/>
                <a:gd name="connsiteX70" fmla="*/ 413296 w 551492"/>
                <a:gd name="connsiteY70" fmla="*/ 208321 h 528291"/>
                <a:gd name="connsiteX71" fmla="*/ 393923 w 551492"/>
                <a:gd name="connsiteY71" fmla="*/ 208321 h 528291"/>
                <a:gd name="connsiteX72" fmla="*/ 393923 w 551492"/>
                <a:gd name="connsiteY72" fmla="*/ 212192 h 528291"/>
                <a:gd name="connsiteX73" fmla="*/ 386174 w 551492"/>
                <a:gd name="connsiteY73" fmla="*/ 208321 h 528291"/>
                <a:gd name="connsiteX74" fmla="*/ 386174 w 551492"/>
                <a:gd name="connsiteY74" fmla="*/ 198000 h 528291"/>
                <a:gd name="connsiteX75" fmla="*/ 322888 w 551492"/>
                <a:gd name="connsiteY75" fmla="*/ 124458 h 528291"/>
                <a:gd name="connsiteX76" fmla="*/ 375841 w 551492"/>
                <a:gd name="connsiteY76" fmla="*/ 130909 h 528291"/>
                <a:gd name="connsiteX77" fmla="*/ 427503 w 551492"/>
                <a:gd name="connsiteY77" fmla="*/ 124458 h 528291"/>
                <a:gd name="connsiteX78" fmla="*/ 502413 w 551492"/>
                <a:gd name="connsiteY78" fmla="*/ 268961 h 528291"/>
                <a:gd name="connsiteX79" fmla="*/ 494664 w 551492"/>
                <a:gd name="connsiteY79" fmla="*/ 310247 h 528291"/>
                <a:gd name="connsiteX80" fmla="*/ 497247 w 551492"/>
                <a:gd name="connsiteY80" fmla="*/ 310247 h 528291"/>
                <a:gd name="connsiteX81" fmla="*/ 551492 w 551492"/>
                <a:gd name="connsiteY81" fmla="*/ 363145 h 528291"/>
                <a:gd name="connsiteX82" fmla="*/ 535994 w 551492"/>
                <a:gd name="connsiteY82" fmla="*/ 400561 h 528291"/>
                <a:gd name="connsiteX83" fmla="*/ 490789 w 551492"/>
                <a:gd name="connsiteY83" fmla="*/ 448299 h 528291"/>
                <a:gd name="connsiteX84" fmla="*/ 464958 w 551492"/>
                <a:gd name="connsiteY84" fmla="*/ 474103 h 528291"/>
                <a:gd name="connsiteX85" fmla="*/ 440419 w 551492"/>
                <a:gd name="connsiteY85" fmla="*/ 493456 h 528291"/>
                <a:gd name="connsiteX86" fmla="*/ 439127 w 551492"/>
                <a:gd name="connsiteY86" fmla="*/ 494746 h 528291"/>
                <a:gd name="connsiteX87" fmla="*/ 329346 w 551492"/>
                <a:gd name="connsiteY87" fmla="*/ 528291 h 528291"/>
                <a:gd name="connsiteX88" fmla="*/ 216980 w 551492"/>
                <a:gd name="connsiteY88" fmla="*/ 496036 h 528291"/>
                <a:gd name="connsiteX89" fmla="*/ 149820 w 551492"/>
                <a:gd name="connsiteY89" fmla="*/ 477973 h 528291"/>
                <a:gd name="connsiteX90" fmla="*/ 147236 w 551492"/>
                <a:gd name="connsiteY90" fmla="*/ 510228 h 528291"/>
                <a:gd name="connsiteX91" fmla="*/ 6458 w 551492"/>
                <a:gd name="connsiteY91" fmla="*/ 510228 h 528291"/>
                <a:gd name="connsiteX92" fmla="*/ 0 w 551492"/>
                <a:gd name="connsiteY92" fmla="*/ 395401 h 528291"/>
                <a:gd name="connsiteX93" fmla="*/ 6458 w 551492"/>
                <a:gd name="connsiteY93" fmla="*/ 280573 h 528291"/>
                <a:gd name="connsiteX94" fmla="*/ 147236 w 551492"/>
                <a:gd name="connsiteY94" fmla="*/ 280573 h 528291"/>
                <a:gd name="connsiteX95" fmla="*/ 148528 w 551492"/>
                <a:gd name="connsiteY95" fmla="*/ 293475 h 528291"/>
                <a:gd name="connsiteX96" fmla="*/ 216980 w 551492"/>
                <a:gd name="connsiteY96" fmla="*/ 285733 h 528291"/>
                <a:gd name="connsiteX97" fmla="*/ 244103 w 551492"/>
                <a:gd name="connsiteY97" fmla="*/ 287024 h 528291"/>
                <a:gd name="connsiteX98" fmla="*/ 241520 w 551492"/>
                <a:gd name="connsiteY98" fmla="*/ 268961 h 528291"/>
                <a:gd name="connsiteX99" fmla="*/ 322888 w 551492"/>
                <a:gd name="connsiteY99" fmla="*/ 124458 h 528291"/>
                <a:gd name="connsiteX100" fmla="*/ 433981 w 551492"/>
                <a:gd name="connsiteY100" fmla="*/ 660 h 528291"/>
                <a:gd name="connsiteX101" fmla="*/ 441857 w 551492"/>
                <a:gd name="connsiteY101" fmla="*/ 7013 h 528291"/>
                <a:gd name="connsiteX102" fmla="*/ 416000 w 551492"/>
                <a:gd name="connsiteY102" fmla="*/ 108988 h 528291"/>
                <a:gd name="connsiteX103" fmla="*/ 377216 w 551492"/>
                <a:gd name="connsiteY103" fmla="*/ 112860 h 528291"/>
                <a:gd name="connsiteX104" fmla="*/ 329382 w 551492"/>
                <a:gd name="connsiteY104" fmla="*/ 107697 h 528291"/>
                <a:gd name="connsiteX105" fmla="*/ 302233 w 551492"/>
                <a:gd name="connsiteY105" fmla="*/ 8304 h 528291"/>
                <a:gd name="connsiteX106" fmla="*/ 373338 w 551492"/>
                <a:gd name="connsiteY106" fmla="*/ 34121 h 528291"/>
                <a:gd name="connsiteX107" fmla="*/ 433981 w 551492"/>
                <a:gd name="connsiteY107" fmla="*/ 660 h 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1492" h="528291">
                  <a:moveTo>
                    <a:pt x="216980" y="310247"/>
                  </a:moveTo>
                  <a:cubicBezTo>
                    <a:pt x="193732" y="310247"/>
                    <a:pt x="170484" y="312828"/>
                    <a:pt x="149820" y="316698"/>
                  </a:cubicBezTo>
                  <a:cubicBezTo>
                    <a:pt x="151111" y="339922"/>
                    <a:pt x="153694" y="370887"/>
                    <a:pt x="153694" y="395401"/>
                  </a:cubicBezTo>
                  <a:cubicBezTo>
                    <a:pt x="153694" y="413463"/>
                    <a:pt x="152403" y="434107"/>
                    <a:pt x="151111" y="453460"/>
                  </a:cubicBezTo>
                  <a:cubicBezTo>
                    <a:pt x="179525" y="450879"/>
                    <a:pt x="206648" y="459911"/>
                    <a:pt x="229896" y="474103"/>
                  </a:cubicBezTo>
                  <a:lnTo>
                    <a:pt x="231187" y="474103"/>
                  </a:lnTo>
                  <a:cubicBezTo>
                    <a:pt x="258310" y="492166"/>
                    <a:pt x="291891" y="503777"/>
                    <a:pt x="329346" y="503777"/>
                  </a:cubicBezTo>
                  <a:cubicBezTo>
                    <a:pt x="365509" y="503777"/>
                    <a:pt x="400381" y="492166"/>
                    <a:pt x="427503" y="474103"/>
                  </a:cubicBezTo>
                  <a:cubicBezTo>
                    <a:pt x="431378" y="471522"/>
                    <a:pt x="433961" y="468942"/>
                    <a:pt x="437836" y="466362"/>
                  </a:cubicBezTo>
                  <a:cubicBezTo>
                    <a:pt x="441710" y="461201"/>
                    <a:pt x="452043" y="450879"/>
                    <a:pt x="472708" y="430236"/>
                  </a:cubicBezTo>
                  <a:cubicBezTo>
                    <a:pt x="481749" y="422495"/>
                    <a:pt x="511454" y="391530"/>
                    <a:pt x="519203" y="383789"/>
                  </a:cubicBezTo>
                  <a:cubicBezTo>
                    <a:pt x="523078" y="378628"/>
                    <a:pt x="526953" y="370887"/>
                    <a:pt x="525661" y="363145"/>
                  </a:cubicBezTo>
                  <a:cubicBezTo>
                    <a:pt x="525661" y="347663"/>
                    <a:pt x="514037" y="334761"/>
                    <a:pt x="497247" y="334761"/>
                  </a:cubicBezTo>
                  <a:cubicBezTo>
                    <a:pt x="492081" y="334761"/>
                    <a:pt x="488206" y="336051"/>
                    <a:pt x="484332" y="338632"/>
                  </a:cubicBezTo>
                  <a:cubicBezTo>
                    <a:pt x="481749" y="339922"/>
                    <a:pt x="479165" y="342502"/>
                    <a:pt x="475291" y="345083"/>
                  </a:cubicBezTo>
                  <a:cubicBezTo>
                    <a:pt x="475291" y="345083"/>
                    <a:pt x="475291" y="345083"/>
                    <a:pt x="475291" y="346373"/>
                  </a:cubicBezTo>
                  <a:cubicBezTo>
                    <a:pt x="457209" y="361855"/>
                    <a:pt x="426212" y="390240"/>
                    <a:pt x="418463" y="404432"/>
                  </a:cubicBezTo>
                  <a:cubicBezTo>
                    <a:pt x="412005" y="426365"/>
                    <a:pt x="391340" y="441848"/>
                    <a:pt x="368092" y="441848"/>
                  </a:cubicBezTo>
                  <a:cubicBezTo>
                    <a:pt x="348719" y="441848"/>
                    <a:pt x="321596" y="434107"/>
                    <a:pt x="280266" y="418624"/>
                  </a:cubicBezTo>
                  <a:lnTo>
                    <a:pt x="289308" y="395401"/>
                  </a:lnTo>
                  <a:cubicBezTo>
                    <a:pt x="328054" y="410883"/>
                    <a:pt x="351302" y="417334"/>
                    <a:pt x="365509" y="417334"/>
                  </a:cubicBezTo>
                  <a:cubicBezTo>
                    <a:pt x="366801" y="417334"/>
                    <a:pt x="366801" y="417334"/>
                    <a:pt x="366801" y="417334"/>
                  </a:cubicBezTo>
                  <a:cubicBezTo>
                    <a:pt x="383591" y="417334"/>
                    <a:pt x="396506" y="404432"/>
                    <a:pt x="396506" y="388949"/>
                  </a:cubicBezTo>
                  <a:cubicBezTo>
                    <a:pt x="396506" y="381208"/>
                    <a:pt x="392632" y="374757"/>
                    <a:pt x="388757" y="369596"/>
                  </a:cubicBezTo>
                  <a:cubicBezTo>
                    <a:pt x="350010" y="333471"/>
                    <a:pt x="288016" y="310247"/>
                    <a:pt x="216980" y="310247"/>
                  </a:cubicBezTo>
                  <a:close/>
                  <a:moveTo>
                    <a:pt x="365509" y="198000"/>
                  </a:moveTo>
                  <a:lnTo>
                    <a:pt x="365509" y="207031"/>
                  </a:lnTo>
                  <a:cubicBezTo>
                    <a:pt x="361634" y="208321"/>
                    <a:pt x="359051" y="208321"/>
                    <a:pt x="355177" y="210902"/>
                  </a:cubicBezTo>
                  <a:cubicBezTo>
                    <a:pt x="352593" y="212192"/>
                    <a:pt x="350010" y="213482"/>
                    <a:pt x="347427" y="216063"/>
                  </a:cubicBezTo>
                  <a:cubicBezTo>
                    <a:pt x="344844" y="218643"/>
                    <a:pt x="342261" y="221223"/>
                    <a:pt x="340970" y="225094"/>
                  </a:cubicBezTo>
                  <a:cubicBezTo>
                    <a:pt x="339678" y="227674"/>
                    <a:pt x="339678" y="231545"/>
                    <a:pt x="339678" y="235416"/>
                  </a:cubicBezTo>
                  <a:cubicBezTo>
                    <a:pt x="339678" y="237996"/>
                    <a:pt x="339678" y="240576"/>
                    <a:pt x="340970" y="243157"/>
                  </a:cubicBezTo>
                  <a:cubicBezTo>
                    <a:pt x="340970" y="247027"/>
                    <a:pt x="343553" y="249608"/>
                    <a:pt x="346136" y="252188"/>
                  </a:cubicBezTo>
                  <a:cubicBezTo>
                    <a:pt x="348719" y="256059"/>
                    <a:pt x="352593" y="258639"/>
                    <a:pt x="356468" y="261220"/>
                  </a:cubicBezTo>
                  <a:cubicBezTo>
                    <a:pt x="361634" y="263800"/>
                    <a:pt x="368092" y="265090"/>
                    <a:pt x="375841" y="266380"/>
                  </a:cubicBezTo>
                  <a:cubicBezTo>
                    <a:pt x="378424" y="266380"/>
                    <a:pt x="379716" y="267671"/>
                    <a:pt x="382299" y="267671"/>
                  </a:cubicBezTo>
                  <a:cubicBezTo>
                    <a:pt x="384882" y="268961"/>
                    <a:pt x="387465" y="268961"/>
                    <a:pt x="388757" y="270251"/>
                  </a:cubicBezTo>
                  <a:cubicBezTo>
                    <a:pt x="391340" y="271541"/>
                    <a:pt x="392632" y="272831"/>
                    <a:pt x="393923" y="274122"/>
                  </a:cubicBezTo>
                  <a:cubicBezTo>
                    <a:pt x="395215" y="275412"/>
                    <a:pt x="395215" y="276702"/>
                    <a:pt x="395215" y="279282"/>
                  </a:cubicBezTo>
                  <a:cubicBezTo>
                    <a:pt x="395215" y="281863"/>
                    <a:pt x="393923" y="283153"/>
                    <a:pt x="391340" y="284443"/>
                  </a:cubicBezTo>
                  <a:cubicBezTo>
                    <a:pt x="390048" y="285733"/>
                    <a:pt x="386174" y="287024"/>
                    <a:pt x="383591" y="287024"/>
                  </a:cubicBezTo>
                  <a:cubicBezTo>
                    <a:pt x="381008" y="287024"/>
                    <a:pt x="378424" y="287024"/>
                    <a:pt x="375841" y="285733"/>
                  </a:cubicBezTo>
                  <a:cubicBezTo>
                    <a:pt x="373258" y="285733"/>
                    <a:pt x="371967" y="285733"/>
                    <a:pt x="370675" y="284443"/>
                  </a:cubicBezTo>
                  <a:cubicBezTo>
                    <a:pt x="368092" y="283153"/>
                    <a:pt x="366801" y="281863"/>
                    <a:pt x="365509" y="280573"/>
                  </a:cubicBezTo>
                  <a:cubicBezTo>
                    <a:pt x="362926" y="279282"/>
                    <a:pt x="361634" y="277992"/>
                    <a:pt x="360343" y="276702"/>
                  </a:cubicBezTo>
                  <a:lnTo>
                    <a:pt x="340970" y="276702"/>
                  </a:lnTo>
                  <a:lnTo>
                    <a:pt x="340970" y="305086"/>
                  </a:lnTo>
                  <a:lnTo>
                    <a:pt x="360343" y="305086"/>
                  </a:lnTo>
                  <a:lnTo>
                    <a:pt x="360343" y="301216"/>
                  </a:lnTo>
                  <a:cubicBezTo>
                    <a:pt x="361634" y="301216"/>
                    <a:pt x="361634" y="302506"/>
                    <a:pt x="362926" y="302506"/>
                  </a:cubicBezTo>
                  <a:cubicBezTo>
                    <a:pt x="364217" y="302506"/>
                    <a:pt x="365509" y="303796"/>
                    <a:pt x="365509" y="303796"/>
                  </a:cubicBezTo>
                  <a:lnTo>
                    <a:pt x="365509" y="315408"/>
                  </a:lnTo>
                  <a:lnTo>
                    <a:pt x="386174" y="315408"/>
                  </a:lnTo>
                  <a:lnTo>
                    <a:pt x="386174" y="306377"/>
                  </a:lnTo>
                  <a:cubicBezTo>
                    <a:pt x="390048" y="306377"/>
                    <a:pt x="393923" y="305086"/>
                    <a:pt x="397798" y="303796"/>
                  </a:cubicBezTo>
                  <a:cubicBezTo>
                    <a:pt x="400381" y="302506"/>
                    <a:pt x="404255" y="299926"/>
                    <a:pt x="406839" y="297345"/>
                  </a:cubicBezTo>
                  <a:cubicBezTo>
                    <a:pt x="409422" y="296055"/>
                    <a:pt x="410713" y="292184"/>
                    <a:pt x="413296" y="289604"/>
                  </a:cubicBezTo>
                  <a:cubicBezTo>
                    <a:pt x="414588" y="285733"/>
                    <a:pt x="414588" y="283153"/>
                    <a:pt x="414588" y="279282"/>
                  </a:cubicBezTo>
                  <a:cubicBezTo>
                    <a:pt x="414588" y="276702"/>
                    <a:pt x="414588" y="274122"/>
                    <a:pt x="414588" y="271541"/>
                  </a:cubicBezTo>
                  <a:cubicBezTo>
                    <a:pt x="413296" y="268961"/>
                    <a:pt x="412005" y="265090"/>
                    <a:pt x="409422" y="262510"/>
                  </a:cubicBezTo>
                  <a:cubicBezTo>
                    <a:pt x="406839" y="258639"/>
                    <a:pt x="402964" y="256059"/>
                    <a:pt x="397798" y="253478"/>
                  </a:cubicBezTo>
                  <a:cubicBezTo>
                    <a:pt x="393923" y="250898"/>
                    <a:pt x="387465" y="248318"/>
                    <a:pt x="378424" y="247027"/>
                  </a:cubicBezTo>
                  <a:cubicBezTo>
                    <a:pt x="365509" y="245737"/>
                    <a:pt x="359051" y="240576"/>
                    <a:pt x="359051" y="235416"/>
                  </a:cubicBezTo>
                  <a:cubicBezTo>
                    <a:pt x="359051" y="232835"/>
                    <a:pt x="360343" y="231545"/>
                    <a:pt x="362926" y="228965"/>
                  </a:cubicBezTo>
                  <a:cubicBezTo>
                    <a:pt x="364217" y="227674"/>
                    <a:pt x="366801" y="226384"/>
                    <a:pt x="370675" y="226384"/>
                  </a:cubicBezTo>
                  <a:cubicBezTo>
                    <a:pt x="374550" y="226384"/>
                    <a:pt x="375841" y="226384"/>
                    <a:pt x="378424" y="226384"/>
                  </a:cubicBezTo>
                  <a:cubicBezTo>
                    <a:pt x="381008" y="227674"/>
                    <a:pt x="382299" y="227674"/>
                    <a:pt x="383591" y="228965"/>
                  </a:cubicBezTo>
                  <a:cubicBezTo>
                    <a:pt x="384882" y="230255"/>
                    <a:pt x="387465" y="231545"/>
                    <a:pt x="388757" y="232835"/>
                  </a:cubicBezTo>
                  <a:cubicBezTo>
                    <a:pt x="390048" y="234125"/>
                    <a:pt x="391340" y="235416"/>
                    <a:pt x="392632" y="236706"/>
                  </a:cubicBezTo>
                  <a:lnTo>
                    <a:pt x="413296" y="236706"/>
                  </a:lnTo>
                  <a:lnTo>
                    <a:pt x="413296" y="208321"/>
                  </a:lnTo>
                  <a:lnTo>
                    <a:pt x="393923" y="208321"/>
                  </a:lnTo>
                  <a:lnTo>
                    <a:pt x="393923" y="212192"/>
                  </a:lnTo>
                  <a:cubicBezTo>
                    <a:pt x="391340" y="210902"/>
                    <a:pt x="388757" y="209612"/>
                    <a:pt x="386174" y="208321"/>
                  </a:cubicBezTo>
                  <a:lnTo>
                    <a:pt x="386174" y="198000"/>
                  </a:lnTo>
                  <a:close/>
                  <a:moveTo>
                    <a:pt x="322888" y="124458"/>
                  </a:moveTo>
                  <a:cubicBezTo>
                    <a:pt x="339678" y="128329"/>
                    <a:pt x="356468" y="130909"/>
                    <a:pt x="375841" y="130909"/>
                  </a:cubicBezTo>
                  <a:cubicBezTo>
                    <a:pt x="393923" y="130909"/>
                    <a:pt x="410713" y="128329"/>
                    <a:pt x="427503" y="124458"/>
                  </a:cubicBezTo>
                  <a:cubicBezTo>
                    <a:pt x="457209" y="151552"/>
                    <a:pt x="502413" y="232835"/>
                    <a:pt x="502413" y="268961"/>
                  </a:cubicBezTo>
                  <a:cubicBezTo>
                    <a:pt x="502413" y="284443"/>
                    <a:pt x="499830" y="298635"/>
                    <a:pt x="494664" y="310247"/>
                  </a:cubicBezTo>
                  <a:cubicBezTo>
                    <a:pt x="494664" y="310247"/>
                    <a:pt x="495956" y="310247"/>
                    <a:pt x="497247" y="310247"/>
                  </a:cubicBezTo>
                  <a:cubicBezTo>
                    <a:pt x="526953" y="310247"/>
                    <a:pt x="551492" y="334761"/>
                    <a:pt x="551492" y="363145"/>
                  </a:cubicBezTo>
                  <a:cubicBezTo>
                    <a:pt x="551492" y="377338"/>
                    <a:pt x="545034" y="390240"/>
                    <a:pt x="535994" y="400561"/>
                  </a:cubicBezTo>
                  <a:cubicBezTo>
                    <a:pt x="535994" y="400561"/>
                    <a:pt x="530827" y="408303"/>
                    <a:pt x="490789" y="448299"/>
                  </a:cubicBezTo>
                  <a:cubicBezTo>
                    <a:pt x="477874" y="459911"/>
                    <a:pt x="470125" y="467652"/>
                    <a:pt x="464958" y="474103"/>
                  </a:cubicBezTo>
                  <a:cubicBezTo>
                    <a:pt x="457209" y="480554"/>
                    <a:pt x="448168" y="488295"/>
                    <a:pt x="440419" y="493456"/>
                  </a:cubicBezTo>
                  <a:cubicBezTo>
                    <a:pt x="439127" y="494746"/>
                    <a:pt x="439127" y="494746"/>
                    <a:pt x="439127" y="494746"/>
                  </a:cubicBezTo>
                  <a:cubicBezTo>
                    <a:pt x="408130" y="515389"/>
                    <a:pt x="371967" y="528291"/>
                    <a:pt x="329346" y="528291"/>
                  </a:cubicBezTo>
                  <a:cubicBezTo>
                    <a:pt x="286724" y="528291"/>
                    <a:pt x="247977" y="516679"/>
                    <a:pt x="216980" y="496036"/>
                  </a:cubicBezTo>
                  <a:cubicBezTo>
                    <a:pt x="192441" y="480554"/>
                    <a:pt x="170484" y="474103"/>
                    <a:pt x="149820" y="477973"/>
                  </a:cubicBezTo>
                  <a:cubicBezTo>
                    <a:pt x="148528" y="497326"/>
                    <a:pt x="147236" y="510228"/>
                    <a:pt x="147236" y="510228"/>
                  </a:cubicBezTo>
                  <a:lnTo>
                    <a:pt x="6458" y="510228"/>
                  </a:lnTo>
                  <a:cubicBezTo>
                    <a:pt x="6458" y="510228"/>
                    <a:pt x="0" y="458620"/>
                    <a:pt x="0" y="395401"/>
                  </a:cubicBezTo>
                  <a:cubicBezTo>
                    <a:pt x="0" y="332181"/>
                    <a:pt x="6458" y="280573"/>
                    <a:pt x="6458" y="280573"/>
                  </a:cubicBezTo>
                  <a:lnTo>
                    <a:pt x="147236" y="280573"/>
                  </a:lnTo>
                  <a:cubicBezTo>
                    <a:pt x="147236" y="280573"/>
                    <a:pt x="147236" y="285733"/>
                    <a:pt x="148528" y="293475"/>
                  </a:cubicBezTo>
                  <a:cubicBezTo>
                    <a:pt x="170484" y="288314"/>
                    <a:pt x="192441" y="285733"/>
                    <a:pt x="216980" y="285733"/>
                  </a:cubicBezTo>
                  <a:cubicBezTo>
                    <a:pt x="226021" y="285733"/>
                    <a:pt x="235062" y="285733"/>
                    <a:pt x="244103" y="287024"/>
                  </a:cubicBezTo>
                  <a:cubicBezTo>
                    <a:pt x="242811" y="280573"/>
                    <a:pt x="241520" y="275412"/>
                    <a:pt x="241520" y="268961"/>
                  </a:cubicBezTo>
                  <a:cubicBezTo>
                    <a:pt x="241520" y="232835"/>
                    <a:pt x="293182" y="148972"/>
                    <a:pt x="322888" y="124458"/>
                  </a:cubicBezTo>
                  <a:close/>
                  <a:moveTo>
                    <a:pt x="433981" y="660"/>
                  </a:moveTo>
                  <a:cubicBezTo>
                    <a:pt x="436787" y="1608"/>
                    <a:pt x="439433" y="3625"/>
                    <a:pt x="441857" y="7013"/>
                  </a:cubicBezTo>
                  <a:cubicBezTo>
                    <a:pt x="459956" y="32830"/>
                    <a:pt x="428929" y="102534"/>
                    <a:pt x="416000" y="108988"/>
                  </a:cubicBezTo>
                  <a:cubicBezTo>
                    <a:pt x="416000" y="108988"/>
                    <a:pt x="400487" y="112860"/>
                    <a:pt x="377216" y="112860"/>
                  </a:cubicBezTo>
                  <a:cubicBezTo>
                    <a:pt x="353945" y="112860"/>
                    <a:pt x="329382" y="107697"/>
                    <a:pt x="329382" y="107697"/>
                  </a:cubicBezTo>
                  <a:cubicBezTo>
                    <a:pt x="315161" y="96080"/>
                    <a:pt x="284133" y="19922"/>
                    <a:pt x="302233" y="8304"/>
                  </a:cubicBezTo>
                  <a:cubicBezTo>
                    <a:pt x="324211" y="-4604"/>
                    <a:pt x="357824" y="27666"/>
                    <a:pt x="373338" y="34121"/>
                  </a:cubicBezTo>
                  <a:cubicBezTo>
                    <a:pt x="386912" y="39768"/>
                    <a:pt x="414344" y="-5975"/>
                    <a:pt x="433981" y="660"/>
                  </a:cubicBezTo>
                  <a:close/>
                </a:path>
              </a:pathLst>
            </a:custGeom>
            <a:solidFill>
              <a:schemeClr val="accent2"/>
            </a:solidFill>
            <a:ln>
              <a:noFill/>
            </a:ln>
          </p:spPr>
        </p:sp>
      </p:grpSp>
      <p:grpSp>
        <p:nvGrpSpPr>
          <p:cNvPr id="5" name="组合 4"/>
          <p:cNvGrpSpPr/>
          <p:nvPr/>
        </p:nvGrpSpPr>
        <p:grpSpPr>
          <a:xfrm>
            <a:off x="8040370" y="2276475"/>
            <a:ext cx="2499995" cy="3269615"/>
            <a:chOff x="7898139" y="1898750"/>
            <a:chExt cx="3134017" cy="4201797"/>
          </a:xfrm>
        </p:grpSpPr>
        <p:grpSp>
          <p:nvGrpSpPr>
            <p:cNvPr id="33" name="组合 32"/>
            <p:cNvGrpSpPr/>
            <p:nvPr/>
          </p:nvGrpSpPr>
          <p:grpSpPr>
            <a:xfrm>
              <a:off x="7898139" y="1898750"/>
              <a:ext cx="3134017" cy="4201797"/>
              <a:chOff x="1129534" y="1885726"/>
              <a:chExt cx="2604984" cy="3534603"/>
            </a:xfrm>
          </p:grpSpPr>
          <p:sp>
            <p:nvSpPr>
              <p:cNvPr id="34" name="ïś1iḑé"/>
              <p:cNvSpPr/>
              <p:nvPr/>
            </p:nvSpPr>
            <p:spPr>
              <a:xfrm>
                <a:off x="1129534" y="1885726"/>
                <a:ext cx="2604984" cy="3534603"/>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endParaRPr lang="zh-CN" altLang="en-US" sz="1600">
                  <a:latin typeface="微软雅黑" panose="020B0503020204020204" pitchFamily="34" charset="-122"/>
                  <a:ea typeface="微软雅黑" panose="020B0503020204020204" pitchFamily="34" charset="-122"/>
                </a:endParaRPr>
              </a:p>
            </p:txBody>
          </p:sp>
          <p:sp>
            <p:nvSpPr>
              <p:cNvPr id="35" name="iṩḻîde"/>
              <p:cNvSpPr/>
              <p:nvPr/>
            </p:nvSpPr>
            <p:spPr>
              <a:xfrm>
                <a:off x="1129534" y="1885726"/>
                <a:ext cx="2604984" cy="614141"/>
              </a:xfrm>
              <a:prstGeom prst="roundRect">
                <a:avLst/>
              </a:prstGeom>
              <a:solidFill>
                <a:srgbClr val="ED7D3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a:lnSpc>
                    <a:spcPct val="120000"/>
                  </a:lnSpc>
                </a:pPr>
                <a:r>
                  <a:rPr lang="zh-CN" altLang="en-US" sz="2000" b="1" dirty="0">
                    <a:latin typeface="微软雅黑" panose="020B0503020204020204" pitchFamily="34" charset="-122"/>
                    <a:ea typeface="微软雅黑" panose="020B0503020204020204" pitchFamily="34" charset="-122"/>
                  </a:rPr>
                  <a:t>担保方式</a:t>
                </a:r>
                <a:endParaRPr lang="zh-CN" altLang="en-US" sz="2000" b="1" dirty="0">
                  <a:latin typeface="微软雅黑" panose="020B0503020204020204" pitchFamily="34" charset="-122"/>
                  <a:ea typeface="微软雅黑" panose="020B0503020204020204" pitchFamily="34" charset="-122"/>
                </a:endParaRPr>
              </a:p>
            </p:txBody>
          </p:sp>
        </p:grpSp>
        <p:sp>
          <p:nvSpPr>
            <p:cNvPr id="47" name="iṥļiḋé"/>
            <p:cNvSpPr/>
            <p:nvPr/>
          </p:nvSpPr>
          <p:spPr bwMode="auto">
            <a:xfrm>
              <a:off x="8141300" y="3583371"/>
              <a:ext cx="2640432" cy="242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ts val="2500"/>
                </a:lnSpc>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借款人一般提供不高于贷款额度30%的合格抵（质）押物，最高提供</a:t>
              </a:r>
              <a:r>
                <a:rPr lang="zh-CN" altLang="en-US" sz="16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不高于贷款额度50%</a:t>
              </a: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的合格抵（质）押物</a:t>
              </a:r>
              <a:endParaRPr lang="zh-CN" altLang="en-US" sz="1600" dirty="0">
                <a:latin typeface="微软雅黑" panose="020B0503020204020204" pitchFamily="34" charset="-122"/>
                <a:ea typeface="微软雅黑" panose="020B0503020204020204" pitchFamily="34" charset="-122"/>
              </a:endParaRPr>
            </a:p>
          </p:txBody>
        </p:sp>
        <p:sp>
          <p:nvSpPr>
            <p:cNvPr id="49" name="business_150429"/>
            <p:cNvSpPr>
              <a:spLocks noChangeAspect="1"/>
            </p:cNvSpPr>
            <p:nvPr/>
          </p:nvSpPr>
          <p:spPr bwMode="auto">
            <a:xfrm>
              <a:off x="9270682" y="2825918"/>
              <a:ext cx="434346" cy="609685"/>
            </a:xfrm>
            <a:custGeom>
              <a:avLst/>
              <a:gdLst>
                <a:gd name="connsiteX0" fmla="*/ 57923 w 432989"/>
                <a:gd name="connsiteY0" fmla="*/ 117774 h 607780"/>
                <a:gd name="connsiteX1" fmla="*/ 82032 w 432989"/>
                <a:gd name="connsiteY1" fmla="*/ 117774 h 607780"/>
                <a:gd name="connsiteX2" fmla="*/ 112044 w 432989"/>
                <a:gd name="connsiteY2" fmla="*/ 197793 h 607780"/>
                <a:gd name="connsiteX3" fmla="*/ 105742 w 432989"/>
                <a:gd name="connsiteY3" fmla="*/ 163828 h 607780"/>
                <a:gd name="connsiteX4" fmla="*/ 106742 w 432989"/>
                <a:gd name="connsiteY4" fmla="*/ 157034 h 607780"/>
                <a:gd name="connsiteX5" fmla="*/ 116546 w 432989"/>
                <a:gd name="connsiteY5" fmla="*/ 139152 h 607780"/>
                <a:gd name="connsiteX6" fmla="*/ 107843 w 432989"/>
                <a:gd name="connsiteY6" fmla="*/ 123368 h 607780"/>
                <a:gd name="connsiteX7" fmla="*/ 107943 w 432989"/>
                <a:gd name="connsiteY7" fmla="*/ 119872 h 607780"/>
                <a:gd name="connsiteX8" fmla="*/ 110944 w 432989"/>
                <a:gd name="connsiteY8" fmla="*/ 117774 h 607780"/>
                <a:gd name="connsiteX9" fmla="*/ 134854 w 432989"/>
                <a:gd name="connsiteY9" fmla="*/ 117774 h 607780"/>
                <a:gd name="connsiteX10" fmla="*/ 137855 w 432989"/>
                <a:gd name="connsiteY10" fmla="*/ 119872 h 607780"/>
                <a:gd name="connsiteX11" fmla="*/ 137955 w 432989"/>
                <a:gd name="connsiteY11" fmla="*/ 123368 h 607780"/>
                <a:gd name="connsiteX12" fmla="*/ 129251 w 432989"/>
                <a:gd name="connsiteY12" fmla="*/ 139152 h 607780"/>
                <a:gd name="connsiteX13" fmla="*/ 139055 w 432989"/>
                <a:gd name="connsiteY13" fmla="*/ 156935 h 607780"/>
                <a:gd name="connsiteX14" fmla="*/ 140056 w 432989"/>
                <a:gd name="connsiteY14" fmla="*/ 163828 h 607780"/>
                <a:gd name="connsiteX15" fmla="*/ 132853 w 432989"/>
                <a:gd name="connsiteY15" fmla="*/ 197793 h 607780"/>
                <a:gd name="connsiteX16" fmla="*/ 163765 w 432989"/>
                <a:gd name="connsiteY16" fmla="*/ 117774 h 607780"/>
                <a:gd name="connsiteX17" fmla="*/ 187474 w 432989"/>
                <a:gd name="connsiteY17" fmla="*/ 117774 h 607780"/>
                <a:gd name="connsiteX18" fmla="*/ 244397 w 432989"/>
                <a:gd name="connsiteY18" fmla="*/ 174417 h 607780"/>
                <a:gd name="connsiteX19" fmla="*/ 244697 w 432989"/>
                <a:gd name="connsiteY19" fmla="*/ 219372 h 607780"/>
                <a:gd name="connsiteX20" fmla="*/ 293417 w 432989"/>
                <a:gd name="connsiteY20" fmla="*/ 189202 h 607780"/>
                <a:gd name="connsiteX21" fmla="*/ 326630 w 432989"/>
                <a:gd name="connsiteY21" fmla="*/ 196894 h 607780"/>
                <a:gd name="connsiteX22" fmla="*/ 318827 w 432989"/>
                <a:gd name="connsiteY22" fmla="*/ 230061 h 607780"/>
                <a:gd name="connsiteX23" fmla="*/ 233493 w 432989"/>
                <a:gd name="connsiteY23" fmla="*/ 282908 h 607780"/>
                <a:gd name="connsiteX24" fmla="*/ 196678 w 432989"/>
                <a:gd name="connsiteY24" fmla="*/ 262628 h 607780"/>
                <a:gd name="connsiteX25" fmla="*/ 196278 w 432989"/>
                <a:gd name="connsiteY25" fmla="*/ 174717 h 607780"/>
                <a:gd name="connsiteX26" fmla="*/ 196278 w 432989"/>
                <a:gd name="connsiteY26" fmla="*/ 174517 h 607780"/>
                <a:gd name="connsiteX27" fmla="*/ 191176 w 432989"/>
                <a:gd name="connsiteY27" fmla="*/ 169522 h 607780"/>
                <a:gd name="connsiteX28" fmla="*/ 186174 w 432989"/>
                <a:gd name="connsiteY28" fmla="*/ 174517 h 607780"/>
                <a:gd name="connsiteX29" fmla="*/ 186674 w 432989"/>
                <a:gd name="connsiteY29" fmla="*/ 578909 h 607780"/>
                <a:gd name="connsiteX30" fmla="*/ 157863 w 432989"/>
                <a:gd name="connsiteY30" fmla="*/ 607780 h 607780"/>
                <a:gd name="connsiteX31" fmla="*/ 128951 w 432989"/>
                <a:gd name="connsiteY31" fmla="*/ 578909 h 607780"/>
                <a:gd name="connsiteX32" fmla="*/ 128951 w 432989"/>
                <a:gd name="connsiteY32" fmla="*/ 354535 h 607780"/>
                <a:gd name="connsiteX33" fmla="*/ 122649 w 432989"/>
                <a:gd name="connsiteY33" fmla="*/ 348242 h 607780"/>
                <a:gd name="connsiteX34" fmla="*/ 116446 w 432989"/>
                <a:gd name="connsiteY34" fmla="*/ 354535 h 607780"/>
                <a:gd name="connsiteX35" fmla="*/ 116446 w 432989"/>
                <a:gd name="connsiteY35" fmla="*/ 578909 h 607780"/>
                <a:gd name="connsiteX36" fmla="*/ 87535 w 432989"/>
                <a:gd name="connsiteY36" fmla="*/ 607780 h 607780"/>
                <a:gd name="connsiteX37" fmla="*/ 58623 w 432989"/>
                <a:gd name="connsiteY37" fmla="*/ 578909 h 607780"/>
                <a:gd name="connsiteX38" fmla="*/ 58623 w 432989"/>
                <a:gd name="connsiteY38" fmla="*/ 174717 h 607780"/>
                <a:gd name="connsiteX39" fmla="*/ 53921 w 432989"/>
                <a:gd name="connsiteY39" fmla="*/ 169921 h 607780"/>
                <a:gd name="connsiteX40" fmla="*/ 49119 w 432989"/>
                <a:gd name="connsiteY40" fmla="*/ 174717 h 607780"/>
                <a:gd name="connsiteX41" fmla="*/ 48219 w 432989"/>
                <a:gd name="connsiteY41" fmla="*/ 351339 h 607780"/>
                <a:gd name="connsiteX42" fmla="*/ 24109 w 432989"/>
                <a:gd name="connsiteY42" fmla="*/ 375314 h 607780"/>
                <a:gd name="connsiteX43" fmla="*/ 24009 w 432989"/>
                <a:gd name="connsiteY43" fmla="*/ 375314 h 607780"/>
                <a:gd name="connsiteX44" fmla="*/ 0 w 432989"/>
                <a:gd name="connsiteY44" fmla="*/ 351139 h 607780"/>
                <a:gd name="connsiteX45" fmla="*/ 900 w 432989"/>
                <a:gd name="connsiteY45" fmla="*/ 174417 h 607780"/>
                <a:gd name="connsiteX46" fmla="*/ 57923 w 432989"/>
                <a:gd name="connsiteY46" fmla="*/ 117774 h 607780"/>
                <a:gd name="connsiteX47" fmla="*/ 389860 w 432989"/>
                <a:gd name="connsiteY47" fmla="*/ 115295 h 607780"/>
                <a:gd name="connsiteX48" fmla="*/ 389860 w 432989"/>
                <a:gd name="connsiteY48" fmla="*/ 134778 h 607780"/>
                <a:gd name="connsiteX49" fmla="*/ 393062 w 432989"/>
                <a:gd name="connsiteY49" fmla="*/ 117194 h 607780"/>
                <a:gd name="connsiteX50" fmla="*/ 389860 w 432989"/>
                <a:gd name="connsiteY50" fmla="*/ 115295 h 607780"/>
                <a:gd name="connsiteX51" fmla="*/ 363141 w 432989"/>
                <a:gd name="connsiteY51" fmla="*/ 51853 h 607780"/>
                <a:gd name="connsiteX52" fmla="*/ 363141 w 432989"/>
                <a:gd name="connsiteY52" fmla="*/ 70236 h 607780"/>
                <a:gd name="connsiteX53" fmla="*/ 122643 w 432989"/>
                <a:gd name="connsiteY53" fmla="*/ 2329 h 607780"/>
                <a:gd name="connsiteX54" fmla="*/ 172533 w 432989"/>
                <a:gd name="connsiteY54" fmla="*/ 52113 h 607780"/>
                <a:gd name="connsiteX55" fmla="*/ 122643 w 432989"/>
                <a:gd name="connsiteY55" fmla="*/ 101897 h 607780"/>
                <a:gd name="connsiteX56" fmla="*/ 72753 w 432989"/>
                <a:gd name="connsiteY56" fmla="*/ 52113 h 607780"/>
                <a:gd name="connsiteX57" fmla="*/ 122643 w 432989"/>
                <a:gd name="connsiteY57" fmla="*/ 2329 h 607780"/>
                <a:gd name="connsiteX58" fmla="*/ 376550 w 432989"/>
                <a:gd name="connsiteY58" fmla="*/ 0 h 607780"/>
                <a:gd name="connsiteX59" fmla="*/ 389860 w 432989"/>
                <a:gd name="connsiteY59" fmla="*/ 13288 h 607780"/>
                <a:gd name="connsiteX60" fmla="*/ 389860 w 432989"/>
                <a:gd name="connsiteY60" fmla="*/ 20781 h 607780"/>
                <a:gd name="connsiteX61" fmla="*/ 414176 w 432989"/>
                <a:gd name="connsiteY61" fmla="*/ 28174 h 607780"/>
                <a:gd name="connsiteX62" fmla="*/ 422482 w 432989"/>
                <a:gd name="connsiteY62" fmla="*/ 36966 h 607780"/>
                <a:gd name="connsiteX63" fmla="*/ 421581 w 432989"/>
                <a:gd name="connsiteY63" fmla="*/ 48956 h 607780"/>
                <a:gd name="connsiteX64" fmla="*/ 401768 w 432989"/>
                <a:gd name="connsiteY64" fmla="*/ 55749 h 607780"/>
                <a:gd name="connsiteX65" fmla="*/ 389860 w 432989"/>
                <a:gd name="connsiteY65" fmla="*/ 51353 h 607780"/>
                <a:gd name="connsiteX66" fmla="*/ 389860 w 432989"/>
                <a:gd name="connsiteY66" fmla="*/ 79128 h 607780"/>
                <a:gd name="connsiteX67" fmla="*/ 432989 w 432989"/>
                <a:gd name="connsiteY67" fmla="*/ 122089 h 607780"/>
                <a:gd name="connsiteX68" fmla="*/ 389860 w 432989"/>
                <a:gd name="connsiteY68" fmla="*/ 165250 h 607780"/>
                <a:gd name="connsiteX69" fmla="*/ 389860 w 432989"/>
                <a:gd name="connsiteY69" fmla="*/ 177139 h 607780"/>
                <a:gd name="connsiteX70" fmla="*/ 376550 w 432989"/>
                <a:gd name="connsiteY70" fmla="*/ 190527 h 607780"/>
                <a:gd name="connsiteX71" fmla="*/ 363141 w 432989"/>
                <a:gd name="connsiteY71" fmla="*/ 177139 h 607780"/>
                <a:gd name="connsiteX72" fmla="*/ 363141 w 432989"/>
                <a:gd name="connsiteY72" fmla="*/ 164750 h 607780"/>
                <a:gd name="connsiteX73" fmla="*/ 332220 w 432989"/>
                <a:gd name="connsiteY73" fmla="*/ 156058 h 607780"/>
                <a:gd name="connsiteX74" fmla="*/ 323814 w 432989"/>
                <a:gd name="connsiteY74" fmla="*/ 147066 h 607780"/>
                <a:gd name="connsiteX75" fmla="*/ 324515 w 432989"/>
                <a:gd name="connsiteY75" fmla="*/ 134778 h 607780"/>
                <a:gd name="connsiteX76" fmla="*/ 345729 w 432989"/>
                <a:gd name="connsiteY76" fmla="*/ 127484 h 607780"/>
                <a:gd name="connsiteX77" fmla="*/ 363141 w 432989"/>
                <a:gd name="connsiteY77" fmla="*/ 133878 h 607780"/>
                <a:gd name="connsiteX78" fmla="*/ 363141 w 432989"/>
                <a:gd name="connsiteY78" fmla="*/ 106204 h 607780"/>
                <a:gd name="connsiteX79" fmla="*/ 323914 w 432989"/>
                <a:gd name="connsiteY79" fmla="*/ 66340 h 607780"/>
                <a:gd name="connsiteX80" fmla="*/ 363141 w 432989"/>
                <a:gd name="connsiteY80" fmla="*/ 21181 h 607780"/>
                <a:gd name="connsiteX81" fmla="*/ 363141 w 432989"/>
                <a:gd name="connsiteY81" fmla="*/ 13288 h 607780"/>
                <a:gd name="connsiteX82" fmla="*/ 376550 w 432989"/>
                <a:gd name="connsiteY82"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32989" h="607780">
                  <a:moveTo>
                    <a:pt x="57923" y="117774"/>
                  </a:moveTo>
                  <a:lnTo>
                    <a:pt x="82032" y="117774"/>
                  </a:lnTo>
                  <a:cubicBezTo>
                    <a:pt x="85234" y="126066"/>
                    <a:pt x="108643" y="189002"/>
                    <a:pt x="112044" y="197793"/>
                  </a:cubicBezTo>
                  <a:lnTo>
                    <a:pt x="105742" y="163828"/>
                  </a:lnTo>
                  <a:cubicBezTo>
                    <a:pt x="105242" y="161430"/>
                    <a:pt x="105642" y="159032"/>
                    <a:pt x="106742" y="157034"/>
                  </a:cubicBezTo>
                  <a:lnTo>
                    <a:pt x="116546" y="139152"/>
                  </a:lnTo>
                  <a:lnTo>
                    <a:pt x="107843" y="123368"/>
                  </a:lnTo>
                  <a:cubicBezTo>
                    <a:pt x="107243" y="122269"/>
                    <a:pt x="107343" y="120971"/>
                    <a:pt x="107943" y="119872"/>
                  </a:cubicBezTo>
                  <a:cubicBezTo>
                    <a:pt x="108543" y="118773"/>
                    <a:pt x="109744" y="117774"/>
                    <a:pt x="110944" y="117774"/>
                  </a:cubicBezTo>
                  <a:lnTo>
                    <a:pt x="134854" y="117774"/>
                  </a:lnTo>
                  <a:cubicBezTo>
                    <a:pt x="136054" y="117774"/>
                    <a:pt x="137254" y="118773"/>
                    <a:pt x="137855" y="119872"/>
                  </a:cubicBezTo>
                  <a:cubicBezTo>
                    <a:pt x="138555" y="120971"/>
                    <a:pt x="138555" y="122269"/>
                    <a:pt x="137955" y="123368"/>
                  </a:cubicBezTo>
                  <a:lnTo>
                    <a:pt x="129251" y="139152"/>
                  </a:lnTo>
                  <a:lnTo>
                    <a:pt x="139055" y="156935"/>
                  </a:lnTo>
                  <a:cubicBezTo>
                    <a:pt x="140256" y="159032"/>
                    <a:pt x="140556" y="161530"/>
                    <a:pt x="140056" y="163828"/>
                  </a:cubicBezTo>
                  <a:lnTo>
                    <a:pt x="132853" y="197793"/>
                  </a:lnTo>
                  <a:cubicBezTo>
                    <a:pt x="137455" y="186105"/>
                    <a:pt x="159263" y="129462"/>
                    <a:pt x="163765" y="117774"/>
                  </a:cubicBezTo>
                  <a:lnTo>
                    <a:pt x="187474" y="117774"/>
                  </a:lnTo>
                  <a:cubicBezTo>
                    <a:pt x="218687" y="117774"/>
                    <a:pt x="244297" y="143248"/>
                    <a:pt x="244397" y="174417"/>
                  </a:cubicBezTo>
                  <a:lnTo>
                    <a:pt x="244697" y="219372"/>
                  </a:lnTo>
                  <a:lnTo>
                    <a:pt x="293417" y="189202"/>
                  </a:lnTo>
                  <a:cubicBezTo>
                    <a:pt x="304721" y="182109"/>
                    <a:pt x="319627" y="185606"/>
                    <a:pt x="326630" y="196894"/>
                  </a:cubicBezTo>
                  <a:cubicBezTo>
                    <a:pt x="333633" y="208183"/>
                    <a:pt x="330132" y="222968"/>
                    <a:pt x="318827" y="230061"/>
                  </a:cubicBezTo>
                  <a:lnTo>
                    <a:pt x="233493" y="282908"/>
                  </a:lnTo>
                  <a:cubicBezTo>
                    <a:pt x="217687" y="292798"/>
                    <a:pt x="196778" y="281509"/>
                    <a:pt x="196678" y="262628"/>
                  </a:cubicBezTo>
                  <a:lnTo>
                    <a:pt x="196278" y="174717"/>
                  </a:lnTo>
                  <a:lnTo>
                    <a:pt x="196278" y="174517"/>
                  </a:lnTo>
                  <a:cubicBezTo>
                    <a:pt x="196278" y="171720"/>
                    <a:pt x="193977" y="169522"/>
                    <a:pt x="191176" y="169522"/>
                  </a:cubicBezTo>
                  <a:cubicBezTo>
                    <a:pt x="188475" y="169522"/>
                    <a:pt x="186174" y="171820"/>
                    <a:pt x="186174" y="174517"/>
                  </a:cubicBezTo>
                  <a:lnTo>
                    <a:pt x="186674" y="578909"/>
                  </a:lnTo>
                  <a:cubicBezTo>
                    <a:pt x="186674" y="594893"/>
                    <a:pt x="173769" y="607780"/>
                    <a:pt x="157863" y="607780"/>
                  </a:cubicBezTo>
                  <a:cubicBezTo>
                    <a:pt x="141856" y="607780"/>
                    <a:pt x="128951" y="594893"/>
                    <a:pt x="128951" y="578909"/>
                  </a:cubicBezTo>
                  <a:lnTo>
                    <a:pt x="128951" y="354535"/>
                  </a:lnTo>
                  <a:cubicBezTo>
                    <a:pt x="128951" y="351039"/>
                    <a:pt x="126150" y="348242"/>
                    <a:pt x="122649" y="348242"/>
                  </a:cubicBezTo>
                  <a:cubicBezTo>
                    <a:pt x="119247" y="348242"/>
                    <a:pt x="116446" y="351039"/>
                    <a:pt x="116446" y="354535"/>
                  </a:cubicBezTo>
                  <a:lnTo>
                    <a:pt x="116446" y="578909"/>
                  </a:lnTo>
                  <a:cubicBezTo>
                    <a:pt x="116446" y="594893"/>
                    <a:pt x="103541" y="607780"/>
                    <a:pt x="87535" y="607780"/>
                  </a:cubicBezTo>
                  <a:cubicBezTo>
                    <a:pt x="71628" y="607780"/>
                    <a:pt x="58623" y="594893"/>
                    <a:pt x="58623" y="578909"/>
                  </a:cubicBezTo>
                  <a:lnTo>
                    <a:pt x="58623" y="174717"/>
                  </a:lnTo>
                  <a:cubicBezTo>
                    <a:pt x="58623" y="172119"/>
                    <a:pt x="56522" y="169921"/>
                    <a:pt x="53921" y="169921"/>
                  </a:cubicBezTo>
                  <a:cubicBezTo>
                    <a:pt x="51220" y="169921"/>
                    <a:pt x="49119" y="172019"/>
                    <a:pt x="49119" y="174717"/>
                  </a:cubicBezTo>
                  <a:lnTo>
                    <a:pt x="48219" y="351339"/>
                  </a:lnTo>
                  <a:cubicBezTo>
                    <a:pt x="48119" y="364625"/>
                    <a:pt x="37315" y="375314"/>
                    <a:pt x="24109" y="375314"/>
                  </a:cubicBezTo>
                  <a:lnTo>
                    <a:pt x="24009" y="375314"/>
                  </a:lnTo>
                  <a:cubicBezTo>
                    <a:pt x="10704" y="375214"/>
                    <a:pt x="0" y="364425"/>
                    <a:pt x="0" y="351139"/>
                  </a:cubicBezTo>
                  <a:lnTo>
                    <a:pt x="900" y="174417"/>
                  </a:lnTo>
                  <a:cubicBezTo>
                    <a:pt x="1100" y="143248"/>
                    <a:pt x="26610" y="117774"/>
                    <a:pt x="57923" y="117774"/>
                  </a:cubicBezTo>
                  <a:close/>
                  <a:moveTo>
                    <a:pt x="389860" y="115295"/>
                  </a:moveTo>
                  <a:lnTo>
                    <a:pt x="389860" y="134778"/>
                  </a:lnTo>
                  <a:cubicBezTo>
                    <a:pt x="399666" y="131581"/>
                    <a:pt x="398966" y="121290"/>
                    <a:pt x="393062" y="117194"/>
                  </a:cubicBezTo>
                  <a:cubicBezTo>
                    <a:pt x="392161" y="116494"/>
                    <a:pt x="391060" y="115895"/>
                    <a:pt x="389860" y="115295"/>
                  </a:cubicBezTo>
                  <a:close/>
                  <a:moveTo>
                    <a:pt x="363141" y="51853"/>
                  </a:moveTo>
                  <a:cubicBezTo>
                    <a:pt x="356837" y="55550"/>
                    <a:pt x="355736" y="65341"/>
                    <a:pt x="363141" y="70236"/>
                  </a:cubicBezTo>
                  <a:close/>
                  <a:moveTo>
                    <a:pt x="122643" y="2329"/>
                  </a:moveTo>
                  <a:cubicBezTo>
                    <a:pt x="150196" y="2329"/>
                    <a:pt x="172533" y="24618"/>
                    <a:pt x="172533" y="52113"/>
                  </a:cubicBezTo>
                  <a:cubicBezTo>
                    <a:pt x="172533" y="79608"/>
                    <a:pt x="150196" y="101897"/>
                    <a:pt x="122643" y="101897"/>
                  </a:cubicBezTo>
                  <a:cubicBezTo>
                    <a:pt x="95090" y="101897"/>
                    <a:pt x="72753" y="79608"/>
                    <a:pt x="72753" y="52113"/>
                  </a:cubicBezTo>
                  <a:cubicBezTo>
                    <a:pt x="72753" y="24618"/>
                    <a:pt x="95090" y="2329"/>
                    <a:pt x="122643" y="2329"/>
                  </a:cubicBezTo>
                  <a:close/>
                  <a:moveTo>
                    <a:pt x="376550" y="0"/>
                  </a:moveTo>
                  <a:cubicBezTo>
                    <a:pt x="383855" y="0"/>
                    <a:pt x="389860" y="5995"/>
                    <a:pt x="389860" y="13288"/>
                  </a:cubicBezTo>
                  <a:lnTo>
                    <a:pt x="389860" y="20781"/>
                  </a:lnTo>
                  <a:cubicBezTo>
                    <a:pt x="397965" y="22080"/>
                    <a:pt x="406271" y="24778"/>
                    <a:pt x="414176" y="28174"/>
                  </a:cubicBezTo>
                  <a:cubicBezTo>
                    <a:pt x="418079" y="29873"/>
                    <a:pt x="421081" y="33070"/>
                    <a:pt x="422482" y="36966"/>
                  </a:cubicBezTo>
                  <a:cubicBezTo>
                    <a:pt x="423783" y="40963"/>
                    <a:pt x="423483" y="45259"/>
                    <a:pt x="421581" y="48956"/>
                  </a:cubicBezTo>
                  <a:cubicBezTo>
                    <a:pt x="417779" y="56049"/>
                    <a:pt x="409073" y="59046"/>
                    <a:pt x="401768" y="55749"/>
                  </a:cubicBezTo>
                  <a:cubicBezTo>
                    <a:pt x="398065" y="54051"/>
                    <a:pt x="393862" y="52452"/>
                    <a:pt x="389860" y="51353"/>
                  </a:cubicBezTo>
                  <a:lnTo>
                    <a:pt x="389860" y="79128"/>
                  </a:lnTo>
                  <a:cubicBezTo>
                    <a:pt x="414477" y="86122"/>
                    <a:pt x="432989" y="94614"/>
                    <a:pt x="432989" y="122089"/>
                  </a:cubicBezTo>
                  <a:cubicBezTo>
                    <a:pt x="432989" y="148465"/>
                    <a:pt x="415677" y="162353"/>
                    <a:pt x="389860" y="165250"/>
                  </a:cubicBezTo>
                  <a:lnTo>
                    <a:pt x="389860" y="177139"/>
                  </a:lnTo>
                  <a:cubicBezTo>
                    <a:pt x="389860" y="184532"/>
                    <a:pt x="383855" y="190527"/>
                    <a:pt x="376550" y="190527"/>
                  </a:cubicBezTo>
                  <a:cubicBezTo>
                    <a:pt x="369145" y="190527"/>
                    <a:pt x="363141" y="184532"/>
                    <a:pt x="363141" y="177139"/>
                  </a:cubicBezTo>
                  <a:lnTo>
                    <a:pt x="363141" y="164750"/>
                  </a:lnTo>
                  <a:cubicBezTo>
                    <a:pt x="352834" y="163252"/>
                    <a:pt x="342127" y="160354"/>
                    <a:pt x="332220" y="156058"/>
                  </a:cubicBezTo>
                  <a:cubicBezTo>
                    <a:pt x="328317" y="154260"/>
                    <a:pt x="325215" y="151063"/>
                    <a:pt x="323814" y="147066"/>
                  </a:cubicBezTo>
                  <a:cubicBezTo>
                    <a:pt x="322413" y="143070"/>
                    <a:pt x="322613" y="138574"/>
                    <a:pt x="324515" y="134778"/>
                  </a:cubicBezTo>
                  <a:cubicBezTo>
                    <a:pt x="328417" y="127085"/>
                    <a:pt x="337824" y="123788"/>
                    <a:pt x="345729" y="127484"/>
                  </a:cubicBezTo>
                  <a:cubicBezTo>
                    <a:pt x="351133" y="129982"/>
                    <a:pt x="357437" y="132380"/>
                    <a:pt x="363141" y="133878"/>
                  </a:cubicBezTo>
                  <a:lnTo>
                    <a:pt x="363141" y="106204"/>
                  </a:lnTo>
                  <a:cubicBezTo>
                    <a:pt x="339725" y="99310"/>
                    <a:pt x="323914" y="89918"/>
                    <a:pt x="323914" y="66340"/>
                  </a:cubicBezTo>
                  <a:cubicBezTo>
                    <a:pt x="323914" y="44260"/>
                    <a:pt x="337123" y="26376"/>
                    <a:pt x="363141" y="21181"/>
                  </a:cubicBezTo>
                  <a:lnTo>
                    <a:pt x="363141" y="13288"/>
                  </a:lnTo>
                  <a:cubicBezTo>
                    <a:pt x="363141" y="5995"/>
                    <a:pt x="369145" y="0"/>
                    <a:pt x="376550" y="0"/>
                  </a:cubicBezTo>
                  <a:close/>
                </a:path>
              </a:pathLst>
            </a:custGeom>
            <a:solidFill>
              <a:schemeClr val="accent2"/>
            </a:solidFill>
            <a:ln>
              <a:noFill/>
            </a:ln>
          </p:spPr>
        </p:sp>
      </p:grpSp>
      <p:grpSp>
        <p:nvGrpSpPr>
          <p:cNvPr id="6" name="ïSḻide"/>
          <p:cNvGrpSpPr/>
          <p:nvPr/>
        </p:nvGrpSpPr>
        <p:grpSpPr>
          <a:xfrm rot="0">
            <a:off x="4799965" y="2252980"/>
            <a:ext cx="2475230" cy="3293110"/>
            <a:chOff x="4578590" y="1857922"/>
            <a:chExt cx="3037942" cy="3752303"/>
          </a:xfrm>
        </p:grpSpPr>
        <p:sp>
          <p:nvSpPr>
            <p:cNvPr id="19" name="îṥ1ïďè"/>
            <p:cNvSpPr/>
            <p:nvPr/>
          </p:nvSpPr>
          <p:spPr>
            <a:xfrm>
              <a:off x="4578590" y="1857922"/>
              <a:ext cx="3034821" cy="3752303"/>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endParaRPr lang="zh-CN" altLang="en-US" sz="1600">
                <a:latin typeface="微软雅黑" panose="020B0503020204020204" pitchFamily="34" charset="-122"/>
                <a:ea typeface="微软雅黑" panose="020B0503020204020204" pitchFamily="34" charset="-122"/>
              </a:endParaRPr>
            </a:p>
          </p:txBody>
        </p:sp>
        <p:sp>
          <p:nvSpPr>
            <p:cNvPr id="21" name="íşľïḍê"/>
            <p:cNvSpPr/>
            <p:nvPr/>
          </p:nvSpPr>
          <p:spPr>
            <a:xfrm>
              <a:off x="4578591" y="1857922"/>
              <a:ext cx="3037941" cy="715478"/>
            </a:xfrm>
            <a:prstGeom prst="roundRect">
              <a:avLst/>
            </a:prstGeom>
            <a:solidFill>
              <a:srgbClr val="00418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20000"/>
                </a:lnSpc>
              </a:pPr>
              <a:r>
                <a:rPr lang="zh-CN" altLang="en-US" sz="2000" b="1" dirty="0" smtClean="0">
                  <a:latin typeface="微软雅黑" panose="020B0503020204020204" pitchFamily="34" charset="-122"/>
                  <a:ea typeface="微软雅黑" panose="020B0503020204020204" pitchFamily="34" charset="-122"/>
                </a:rPr>
                <a:t>授信期限</a:t>
              </a:r>
              <a:endParaRPr lang="zh-CN" altLang="en-US" sz="2000" b="1" dirty="0" smtClean="0">
                <a:latin typeface="微软雅黑" panose="020B0503020204020204" pitchFamily="34" charset="-122"/>
                <a:ea typeface="微软雅黑" panose="020B0503020204020204" pitchFamily="34" charset="-122"/>
              </a:endParaRPr>
            </a:p>
          </p:txBody>
        </p:sp>
        <p:sp>
          <p:nvSpPr>
            <p:cNvPr id="7" name="iṥļiḋé"/>
            <p:cNvSpPr/>
            <p:nvPr/>
          </p:nvSpPr>
          <p:spPr bwMode="auto">
            <a:xfrm>
              <a:off x="4775793" y="3329242"/>
              <a:ext cx="2622026" cy="209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ts val="2500"/>
                </a:lnSpc>
              </a:pPr>
              <a:r>
                <a:rPr lang="zh-CN" altLang="en-US"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贷款期限</a:t>
              </a:r>
              <a:r>
                <a:rPr lang="zh-CN" altLang="en-US" sz="16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1年</a:t>
              </a:r>
              <a:r>
                <a:rPr lang="zh-CN" altLang="en-US"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以内，到期</a:t>
              </a:r>
              <a:r>
                <a:rPr lang="zh-CN" altLang="en-US" sz="1600" dirty="0">
                  <a:latin typeface="微软雅黑" panose="020B0503020204020204" pitchFamily="34" charset="-122"/>
                  <a:ea typeface="微软雅黑" panose="020B0503020204020204" pitchFamily="34" charset="-122"/>
                  <a:sym typeface="+mn-ea"/>
                </a:rPr>
                <a:t>可使用“连连贷”产品进行衔接，</a:t>
              </a:r>
              <a:r>
                <a:rPr lang="zh-CN" altLang="en-US"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提供无还本续贷服务</a:t>
              </a:r>
              <a:endParaRPr 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4" name="标题"/>
          <p:cNvSpPr/>
          <p:nvPr/>
        </p:nvSpPr>
        <p:spPr>
          <a:xfrm>
            <a:off x="1603922" y="1070419"/>
            <a:ext cx="1910080" cy="583565"/>
          </a:xfrm>
          <a:prstGeom prst="rect">
            <a:avLst/>
          </a:prstGeom>
        </p:spPr>
        <p:txBody>
          <a:bodyPr wrap="none" anchor="t">
            <a:spAutoFit/>
          </a:bodyPr>
          <a:p>
            <a:r>
              <a:rPr lang="zh-CN" altLang="en-US" sz="3200" b="1" spc="200" dirty="0">
                <a:solidFill>
                  <a:srgbClr val="004186"/>
                </a:solidFill>
                <a:latin typeface="微软雅黑" panose="020B0503020204020204" pitchFamily="34" charset="-122"/>
                <a:ea typeface="微软雅黑" panose="020B0503020204020204" pitchFamily="34" charset="-122"/>
              </a:rPr>
              <a:t>授信要素</a:t>
            </a:r>
            <a:endParaRPr lang="zh-CN" altLang="en-US" sz="3200" b="1" spc="200" dirty="0">
              <a:solidFill>
                <a:srgbClr val="004186"/>
              </a:solidFill>
              <a:latin typeface="微软雅黑" panose="020B0503020204020204" pitchFamily="34" charset="-122"/>
              <a:ea typeface="微软雅黑" panose="020B0503020204020204" pitchFamily="34" charset="-122"/>
            </a:endParaRPr>
          </a:p>
        </p:txBody>
      </p:sp>
      <p:pic>
        <p:nvPicPr>
          <p:cNvPr id="15" name="图片 14" descr="resource"/>
          <p:cNvPicPr>
            <a:picLocks noChangeAspect="1"/>
          </p:cNvPicPr>
          <p:nvPr/>
        </p:nvPicPr>
        <p:blipFill>
          <a:blip r:embed="rId2"/>
          <a:stretch>
            <a:fillRect/>
          </a:stretch>
        </p:blipFill>
        <p:spPr>
          <a:xfrm>
            <a:off x="835343" y="885825"/>
            <a:ext cx="768350" cy="768350"/>
          </a:xfrm>
          <a:prstGeom prst="rect">
            <a:avLst/>
          </a:prstGeom>
        </p:spPr>
      </p:pic>
      <p:pic>
        <p:nvPicPr>
          <p:cNvPr id="17" name="图片 16" descr="resource"/>
          <p:cNvPicPr>
            <a:picLocks noChangeAspect="1"/>
          </p:cNvPicPr>
          <p:nvPr/>
        </p:nvPicPr>
        <p:blipFill>
          <a:blip r:embed="rId3"/>
          <a:stretch>
            <a:fillRect/>
          </a:stretch>
        </p:blipFill>
        <p:spPr>
          <a:xfrm>
            <a:off x="5736273" y="2825115"/>
            <a:ext cx="511810" cy="5118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p:cNvSpPr>
            <a:spLocks noGrp="1"/>
          </p:cNvSpPr>
          <p:nvPr>
            <p:ph type="body" sz="quarter" idx="11"/>
          </p:nvPr>
        </p:nvSpPr>
        <p:spPr>
          <a:xfrm>
            <a:off x="427546" y="4945730"/>
            <a:ext cx="11338583" cy="899160"/>
          </a:xfrm>
        </p:spPr>
        <p:txBody>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线上融资</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 name="数字"/>
          <p:cNvSpPr>
            <a:spLocks noGrp="1"/>
          </p:cNvSpPr>
          <p:nvPr>
            <p:ph type="body" sz="quarter" idx="10"/>
          </p:nvPr>
        </p:nvSpPr>
        <p:spPr>
          <a:xfrm>
            <a:off x="4198407" y="3289982"/>
            <a:ext cx="3779528" cy="1014730"/>
          </a:xfrm>
        </p:spPr>
        <p:txBody>
          <a:bodyPr/>
          <a:lstStyle/>
          <a:p>
            <a:r>
              <a:rPr lang="en-US" altLang="zh-CN" dirty="0">
                <a:latin typeface="微软雅黑" panose="020B0503020204020204" pitchFamily="34" charset="-122"/>
                <a:ea typeface="微软雅黑" panose="020B0503020204020204" pitchFamily="34" charset="-122"/>
              </a:rPr>
              <a:t>02</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p:cNvSpPr>
            <a:spLocks noGrp="1"/>
          </p:cNvSpPr>
          <p:nvPr>
            <p:ph type="body" sz="quarter" idx="10"/>
          </p:nvPr>
        </p:nvSpPr>
        <p:spPr>
          <a:xfrm>
            <a:off x="1596318" y="185409"/>
            <a:ext cx="9000000" cy="583565"/>
          </a:xfrm>
        </p:spPr>
        <p:txBody>
          <a:bodyPr/>
          <a:lstStyle/>
          <a:p>
            <a:r>
              <a:rPr lang="zh-CN" altLang="en-US" sz="3200" b="1">
                <a:solidFill>
                  <a:schemeClr val="tx1">
                    <a:lumMod val="95000"/>
                    <a:lumOff val="5000"/>
                  </a:schemeClr>
                </a:solidFill>
                <a:latin typeface="微软雅黑" panose="020B0503020204020204" pitchFamily="34" charset="-122"/>
                <a:ea typeface="微软雅黑" panose="020B0503020204020204" pitchFamily="34" charset="-122"/>
              </a:rPr>
              <a:t>线上融资</a:t>
            </a:r>
            <a:endParaRPr lang="zh-CN" altLang="en-US" sz="3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8" name="Picture 2" descr="E:\02业务推动\04宣传培训\喜报宣传\总行规范的LOGO\上下式\上下式.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27297" y="214771"/>
            <a:ext cx="1331710" cy="384415"/>
          </a:xfrm>
          <a:prstGeom prst="rect">
            <a:avLst/>
          </a:prstGeom>
          <a:noFill/>
          <a:extLst>
            <a:ext uri="{909E8E84-426E-40DD-AFC4-6F175D3DCCD1}">
              <a14:hiddenFill xmlns:a14="http://schemas.microsoft.com/office/drawing/2010/main">
                <a:solidFill>
                  <a:srgbClr val="FFFFFF"/>
                </a:solidFill>
              </a14:hiddenFill>
            </a:ext>
          </a:extLst>
        </p:spPr>
      </p:pic>
      <p:sp>
        <p:nvSpPr>
          <p:cNvPr id="44" name="iṩḻîde"/>
          <p:cNvSpPr/>
          <p:nvPr/>
        </p:nvSpPr>
        <p:spPr>
          <a:xfrm>
            <a:off x="4195445" y="5013325"/>
            <a:ext cx="2420620" cy="476250"/>
          </a:xfrm>
          <a:prstGeom prst="roundRect">
            <a:avLst/>
          </a:prstGeom>
          <a:solidFill>
            <a:srgbClr val="ED7D3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000" b="1" dirty="0" smtClean="0">
                <a:latin typeface="微软雅黑" panose="020B0503020204020204" pitchFamily="34" charset="-122"/>
                <a:ea typeface="微软雅黑" panose="020B0503020204020204" pitchFamily="34" charset="-122"/>
              </a:rPr>
              <a:t>快押贷</a:t>
            </a:r>
            <a:endParaRPr lang="zh-CN" altLang="en-US" sz="2000" b="1" dirty="0" smtClean="0">
              <a:latin typeface="微软雅黑" panose="020B0503020204020204" pitchFamily="34" charset="-122"/>
              <a:ea typeface="微软雅黑" panose="020B0503020204020204" pitchFamily="34" charset="-122"/>
            </a:endParaRPr>
          </a:p>
        </p:txBody>
      </p:sp>
      <p:grpSp>
        <p:nvGrpSpPr>
          <p:cNvPr id="5" name="组合 4"/>
          <p:cNvGrpSpPr/>
          <p:nvPr/>
        </p:nvGrpSpPr>
        <p:grpSpPr>
          <a:xfrm>
            <a:off x="4151948" y="2762885"/>
            <a:ext cx="7668260" cy="669289"/>
            <a:chOff x="7536736" y="2201310"/>
            <a:chExt cx="9613002" cy="1025397"/>
          </a:xfrm>
        </p:grpSpPr>
        <p:grpSp>
          <p:nvGrpSpPr>
            <p:cNvPr id="33" name="组合 32"/>
            <p:cNvGrpSpPr/>
            <p:nvPr/>
          </p:nvGrpSpPr>
          <p:grpSpPr>
            <a:xfrm>
              <a:off x="7536736" y="2201310"/>
              <a:ext cx="9613002" cy="979120"/>
              <a:chOff x="829137" y="2140243"/>
              <a:chExt cx="7990294" cy="823648"/>
            </a:xfrm>
          </p:grpSpPr>
          <p:sp>
            <p:nvSpPr>
              <p:cNvPr id="34" name="ïś1iḑé"/>
              <p:cNvSpPr/>
              <p:nvPr/>
            </p:nvSpPr>
            <p:spPr>
              <a:xfrm>
                <a:off x="3755691" y="2140243"/>
                <a:ext cx="5063740" cy="823295"/>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spcBef>
                    <a:spcPct val="0"/>
                  </a:spcBef>
                </a:pPr>
                <a:endParaRPr lang="zh-CN" altLang="en-US" sz="1600">
                  <a:latin typeface="微软雅黑" panose="020B0503020204020204" pitchFamily="34" charset="-122"/>
                  <a:ea typeface="微软雅黑" panose="020B0503020204020204" pitchFamily="34" charset="-122"/>
                </a:endParaRPr>
              </a:p>
            </p:txBody>
          </p:sp>
          <p:sp>
            <p:nvSpPr>
              <p:cNvPr id="35" name="iṩḻîde"/>
              <p:cNvSpPr/>
              <p:nvPr/>
            </p:nvSpPr>
            <p:spPr>
              <a:xfrm>
                <a:off x="829137" y="2349750"/>
                <a:ext cx="2604984" cy="614141"/>
              </a:xfrm>
              <a:prstGeom prst="roundRect">
                <a:avLst/>
              </a:prstGeom>
              <a:solidFill>
                <a:srgbClr val="ED7D3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a:lnSpc>
                    <a:spcPct val="120000"/>
                  </a:lnSpc>
                </a:pPr>
                <a:r>
                  <a:rPr lang="zh-CN" altLang="en-US" sz="2000" b="1" dirty="0">
                    <a:latin typeface="微软雅黑" panose="020B0503020204020204" pitchFamily="34" charset="-122"/>
                    <a:ea typeface="微软雅黑" panose="020B0503020204020204" pitchFamily="34" charset="-122"/>
                  </a:rPr>
                  <a:t>合同贷</a:t>
                </a:r>
                <a:endParaRPr lang="zh-CN" altLang="en-US" sz="2000" b="1" dirty="0">
                  <a:latin typeface="微软雅黑" panose="020B0503020204020204" pitchFamily="34" charset="-122"/>
                  <a:ea typeface="微软雅黑" panose="020B0503020204020204" pitchFamily="34" charset="-122"/>
                </a:endParaRPr>
              </a:p>
            </p:txBody>
          </p:sp>
        </p:grpSp>
        <p:sp>
          <p:nvSpPr>
            <p:cNvPr id="47" name="iṥļiḋé"/>
            <p:cNvSpPr/>
            <p:nvPr/>
          </p:nvSpPr>
          <p:spPr bwMode="auto">
            <a:xfrm>
              <a:off x="11148378" y="2450362"/>
              <a:ext cx="5176661" cy="77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ase">
                <a:spcBef>
                  <a:spcPct val="0"/>
                </a:spcBef>
                <a:spcAft>
                  <a:spcPct val="0"/>
                </a:spcAft>
                <a:buFont typeface="Arial" panose="020B0604020202020204" pitchFamily="34" charset="0"/>
                <a:buNone/>
              </a:pPr>
              <a:r>
                <a:rPr lang="zh-CN" altLang="en-US" b="1">
                  <a:sym typeface="+mn-ea"/>
                </a:rPr>
                <a:t>基于平台上签订的采购合同或订单</a:t>
              </a:r>
              <a:endParaRPr lang="zh-CN" altLang="en-US" b="1" dirty="0">
                <a:latin typeface="微软雅黑" panose="020B0503020204020204" pitchFamily="34" charset="-122"/>
                <a:ea typeface="微软雅黑" panose="020B0503020204020204" pitchFamily="34" charset="-122"/>
                <a:sym typeface="+mn-ea"/>
              </a:endParaRPr>
            </a:p>
          </p:txBody>
        </p:sp>
      </p:grpSp>
      <p:grpSp>
        <p:nvGrpSpPr>
          <p:cNvPr id="6" name="ïSḻide"/>
          <p:cNvGrpSpPr/>
          <p:nvPr/>
        </p:nvGrpSpPr>
        <p:grpSpPr>
          <a:xfrm rot="0">
            <a:off x="479425" y="2249805"/>
            <a:ext cx="3456305" cy="4379595"/>
            <a:chOff x="4578590" y="1857922"/>
            <a:chExt cx="3037942" cy="3752303"/>
          </a:xfrm>
        </p:grpSpPr>
        <p:sp>
          <p:nvSpPr>
            <p:cNvPr id="19" name="îṥ1ïďè"/>
            <p:cNvSpPr/>
            <p:nvPr/>
          </p:nvSpPr>
          <p:spPr>
            <a:xfrm>
              <a:off x="4578590" y="1857922"/>
              <a:ext cx="3034821" cy="3752303"/>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endParaRPr lang="zh-CN" altLang="en-US" sz="1600">
                <a:latin typeface="微软雅黑" panose="020B0503020204020204" pitchFamily="34" charset="-122"/>
                <a:ea typeface="微软雅黑" panose="020B0503020204020204" pitchFamily="34" charset="-122"/>
              </a:endParaRPr>
            </a:p>
          </p:txBody>
        </p:sp>
        <p:sp>
          <p:nvSpPr>
            <p:cNvPr id="21" name="íşľïḍê"/>
            <p:cNvSpPr/>
            <p:nvPr/>
          </p:nvSpPr>
          <p:spPr>
            <a:xfrm>
              <a:off x="4578590" y="1857922"/>
              <a:ext cx="3037942" cy="511211"/>
            </a:xfrm>
            <a:prstGeom prst="roundRect">
              <a:avLst/>
            </a:prstGeom>
            <a:solidFill>
              <a:srgbClr val="00418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20000"/>
                </a:lnSpc>
              </a:pPr>
              <a:r>
                <a:rPr lang="zh-CN" altLang="en-US" sz="2000" b="1" dirty="0" smtClean="0">
                  <a:latin typeface="微软雅黑" panose="020B0503020204020204" pitchFamily="34" charset="-122"/>
                  <a:ea typeface="微软雅黑" panose="020B0503020204020204" pitchFamily="34" charset="-122"/>
                </a:rPr>
                <a:t>科创云贷</a:t>
              </a:r>
              <a:endParaRPr lang="zh-CN" altLang="en-US" sz="2000" b="1" dirty="0" smtClean="0">
                <a:latin typeface="微软雅黑" panose="020B0503020204020204" pitchFamily="34" charset="-122"/>
                <a:ea typeface="微软雅黑" panose="020B0503020204020204" pitchFamily="34" charset="-122"/>
              </a:endParaRPr>
            </a:p>
          </p:txBody>
        </p:sp>
        <p:sp>
          <p:nvSpPr>
            <p:cNvPr id="7" name="iṥļiḋé"/>
            <p:cNvSpPr/>
            <p:nvPr/>
          </p:nvSpPr>
          <p:spPr bwMode="auto">
            <a:xfrm>
              <a:off x="4786820" y="2493835"/>
              <a:ext cx="2622026" cy="209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ts val="2500"/>
                </a:lnSpc>
              </a:pPr>
              <a:r>
                <a:rPr lang="zh-CN" altLang="en-US">
                  <a:sym typeface="+mn-ea"/>
                </a:rPr>
                <a:t>针对科技型小微企业客户模型优化，引入</a:t>
              </a:r>
              <a:r>
                <a:rPr lang="zh-CN" altLang="en-US" b="1">
                  <a:sym typeface="+mn-ea"/>
                </a:rPr>
                <a:t>技术流评价体系</a:t>
              </a:r>
              <a:r>
                <a:rPr lang="zh-CN" altLang="en-US">
                  <a:sym typeface="+mn-ea"/>
                </a:rPr>
                <a:t>，提高审批通过率。</a:t>
              </a:r>
              <a:endParaRPr lang="zh-CN" altLang="en-US" b="1">
                <a:sym typeface="+mn-ea"/>
              </a:endParaRPr>
            </a:p>
            <a:p>
              <a:pPr algn="just">
                <a:lnSpc>
                  <a:spcPts val="2500"/>
                </a:lnSpc>
              </a:pPr>
              <a:r>
                <a:rPr lang="zh-CN" altLang="en-US" b="1" dirty="0">
                  <a:solidFill>
                    <a:srgbClr val="141735"/>
                  </a:solidFill>
                  <a:latin typeface="+mn-ea"/>
                  <a:cs typeface="微软雅黑 Light" panose="020B0502040204020203" charset="-122"/>
                  <a:sym typeface="+mn-ea"/>
                </a:rPr>
                <a:t>技术流评价体系：</a:t>
              </a:r>
              <a:r>
                <a:rPr lang="zh-CN" altLang="en-US" dirty="0">
                  <a:solidFill>
                    <a:srgbClr val="141735"/>
                  </a:solidFill>
                  <a:latin typeface="+mn-ea"/>
                  <a:cs typeface="微软雅黑 Light" panose="020B0502040204020203" charset="-122"/>
                  <a:sym typeface="+mn-ea"/>
                </a:rPr>
                <a:t>通过分析企业的专利结构、分布、数量，高管团队，产学研情况以及行业资质等多个维度，对企业拥有的科技创新要素进行精准计量和评价，以预测企业未来发展潜力的科技金融评价体系。</a:t>
              </a:r>
              <a:endParaRPr lang="zh-CN" altLang="en-US">
                <a:latin typeface="+mn-ea"/>
              </a:endParaRPr>
            </a:p>
            <a:p>
              <a:pPr algn="just">
                <a:lnSpc>
                  <a:spcPts val="2500"/>
                </a:lnSpc>
              </a:pPr>
              <a:endParaRPr lang="zh-CN" dirty="0">
                <a:latin typeface="+mn-ea"/>
                <a:cs typeface="微软雅黑" panose="020B0503020204020204" pitchFamily="34" charset="-122"/>
              </a:endParaRPr>
            </a:p>
          </p:txBody>
        </p:sp>
      </p:grpSp>
      <p:sp>
        <p:nvSpPr>
          <p:cNvPr id="4" name="文本框 3"/>
          <p:cNvSpPr txBox="1"/>
          <p:nvPr/>
        </p:nvSpPr>
        <p:spPr>
          <a:xfrm>
            <a:off x="1247775" y="1196340"/>
            <a:ext cx="10711180" cy="922020"/>
          </a:xfrm>
          <a:prstGeom prst="rect">
            <a:avLst/>
          </a:prstGeom>
          <a:noFill/>
        </p:spPr>
        <p:txBody>
          <a:bodyPr wrap="square" rtlCol="0" anchor="t">
            <a:spAutoFit/>
          </a:bodyPr>
          <a:p>
            <a:pPr>
              <a:lnSpc>
                <a:spcPct val="150000"/>
              </a:lnSpc>
            </a:pPr>
            <a:r>
              <a:rPr lang="zh-CN" altLang="en-US">
                <a:sym typeface="+mn-ea"/>
              </a:rPr>
              <a:t>“快易贷”是兴业银行通过对行内外渠道获取的小微企业及企业主的数据信息进行分析，建立数据分析模型，对符合准入条件的借款企业，线上融资系统自动核定授信额度并发放</a:t>
            </a:r>
            <a:r>
              <a:rPr lang="zh-CN" altLang="en-US" b="1">
                <a:solidFill>
                  <a:schemeClr val="accent4"/>
                </a:solidFill>
                <a:sym typeface="+mn-ea"/>
              </a:rPr>
              <a:t>免抵质押的线上融资业务</a:t>
            </a:r>
            <a:r>
              <a:rPr lang="zh-CN" altLang="en-US">
                <a:sym typeface="+mn-ea"/>
              </a:rPr>
              <a:t>。</a:t>
            </a:r>
            <a:endParaRPr lang="zh-CN" altLang="en-US"/>
          </a:p>
        </p:txBody>
      </p:sp>
      <p:sp>
        <p:nvSpPr>
          <p:cNvPr id="16" name="dollars-money-bag-on-a-hand_50268"/>
          <p:cNvSpPr>
            <a:spLocks noChangeAspect="1"/>
          </p:cNvSpPr>
          <p:nvPr/>
        </p:nvSpPr>
        <p:spPr bwMode="auto">
          <a:xfrm>
            <a:off x="335947" y="1268950"/>
            <a:ext cx="773333" cy="777333"/>
          </a:xfrm>
          <a:custGeom>
            <a:avLst/>
            <a:gdLst>
              <a:gd name="connsiteX0" fmla="*/ 216980 w 551492"/>
              <a:gd name="connsiteY0" fmla="*/ 310247 h 528291"/>
              <a:gd name="connsiteX1" fmla="*/ 149820 w 551492"/>
              <a:gd name="connsiteY1" fmla="*/ 316698 h 528291"/>
              <a:gd name="connsiteX2" fmla="*/ 153694 w 551492"/>
              <a:gd name="connsiteY2" fmla="*/ 395401 h 528291"/>
              <a:gd name="connsiteX3" fmla="*/ 151111 w 551492"/>
              <a:gd name="connsiteY3" fmla="*/ 453460 h 528291"/>
              <a:gd name="connsiteX4" fmla="*/ 229896 w 551492"/>
              <a:gd name="connsiteY4" fmla="*/ 474103 h 528291"/>
              <a:gd name="connsiteX5" fmla="*/ 231187 w 551492"/>
              <a:gd name="connsiteY5" fmla="*/ 474103 h 528291"/>
              <a:gd name="connsiteX6" fmla="*/ 329346 w 551492"/>
              <a:gd name="connsiteY6" fmla="*/ 503777 h 528291"/>
              <a:gd name="connsiteX7" fmla="*/ 427503 w 551492"/>
              <a:gd name="connsiteY7" fmla="*/ 474103 h 528291"/>
              <a:gd name="connsiteX8" fmla="*/ 437836 w 551492"/>
              <a:gd name="connsiteY8" fmla="*/ 466362 h 528291"/>
              <a:gd name="connsiteX9" fmla="*/ 472708 w 551492"/>
              <a:gd name="connsiteY9" fmla="*/ 430236 h 528291"/>
              <a:gd name="connsiteX10" fmla="*/ 519203 w 551492"/>
              <a:gd name="connsiteY10" fmla="*/ 383789 h 528291"/>
              <a:gd name="connsiteX11" fmla="*/ 525661 w 551492"/>
              <a:gd name="connsiteY11" fmla="*/ 363145 h 528291"/>
              <a:gd name="connsiteX12" fmla="*/ 497247 w 551492"/>
              <a:gd name="connsiteY12" fmla="*/ 334761 h 528291"/>
              <a:gd name="connsiteX13" fmla="*/ 484332 w 551492"/>
              <a:gd name="connsiteY13" fmla="*/ 338632 h 528291"/>
              <a:gd name="connsiteX14" fmla="*/ 475291 w 551492"/>
              <a:gd name="connsiteY14" fmla="*/ 345083 h 528291"/>
              <a:gd name="connsiteX15" fmla="*/ 475291 w 551492"/>
              <a:gd name="connsiteY15" fmla="*/ 346373 h 528291"/>
              <a:gd name="connsiteX16" fmla="*/ 418463 w 551492"/>
              <a:gd name="connsiteY16" fmla="*/ 404432 h 528291"/>
              <a:gd name="connsiteX17" fmla="*/ 368092 w 551492"/>
              <a:gd name="connsiteY17" fmla="*/ 441848 h 528291"/>
              <a:gd name="connsiteX18" fmla="*/ 280266 w 551492"/>
              <a:gd name="connsiteY18" fmla="*/ 418624 h 528291"/>
              <a:gd name="connsiteX19" fmla="*/ 289308 w 551492"/>
              <a:gd name="connsiteY19" fmla="*/ 395401 h 528291"/>
              <a:gd name="connsiteX20" fmla="*/ 365509 w 551492"/>
              <a:gd name="connsiteY20" fmla="*/ 417334 h 528291"/>
              <a:gd name="connsiteX21" fmla="*/ 366801 w 551492"/>
              <a:gd name="connsiteY21" fmla="*/ 417334 h 528291"/>
              <a:gd name="connsiteX22" fmla="*/ 396506 w 551492"/>
              <a:gd name="connsiteY22" fmla="*/ 388949 h 528291"/>
              <a:gd name="connsiteX23" fmla="*/ 388757 w 551492"/>
              <a:gd name="connsiteY23" fmla="*/ 369596 h 528291"/>
              <a:gd name="connsiteX24" fmla="*/ 216980 w 551492"/>
              <a:gd name="connsiteY24" fmla="*/ 310247 h 528291"/>
              <a:gd name="connsiteX25" fmla="*/ 365509 w 551492"/>
              <a:gd name="connsiteY25" fmla="*/ 198000 h 528291"/>
              <a:gd name="connsiteX26" fmla="*/ 365509 w 551492"/>
              <a:gd name="connsiteY26" fmla="*/ 207031 h 528291"/>
              <a:gd name="connsiteX27" fmla="*/ 355177 w 551492"/>
              <a:gd name="connsiteY27" fmla="*/ 210902 h 528291"/>
              <a:gd name="connsiteX28" fmla="*/ 347427 w 551492"/>
              <a:gd name="connsiteY28" fmla="*/ 216063 h 528291"/>
              <a:gd name="connsiteX29" fmla="*/ 340970 w 551492"/>
              <a:gd name="connsiteY29" fmla="*/ 225094 h 528291"/>
              <a:gd name="connsiteX30" fmla="*/ 339678 w 551492"/>
              <a:gd name="connsiteY30" fmla="*/ 235416 h 528291"/>
              <a:gd name="connsiteX31" fmla="*/ 340970 w 551492"/>
              <a:gd name="connsiteY31" fmla="*/ 243157 h 528291"/>
              <a:gd name="connsiteX32" fmla="*/ 346136 w 551492"/>
              <a:gd name="connsiteY32" fmla="*/ 252188 h 528291"/>
              <a:gd name="connsiteX33" fmla="*/ 356468 w 551492"/>
              <a:gd name="connsiteY33" fmla="*/ 261220 h 528291"/>
              <a:gd name="connsiteX34" fmla="*/ 375841 w 551492"/>
              <a:gd name="connsiteY34" fmla="*/ 266380 h 528291"/>
              <a:gd name="connsiteX35" fmla="*/ 382299 w 551492"/>
              <a:gd name="connsiteY35" fmla="*/ 267671 h 528291"/>
              <a:gd name="connsiteX36" fmla="*/ 388757 w 551492"/>
              <a:gd name="connsiteY36" fmla="*/ 270251 h 528291"/>
              <a:gd name="connsiteX37" fmla="*/ 393923 w 551492"/>
              <a:gd name="connsiteY37" fmla="*/ 274122 h 528291"/>
              <a:gd name="connsiteX38" fmla="*/ 395215 w 551492"/>
              <a:gd name="connsiteY38" fmla="*/ 279282 h 528291"/>
              <a:gd name="connsiteX39" fmla="*/ 391340 w 551492"/>
              <a:gd name="connsiteY39" fmla="*/ 284443 h 528291"/>
              <a:gd name="connsiteX40" fmla="*/ 383591 w 551492"/>
              <a:gd name="connsiteY40" fmla="*/ 287024 h 528291"/>
              <a:gd name="connsiteX41" fmla="*/ 375841 w 551492"/>
              <a:gd name="connsiteY41" fmla="*/ 285733 h 528291"/>
              <a:gd name="connsiteX42" fmla="*/ 370675 w 551492"/>
              <a:gd name="connsiteY42" fmla="*/ 284443 h 528291"/>
              <a:gd name="connsiteX43" fmla="*/ 365509 w 551492"/>
              <a:gd name="connsiteY43" fmla="*/ 280573 h 528291"/>
              <a:gd name="connsiteX44" fmla="*/ 360343 w 551492"/>
              <a:gd name="connsiteY44" fmla="*/ 276702 h 528291"/>
              <a:gd name="connsiteX45" fmla="*/ 340970 w 551492"/>
              <a:gd name="connsiteY45" fmla="*/ 276702 h 528291"/>
              <a:gd name="connsiteX46" fmla="*/ 340970 w 551492"/>
              <a:gd name="connsiteY46" fmla="*/ 305086 h 528291"/>
              <a:gd name="connsiteX47" fmla="*/ 360343 w 551492"/>
              <a:gd name="connsiteY47" fmla="*/ 305086 h 528291"/>
              <a:gd name="connsiteX48" fmla="*/ 360343 w 551492"/>
              <a:gd name="connsiteY48" fmla="*/ 301216 h 528291"/>
              <a:gd name="connsiteX49" fmla="*/ 362926 w 551492"/>
              <a:gd name="connsiteY49" fmla="*/ 302506 h 528291"/>
              <a:gd name="connsiteX50" fmla="*/ 365509 w 551492"/>
              <a:gd name="connsiteY50" fmla="*/ 303796 h 528291"/>
              <a:gd name="connsiteX51" fmla="*/ 365509 w 551492"/>
              <a:gd name="connsiteY51" fmla="*/ 315408 h 528291"/>
              <a:gd name="connsiteX52" fmla="*/ 386174 w 551492"/>
              <a:gd name="connsiteY52" fmla="*/ 315408 h 528291"/>
              <a:gd name="connsiteX53" fmla="*/ 386174 w 551492"/>
              <a:gd name="connsiteY53" fmla="*/ 306377 h 528291"/>
              <a:gd name="connsiteX54" fmla="*/ 397798 w 551492"/>
              <a:gd name="connsiteY54" fmla="*/ 303796 h 528291"/>
              <a:gd name="connsiteX55" fmla="*/ 406839 w 551492"/>
              <a:gd name="connsiteY55" fmla="*/ 297345 h 528291"/>
              <a:gd name="connsiteX56" fmla="*/ 413296 w 551492"/>
              <a:gd name="connsiteY56" fmla="*/ 289604 h 528291"/>
              <a:gd name="connsiteX57" fmla="*/ 414588 w 551492"/>
              <a:gd name="connsiteY57" fmla="*/ 279282 h 528291"/>
              <a:gd name="connsiteX58" fmla="*/ 414588 w 551492"/>
              <a:gd name="connsiteY58" fmla="*/ 271541 h 528291"/>
              <a:gd name="connsiteX59" fmla="*/ 409422 w 551492"/>
              <a:gd name="connsiteY59" fmla="*/ 262510 h 528291"/>
              <a:gd name="connsiteX60" fmla="*/ 397798 w 551492"/>
              <a:gd name="connsiteY60" fmla="*/ 253478 h 528291"/>
              <a:gd name="connsiteX61" fmla="*/ 378424 w 551492"/>
              <a:gd name="connsiteY61" fmla="*/ 247027 h 528291"/>
              <a:gd name="connsiteX62" fmla="*/ 359051 w 551492"/>
              <a:gd name="connsiteY62" fmla="*/ 235416 h 528291"/>
              <a:gd name="connsiteX63" fmla="*/ 362926 w 551492"/>
              <a:gd name="connsiteY63" fmla="*/ 228965 h 528291"/>
              <a:gd name="connsiteX64" fmla="*/ 370675 w 551492"/>
              <a:gd name="connsiteY64" fmla="*/ 226384 h 528291"/>
              <a:gd name="connsiteX65" fmla="*/ 378424 w 551492"/>
              <a:gd name="connsiteY65" fmla="*/ 226384 h 528291"/>
              <a:gd name="connsiteX66" fmla="*/ 383591 w 551492"/>
              <a:gd name="connsiteY66" fmla="*/ 228965 h 528291"/>
              <a:gd name="connsiteX67" fmla="*/ 388757 w 551492"/>
              <a:gd name="connsiteY67" fmla="*/ 232835 h 528291"/>
              <a:gd name="connsiteX68" fmla="*/ 392632 w 551492"/>
              <a:gd name="connsiteY68" fmla="*/ 236706 h 528291"/>
              <a:gd name="connsiteX69" fmla="*/ 413296 w 551492"/>
              <a:gd name="connsiteY69" fmla="*/ 236706 h 528291"/>
              <a:gd name="connsiteX70" fmla="*/ 413296 w 551492"/>
              <a:gd name="connsiteY70" fmla="*/ 208321 h 528291"/>
              <a:gd name="connsiteX71" fmla="*/ 393923 w 551492"/>
              <a:gd name="connsiteY71" fmla="*/ 208321 h 528291"/>
              <a:gd name="connsiteX72" fmla="*/ 393923 w 551492"/>
              <a:gd name="connsiteY72" fmla="*/ 212192 h 528291"/>
              <a:gd name="connsiteX73" fmla="*/ 386174 w 551492"/>
              <a:gd name="connsiteY73" fmla="*/ 208321 h 528291"/>
              <a:gd name="connsiteX74" fmla="*/ 386174 w 551492"/>
              <a:gd name="connsiteY74" fmla="*/ 198000 h 528291"/>
              <a:gd name="connsiteX75" fmla="*/ 322888 w 551492"/>
              <a:gd name="connsiteY75" fmla="*/ 124458 h 528291"/>
              <a:gd name="connsiteX76" fmla="*/ 375841 w 551492"/>
              <a:gd name="connsiteY76" fmla="*/ 130909 h 528291"/>
              <a:gd name="connsiteX77" fmla="*/ 427503 w 551492"/>
              <a:gd name="connsiteY77" fmla="*/ 124458 h 528291"/>
              <a:gd name="connsiteX78" fmla="*/ 502413 w 551492"/>
              <a:gd name="connsiteY78" fmla="*/ 268961 h 528291"/>
              <a:gd name="connsiteX79" fmla="*/ 494664 w 551492"/>
              <a:gd name="connsiteY79" fmla="*/ 310247 h 528291"/>
              <a:gd name="connsiteX80" fmla="*/ 497247 w 551492"/>
              <a:gd name="connsiteY80" fmla="*/ 310247 h 528291"/>
              <a:gd name="connsiteX81" fmla="*/ 551492 w 551492"/>
              <a:gd name="connsiteY81" fmla="*/ 363145 h 528291"/>
              <a:gd name="connsiteX82" fmla="*/ 535994 w 551492"/>
              <a:gd name="connsiteY82" fmla="*/ 400561 h 528291"/>
              <a:gd name="connsiteX83" fmla="*/ 490789 w 551492"/>
              <a:gd name="connsiteY83" fmla="*/ 448299 h 528291"/>
              <a:gd name="connsiteX84" fmla="*/ 464958 w 551492"/>
              <a:gd name="connsiteY84" fmla="*/ 474103 h 528291"/>
              <a:gd name="connsiteX85" fmla="*/ 440419 w 551492"/>
              <a:gd name="connsiteY85" fmla="*/ 493456 h 528291"/>
              <a:gd name="connsiteX86" fmla="*/ 439127 w 551492"/>
              <a:gd name="connsiteY86" fmla="*/ 494746 h 528291"/>
              <a:gd name="connsiteX87" fmla="*/ 329346 w 551492"/>
              <a:gd name="connsiteY87" fmla="*/ 528291 h 528291"/>
              <a:gd name="connsiteX88" fmla="*/ 216980 w 551492"/>
              <a:gd name="connsiteY88" fmla="*/ 496036 h 528291"/>
              <a:gd name="connsiteX89" fmla="*/ 149820 w 551492"/>
              <a:gd name="connsiteY89" fmla="*/ 477973 h 528291"/>
              <a:gd name="connsiteX90" fmla="*/ 147236 w 551492"/>
              <a:gd name="connsiteY90" fmla="*/ 510228 h 528291"/>
              <a:gd name="connsiteX91" fmla="*/ 6458 w 551492"/>
              <a:gd name="connsiteY91" fmla="*/ 510228 h 528291"/>
              <a:gd name="connsiteX92" fmla="*/ 0 w 551492"/>
              <a:gd name="connsiteY92" fmla="*/ 395401 h 528291"/>
              <a:gd name="connsiteX93" fmla="*/ 6458 w 551492"/>
              <a:gd name="connsiteY93" fmla="*/ 280573 h 528291"/>
              <a:gd name="connsiteX94" fmla="*/ 147236 w 551492"/>
              <a:gd name="connsiteY94" fmla="*/ 280573 h 528291"/>
              <a:gd name="connsiteX95" fmla="*/ 148528 w 551492"/>
              <a:gd name="connsiteY95" fmla="*/ 293475 h 528291"/>
              <a:gd name="connsiteX96" fmla="*/ 216980 w 551492"/>
              <a:gd name="connsiteY96" fmla="*/ 285733 h 528291"/>
              <a:gd name="connsiteX97" fmla="*/ 244103 w 551492"/>
              <a:gd name="connsiteY97" fmla="*/ 287024 h 528291"/>
              <a:gd name="connsiteX98" fmla="*/ 241520 w 551492"/>
              <a:gd name="connsiteY98" fmla="*/ 268961 h 528291"/>
              <a:gd name="connsiteX99" fmla="*/ 322888 w 551492"/>
              <a:gd name="connsiteY99" fmla="*/ 124458 h 528291"/>
              <a:gd name="connsiteX100" fmla="*/ 433981 w 551492"/>
              <a:gd name="connsiteY100" fmla="*/ 660 h 528291"/>
              <a:gd name="connsiteX101" fmla="*/ 441857 w 551492"/>
              <a:gd name="connsiteY101" fmla="*/ 7013 h 528291"/>
              <a:gd name="connsiteX102" fmla="*/ 416000 w 551492"/>
              <a:gd name="connsiteY102" fmla="*/ 108988 h 528291"/>
              <a:gd name="connsiteX103" fmla="*/ 377216 w 551492"/>
              <a:gd name="connsiteY103" fmla="*/ 112860 h 528291"/>
              <a:gd name="connsiteX104" fmla="*/ 329382 w 551492"/>
              <a:gd name="connsiteY104" fmla="*/ 107697 h 528291"/>
              <a:gd name="connsiteX105" fmla="*/ 302233 w 551492"/>
              <a:gd name="connsiteY105" fmla="*/ 8304 h 528291"/>
              <a:gd name="connsiteX106" fmla="*/ 373338 w 551492"/>
              <a:gd name="connsiteY106" fmla="*/ 34121 h 528291"/>
              <a:gd name="connsiteX107" fmla="*/ 433981 w 551492"/>
              <a:gd name="connsiteY107" fmla="*/ 660 h 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1492" h="528291">
                <a:moveTo>
                  <a:pt x="216980" y="310247"/>
                </a:moveTo>
                <a:cubicBezTo>
                  <a:pt x="193732" y="310247"/>
                  <a:pt x="170484" y="312828"/>
                  <a:pt x="149820" y="316698"/>
                </a:cubicBezTo>
                <a:cubicBezTo>
                  <a:pt x="151111" y="339922"/>
                  <a:pt x="153694" y="370887"/>
                  <a:pt x="153694" y="395401"/>
                </a:cubicBezTo>
                <a:cubicBezTo>
                  <a:pt x="153694" y="413463"/>
                  <a:pt x="152403" y="434107"/>
                  <a:pt x="151111" y="453460"/>
                </a:cubicBezTo>
                <a:cubicBezTo>
                  <a:pt x="179525" y="450879"/>
                  <a:pt x="206648" y="459911"/>
                  <a:pt x="229896" y="474103"/>
                </a:cubicBezTo>
                <a:lnTo>
                  <a:pt x="231187" y="474103"/>
                </a:lnTo>
                <a:cubicBezTo>
                  <a:pt x="258310" y="492166"/>
                  <a:pt x="291891" y="503777"/>
                  <a:pt x="329346" y="503777"/>
                </a:cubicBezTo>
                <a:cubicBezTo>
                  <a:pt x="365509" y="503777"/>
                  <a:pt x="400381" y="492166"/>
                  <a:pt x="427503" y="474103"/>
                </a:cubicBezTo>
                <a:cubicBezTo>
                  <a:pt x="431378" y="471522"/>
                  <a:pt x="433961" y="468942"/>
                  <a:pt x="437836" y="466362"/>
                </a:cubicBezTo>
                <a:cubicBezTo>
                  <a:pt x="441710" y="461201"/>
                  <a:pt x="452043" y="450879"/>
                  <a:pt x="472708" y="430236"/>
                </a:cubicBezTo>
                <a:cubicBezTo>
                  <a:pt x="481749" y="422495"/>
                  <a:pt x="511454" y="391530"/>
                  <a:pt x="519203" y="383789"/>
                </a:cubicBezTo>
                <a:cubicBezTo>
                  <a:pt x="523078" y="378628"/>
                  <a:pt x="526953" y="370887"/>
                  <a:pt x="525661" y="363145"/>
                </a:cubicBezTo>
                <a:cubicBezTo>
                  <a:pt x="525661" y="347663"/>
                  <a:pt x="514037" y="334761"/>
                  <a:pt x="497247" y="334761"/>
                </a:cubicBezTo>
                <a:cubicBezTo>
                  <a:pt x="492081" y="334761"/>
                  <a:pt x="488206" y="336051"/>
                  <a:pt x="484332" y="338632"/>
                </a:cubicBezTo>
                <a:cubicBezTo>
                  <a:pt x="481749" y="339922"/>
                  <a:pt x="479165" y="342502"/>
                  <a:pt x="475291" y="345083"/>
                </a:cubicBezTo>
                <a:cubicBezTo>
                  <a:pt x="475291" y="345083"/>
                  <a:pt x="475291" y="345083"/>
                  <a:pt x="475291" y="346373"/>
                </a:cubicBezTo>
                <a:cubicBezTo>
                  <a:pt x="457209" y="361855"/>
                  <a:pt x="426212" y="390240"/>
                  <a:pt x="418463" y="404432"/>
                </a:cubicBezTo>
                <a:cubicBezTo>
                  <a:pt x="412005" y="426365"/>
                  <a:pt x="391340" y="441848"/>
                  <a:pt x="368092" y="441848"/>
                </a:cubicBezTo>
                <a:cubicBezTo>
                  <a:pt x="348719" y="441848"/>
                  <a:pt x="321596" y="434107"/>
                  <a:pt x="280266" y="418624"/>
                </a:cubicBezTo>
                <a:lnTo>
                  <a:pt x="289308" y="395401"/>
                </a:lnTo>
                <a:cubicBezTo>
                  <a:pt x="328054" y="410883"/>
                  <a:pt x="351302" y="417334"/>
                  <a:pt x="365509" y="417334"/>
                </a:cubicBezTo>
                <a:cubicBezTo>
                  <a:pt x="366801" y="417334"/>
                  <a:pt x="366801" y="417334"/>
                  <a:pt x="366801" y="417334"/>
                </a:cubicBezTo>
                <a:cubicBezTo>
                  <a:pt x="383591" y="417334"/>
                  <a:pt x="396506" y="404432"/>
                  <a:pt x="396506" y="388949"/>
                </a:cubicBezTo>
                <a:cubicBezTo>
                  <a:pt x="396506" y="381208"/>
                  <a:pt x="392632" y="374757"/>
                  <a:pt x="388757" y="369596"/>
                </a:cubicBezTo>
                <a:cubicBezTo>
                  <a:pt x="350010" y="333471"/>
                  <a:pt x="288016" y="310247"/>
                  <a:pt x="216980" y="310247"/>
                </a:cubicBezTo>
                <a:close/>
                <a:moveTo>
                  <a:pt x="365509" y="198000"/>
                </a:moveTo>
                <a:lnTo>
                  <a:pt x="365509" y="207031"/>
                </a:lnTo>
                <a:cubicBezTo>
                  <a:pt x="361634" y="208321"/>
                  <a:pt x="359051" y="208321"/>
                  <a:pt x="355177" y="210902"/>
                </a:cubicBezTo>
                <a:cubicBezTo>
                  <a:pt x="352593" y="212192"/>
                  <a:pt x="350010" y="213482"/>
                  <a:pt x="347427" y="216063"/>
                </a:cubicBezTo>
                <a:cubicBezTo>
                  <a:pt x="344844" y="218643"/>
                  <a:pt x="342261" y="221223"/>
                  <a:pt x="340970" y="225094"/>
                </a:cubicBezTo>
                <a:cubicBezTo>
                  <a:pt x="339678" y="227674"/>
                  <a:pt x="339678" y="231545"/>
                  <a:pt x="339678" y="235416"/>
                </a:cubicBezTo>
                <a:cubicBezTo>
                  <a:pt x="339678" y="237996"/>
                  <a:pt x="339678" y="240576"/>
                  <a:pt x="340970" y="243157"/>
                </a:cubicBezTo>
                <a:cubicBezTo>
                  <a:pt x="340970" y="247027"/>
                  <a:pt x="343553" y="249608"/>
                  <a:pt x="346136" y="252188"/>
                </a:cubicBezTo>
                <a:cubicBezTo>
                  <a:pt x="348719" y="256059"/>
                  <a:pt x="352593" y="258639"/>
                  <a:pt x="356468" y="261220"/>
                </a:cubicBezTo>
                <a:cubicBezTo>
                  <a:pt x="361634" y="263800"/>
                  <a:pt x="368092" y="265090"/>
                  <a:pt x="375841" y="266380"/>
                </a:cubicBezTo>
                <a:cubicBezTo>
                  <a:pt x="378424" y="266380"/>
                  <a:pt x="379716" y="267671"/>
                  <a:pt x="382299" y="267671"/>
                </a:cubicBezTo>
                <a:cubicBezTo>
                  <a:pt x="384882" y="268961"/>
                  <a:pt x="387465" y="268961"/>
                  <a:pt x="388757" y="270251"/>
                </a:cubicBezTo>
                <a:cubicBezTo>
                  <a:pt x="391340" y="271541"/>
                  <a:pt x="392632" y="272831"/>
                  <a:pt x="393923" y="274122"/>
                </a:cubicBezTo>
                <a:cubicBezTo>
                  <a:pt x="395215" y="275412"/>
                  <a:pt x="395215" y="276702"/>
                  <a:pt x="395215" y="279282"/>
                </a:cubicBezTo>
                <a:cubicBezTo>
                  <a:pt x="395215" y="281863"/>
                  <a:pt x="393923" y="283153"/>
                  <a:pt x="391340" y="284443"/>
                </a:cubicBezTo>
                <a:cubicBezTo>
                  <a:pt x="390048" y="285733"/>
                  <a:pt x="386174" y="287024"/>
                  <a:pt x="383591" y="287024"/>
                </a:cubicBezTo>
                <a:cubicBezTo>
                  <a:pt x="381008" y="287024"/>
                  <a:pt x="378424" y="287024"/>
                  <a:pt x="375841" y="285733"/>
                </a:cubicBezTo>
                <a:cubicBezTo>
                  <a:pt x="373258" y="285733"/>
                  <a:pt x="371967" y="285733"/>
                  <a:pt x="370675" y="284443"/>
                </a:cubicBezTo>
                <a:cubicBezTo>
                  <a:pt x="368092" y="283153"/>
                  <a:pt x="366801" y="281863"/>
                  <a:pt x="365509" y="280573"/>
                </a:cubicBezTo>
                <a:cubicBezTo>
                  <a:pt x="362926" y="279282"/>
                  <a:pt x="361634" y="277992"/>
                  <a:pt x="360343" y="276702"/>
                </a:cubicBezTo>
                <a:lnTo>
                  <a:pt x="340970" y="276702"/>
                </a:lnTo>
                <a:lnTo>
                  <a:pt x="340970" y="305086"/>
                </a:lnTo>
                <a:lnTo>
                  <a:pt x="360343" y="305086"/>
                </a:lnTo>
                <a:lnTo>
                  <a:pt x="360343" y="301216"/>
                </a:lnTo>
                <a:cubicBezTo>
                  <a:pt x="361634" y="301216"/>
                  <a:pt x="361634" y="302506"/>
                  <a:pt x="362926" y="302506"/>
                </a:cubicBezTo>
                <a:cubicBezTo>
                  <a:pt x="364217" y="302506"/>
                  <a:pt x="365509" y="303796"/>
                  <a:pt x="365509" y="303796"/>
                </a:cubicBezTo>
                <a:lnTo>
                  <a:pt x="365509" y="315408"/>
                </a:lnTo>
                <a:lnTo>
                  <a:pt x="386174" y="315408"/>
                </a:lnTo>
                <a:lnTo>
                  <a:pt x="386174" y="306377"/>
                </a:lnTo>
                <a:cubicBezTo>
                  <a:pt x="390048" y="306377"/>
                  <a:pt x="393923" y="305086"/>
                  <a:pt x="397798" y="303796"/>
                </a:cubicBezTo>
                <a:cubicBezTo>
                  <a:pt x="400381" y="302506"/>
                  <a:pt x="404255" y="299926"/>
                  <a:pt x="406839" y="297345"/>
                </a:cubicBezTo>
                <a:cubicBezTo>
                  <a:pt x="409422" y="296055"/>
                  <a:pt x="410713" y="292184"/>
                  <a:pt x="413296" y="289604"/>
                </a:cubicBezTo>
                <a:cubicBezTo>
                  <a:pt x="414588" y="285733"/>
                  <a:pt x="414588" y="283153"/>
                  <a:pt x="414588" y="279282"/>
                </a:cubicBezTo>
                <a:cubicBezTo>
                  <a:pt x="414588" y="276702"/>
                  <a:pt x="414588" y="274122"/>
                  <a:pt x="414588" y="271541"/>
                </a:cubicBezTo>
                <a:cubicBezTo>
                  <a:pt x="413296" y="268961"/>
                  <a:pt x="412005" y="265090"/>
                  <a:pt x="409422" y="262510"/>
                </a:cubicBezTo>
                <a:cubicBezTo>
                  <a:pt x="406839" y="258639"/>
                  <a:pt x="402964" y="256059"/>
                  <a:pt x="397798" y="253478"/>
                </a:cubicBezTo>
                <a:cubicBezTo>
                  <a:pt x="393923" y="250898"/>
                  <a:pt x="387465" y="248318"/>
                  <a:pt x="378424" y="247027"/>
                </a:cubicBezTo>
                <a:cubicBezTo>
                  <a:pt x="365509" y="245737"/>
                  <a:pt x="359051" y="240576"/>
                  <a:pt x="359051" y="235416"/>
                </a:cubicBezTo>
                <a:cubicBezTo>
                  <a:pt x="359051" y="232835"/>
                  <a:pt x="360343" y="231545"/>
                  <a:pt x="362926" y="228965"/>
                </a:cubicBezTo>
                <a:cubicBezTo>
                  <a:pt x="364217" y="227674"/>
                  <a:pt x="366801" y="226384"/>
                  <a:pt x="370675" y="226384"/>
                </a:cubicBezTo>
                <a:cubicBezTo>
                  <a:pt x="374550" y="226384"/>
                  <a:pt x="375841" y="226384"/>
                  <a:pt x="378424" y="226384"/>
                </a:cubicBezTo>
                <a:cubicBezTo>
                  <a:pt x="381008" y="227674"/>
                  <a:pt x="382299" y="227674"/>
                  <a:pt x="383591" y="228965"/>
                </a:cubicBezTo>
                <a:cubicBezTo>
                  <a:pt x="384882" y="230255"/>
                  <a:pt x="387465" y="231545"/>
                  <a:pt x="388757" y="232835"/>
                </a:cubicBezTo>
                <a:cubicBezTo>
                  <a:pt x="390048" y="234125"/>
                  <a:pt x="391340" y="235416"/>
                  <a:pt x="392632" y="236706"/>
                </a:cubicBezTo>
                <a:lnTo>
                  <a:pt x="413296" y="236706"/>
                </a:lnTo>
                <a:lnTo>
                  <a:pt x="413296" y="208321"/>
                </a:lnTo>
                <a:lnTo>
                  <a:pt x="393923" y="208321"/>
                </a:lnTo>
                <a:lnTo>
                  <a:pt x="393923" y="212192"/>
                </a:lnTo>
                <a:cubicBezTo>
                  <a:pt x="391340" y="210902"/>
                  <a:pt x="388757" y="209612"/>
                  <a:pt x="386174" y="208321"/>
                </a:cubicBezTo>
                <a:lnTo>
                  <a:pt x="386174" y="198000"/>
                </a:lnTo>
                <a:close/>
                <a:moveTo>
                  <a:pt x="322888" y="124458"/>
                </a:moveTo>
                <a:cubicBezTo>
                  <a:pt x="339678" y="128329"/>
                  <a:pt x="356468" y="130909"/>
                  <a:pt x="375841" y="130909"/>
                </a:cubicBezTo>
                <a:cubicBezTo>
                  <a:pt x="393923" y="130909"/>
                  <a:pt x="410713" y="128329"/>
                  <a:pt x="427503" y="124458"/>
                </a:cubicBezTo>
                <a:cubicBezTo>
                  <a:pt x="457209" y="151552"/>
                  <a:pt x="502413" y="232835"/>
                  <a:pt x="502413" y="268961"/>
                </a:cubicBezTo>
                <a:cubicBezTo>
                  <a:pt x="502413" y="284443"/>
                  <a:pt x="499830" y="298635"/>
                  <a:pt x="494664" y="310247"/>
                </a:cubicBezTo>
                <a:cubicBezTo>
                  <a:pt x="494664" y="310247"/>
                  <a:pt x="495956" y="310247"/>
                  <a:pt x="497247" y="310247"/>
                </a:cubicBezTo>
                <a:cubicBezTo>
                  <a:pt x="526953" y="310247"/>
                  <a:pt x="551492" y="334761"/>
                  <a:pt x="551492" y="363145"/>
                </a:cubicBezTo>
                <a:cubicBezTo>
                  <a:pt x="551492" y="377338"/>
                  <a:pt x="545034" y="390240"/>
                  <a:pt x="535994" y="400561"/>
                </a:cubicBezTo>
                <a:cubicBezTo>
                  <a:pt x="535994" y="400561"/>
                  <a:pt x="530827" y="408303"/>
                  <a:pt x="490789" y="448299"/>
                </a:cubicBezTo>
                <a:cubicBezTo>
                  <a:pt x="477874" y="459911"/>
                  <a:pt x="470125" y="467652"/>
                  <a:pt x="464958" y="474103"/>
                </a:cubicBezTo>
                <a:cubicBezTo>
                  <a:pt x="457209" y="480554"/>
                  <a:pt x="448168" y="488295"/>
                  <a:pt x="440419" y="493456"/>
                </a:cubicBezTo>
                <a:cubicBezTo>
                  <a:pt x="439127" y="494746"/>
                  <a:pt x="439127" y="494746"/>
                  <a:pt x="439127" y="494746"/>
                </a:cubicBezTo>
                <a:cubicBezTo>
                  <a:pt x="408130" y="515389"/>
                  <a:pt x="371967" y="528291"/>
                  <a:pt x="329346" y="528291"/>
                </a:cubicBezTo>
                <a:cubicBezTo>
                  <a:pt x="286724" y="528291"/>
                  <a:pt x="247977" y="516679"/>
                  <a:pt x="216980" y="496036"/>
                </a:cubicBezTo>
                <a:cubicBezTo>
                  <a:pt x="192441" y="480554"/>
                  <a:pt x="170484" y="474103"/>
                  <a:pt x="149820" y="477973"/>
                </a:cubicBezTo>
                <a:cubicBezTo>
                  <a:pt x="148528" y="497326"/>
                  <a:pt x="147236" y="510228"/>
                  <a:pt x="147236" y="510228"/>
                </a:cubicBezTo>
                <a:lnTo>
                  <a:pt x="6458" y="510228"/>
                </a:lnTo>
                <a:cubicBezTo>
                  <a:pt x="6458" y="510228"/>
                  <a:pt x="0" y="458620"/>
                  <a:pt x="0" y="395401"/>
                </a:cubicBezTo>
                <a:cubicBezTo>
                  <a:pt x="0" y="332181"/>
                  <a:pt x="6458" y="280573"/>
                  <a:pt x="6458" y="280573"/>
                </a:cubicBezTo>
                <a:lnTo>
                  <a:pt x="147236" y="280573"/>
                </a:lnTo>
                <a:cubicBezTo>
                  <a:pt x="147236" y="280573"/>
                  <a:pt x="147236" y="285733"/>
                  <a:pt x="148528" y="293475"/>
                </a:cubicBezTo>
                <a:cubicBezTo>
                  <a:pt x="170484" y="288314"/>
                  <a:pt x="192441" y="285733"/>
                  <a:pt x="216980" y="285733"/>
                </a:cubicBezTo>
                <a:cubicBezTo>
                  <a:pt x="226021" y="285733"/>
                  <a:pt x="235062" y="285733"/>
                  <a:pt x="244103" y="287024"/>
                </a:cubicBezTo>
                <a:cubicBezTo>
                  <a:pt x="242811" y="280573"/>
                  <a:pt x="241520" y="275412"/>
                  <a:pt x="241520" y="268961"/>
                </a:cubicBezTo>
                <a:cubicBezTo>
                  <a:pt x="241520" y="232835"/>
                  <a:pt x="293182" y="148972"/>
                  <a:pt x="322888" y="124458"/>
                </a:cubicBezTo>
                <a:close/>
                <a:moveTo>
                  <a:pt x="433981" y="660"/>
                </a:moveTo>
                <a:cubicBezTo>
                  <a:pt x="436787" y="1608"/>
                  <a:pt x="439433" y="3625"/>
                  <a:pt x="441857" y="7013"/>
                </a:cubicBezTo>
                <a:cubicBezTo>
                  <a:pt x="459956" y="32830"/>
                  <a:pt x="428929" y="102534"/>
                  <a:pt x="416000" y="108988"/>
                </a:cubicBezTo>
                <a:cubicBezTo>
                  <a:pt x="416000" y="108988"/>
                  <a:pt x="400487" y="112860"/>
                  <a:pt x="377216" y="112860"/>
                </a:cubicBezTo>
                <a:cubicBezTo>
                  <a:pt x="353945" y="112860"/>
                  <a:pt x="329382" y="107697"/>
                  <a:pt x="329382" y="107697"/>
                </a:cubicBezTo>
                <a:cubicBezTo>
                  <a:pt x="315161" y="96080"/>
                  <a:pt x="284133" y="19922"/>
                  <a:pt x="302233" y="8304"/>
                </a:cubicBezTo>
                <a:cubicBezTo>
                  <a:pt x="324211" y="-4604"/>
                  <a:pt x="357824" y="27666"/>
                  <a:pt x="373338" y="34121"/>
                </a:cubicBezTo>
                <a:cubicBezTo>
                  <a:pt x="386912" y="39768"/>
                  <a:pt x="414344" y="-5975"/>
                  <a:pt x="433981" y="660"/>
                </a:cubicBezTo>
                <a:close/>
              </a:path>
            </a:pathLst>
          </a:custGeom>
          <a:solidFill>
            <a:srgbClr val="004186"/>
          </a:solidFill>
          <a:ln>
            <a:noFill/>
          </a:ln>
        </p:spPr>
      </p:sp>
      <p:sp>
        <p:nvSpPr>
          <p:cNvPr id="18" name="íşľïḍê"/>
          <p:cNvSpPr/>
          <p:nvPr/>
        </p:nvSpPr>
        <p:spPr>
          <a:xfrm>
            <a:off x="4159251" y="3861435"/>
            <a:ext cx="2493009" cy="522944"/>
          </a:xfrm>
          <a:prstGeom prst="roundRect">
            <a:avLst/>
          </a:prstGeom>
          <a:solidFill>
            <a:srgbClr val="004186"/>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20000"/>
              </a:lnSpc>
            </a:pPr>
            <a:r>
              <a:rPr lang="en-US" altLang="zh-CN" sz="2000" b="1"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e</a:t>
            </a:r>
            <a:r>
              <a:rPr lang="zh-CN" altLang="en-US" sz="2000" b="1"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rPr>
              <a:t>票贷</a:t>
            </a:r>
            <a:endParaRPr lang="zh-CN" altLang="en-US" sz="2000" b="1" dirty="0" smtClean="0">
              <a:latin typeface="微软雅黑" panose="020B0503020204020204" pitchFamily="34" charset="-122"/>
              <a:ea typeface="微软雅黑" panose="020B0503020204020204" pitchFamily="34" charset="-122"/>
            </a:endParaRPr>
          </a:p>
        </p:txBody>
      </p:sp>
      <p:sp>
        <p:nvSpPr>
          <p:cNvPr id="20" name="ïś1iḑé"/>
          <p:cNvSpPr/>
          <p:nvPr/>
        </p:nvSpPr>
        <p:spPr>
          <a:xfrm>
            <a:off x="6960553" y="3803650"/>
            <a:ext cx="4859655" cy="638810"/>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p>
            <a:pPr algn="ctr">
              <a:spcBef>
                <a:spcPct val="0"/>
              </a:spcBef>
            </a:pPr>
            <a:endParaRPr lang="zh-CN" altLang="en-US" sz="1600">
              <a:latin typeface="微软雅黑" panose="020B0503020204020204" pitchFamily="34" charset="-122"/>
              <a:ea typeface="微软雅黑" panose="020B0503020204020204" pitchFamily="34" charset="-122"/>
            </a:endParaRPr>
          </a:p>
        </p:txBody>
      </p:sp>
      <p:sp>
        <p:nvSpPr>
          <p:cNvPr id="22" name="iṥļiḋé"/>
          <p:cNvSpPr/>
          <p:nvPr/>
        </p:nvSpPr>
        <p:spPr bwMode="auto">
          <a:xfrm>
            <a:off x="7033260" y="3703955"/>
            <a:ext cx="4715510" cy="60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ase">
              <a:lnSpc>
                <a:spcPct val="150000"/>
              </a:lnSpc>
              <a:spcBef>
                <a:spcPct val="0"/>
              </a:spcBef>
              <a:spcAft>
                <a:spcPct val="0"/>
              </a:spcAft>
              <a:buFont typeface="Arial" panose="020B0604020202020204" pitchFamily="34" charset="0"/>
              <a:buNone/>
            </a:pPr>
            <a:r>
              <a:rPr lang="zh-CN" altLang="en-US" sz="1600" b="1">
                <a:sym typeface="+mn-ea"/>
              </a:rPr>
              <a:t>基于小微企业持有的具有真实贸易背景的未到期电子商业汇票质押背书至兴业银行作为担保</a:t>
            </a:r>
            <a:endParaRPr lang="zh-CN" altLang="en-US" sz="1600" dirty="0">
              <a:latin typeface="微软雅黑" panose="020B0503020204020204" pitchFamily="34" charset="-122"/>
              <a:ea typeface="微软雅黑" panose="020B0503020204020204" pitchFamily="34" charset="-122"/>
            </a:endParaRPr>
          </a:p>
        </p:txBody>
      </p:sp>
      <p:sp>
        <p:nvSpPr>
          <p:cNvPr id="23" name="ïś1iḑé"/>
          <p:cNvSpPr/>
          <p:nvPr/>
        </p:nvSpPr>
        <p:spPr>
          <a:xfrm>
            <a:off x="6960553" y="4922520"/>
            <a:ext cx="4859655" cy="638810"/>
          </a:xfrm>
          <a:prstGeom prst="roundRect">
            <a:avLst>
              <a:gd name="adj" fmla="val 3877"/>
            </a:avLst>
          </a:prstGeom>
          <a:solidFill>
            <a:schemeClr val="bg1"/>
          </a:solidFill>
          <a:ln w="3175">
            <a:noFill/>
            <a:prstDash val="solid"/>
            <a:rou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p>
            <a:pPr algn="ctr">
              <a:spcBef>
                <a:spcPct val="0"/>
              </a:spcBef>
            </a:pPr>
            <a:endParaRPr lang="zh-CN" altLang="en-US" sz="1600">
              <a:latin typeface="微软雅黑" panose="020B0503020204020204" pitchFamily="34" charset="-122"/>
              <a:ea typeface="微软雅黑" panose="020B0503020204020204" pitchFamily="34" charset="-122"/>
            </a:endParaRPr>
          </a:p>
        </p:txBody>
      </p:sp>
      <p:sp>
        <p:nvSpPr>
          <p:cNvPr id="24" name="iṥļiḋé"/>
          <p:cNvSpPr/>
          <p:nvPr/>
        </p:nvSpPr>
        <p:spPr bwMode="auto">
          <a:xfrm>
            <a:off x="7104063" y="5013325"/>
            <a:ext cx="4129405" cy="85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ts val="2500"/>
              </a:lnSpc>
            </a:pPr>
            <a:r>
              <a:rPr lang="zh-CN" altLang="en-US" sz="1600" b="1">
                <a:sym typeface="+mn-ea"/>
              </a:rPr>
              <a:t>房产抵押贷款的线上融资业务</a:t>
            </a:r>
            <a:endParaRPr lang="zh-CN" altLang="en-US" sz="1600" b="1" dirty="0">
              <a:solidFill>
                <a:schemeClr val="tx1"/>
              </a:solidFill>
              <a:latin typeface="微软雅黑" panose="020B0503020204020204" pitchFamily="34" charset="-122"/>
              <a:ea typeface="微软雅黑" panose="020B0503020204020204" pitchFamily="34" charset="-122"/>
              <a:cs typeface="方正兰亭纤黑简体"/>
              <a:sym typeface="+mn-ea"/>
            </a:endParaRPr>
          </a:p>
          <a:p>
            <a:pPr algn="just">
              <a:lnSpc>
                <a:spcPts val="25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主题）蓝A1+黑+黑">
      <a:dk1>
        <a:sysClr val="windowText" lastClr="000000"/>
      </a:dk1>
      <a:lt1>
        <a:sysClr val="window" lastClr="FFFFFF"/>
      </a:lt1>
      <a:dk2>
        <a:srgbClr val="44546A"/>
      </a:dk2>
      <a:lt2>
        <a:srgbClr val="E7E6E6"/>
      </a:lt2>
      <a:accent1>
        <a:srgbClr val="2D5B9F"/>
      </a:accent1>
      <a:accent2>
        <a:srgbClr val="3F3F3F"/>
      </a:accent2>
      <a:accent3>
        <a:srgbClr val="262626"/>
      </a:accent3>
      <a:accent4>
        <a:srgbClr val="D70000"/>
      </a:accent4>
      <a:accent5>
        <a:srgbClr val="FFFFFF"/>
      </a:accent5>
      <a:accent6>
        <a:srgbClr val="FFFFF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主题）蓝A1+黑+黑">
      <a:dk1>
        <a:sysClr val="windowText" lastClr="000000"/>
      </a:dk1>
      <a:lt1>
        <a:sysClr val="window" lastClr="FFFFFF"/>
      </a:lt1>
      <a:dk2>
        <a:srgbClr val="44546A"/>
      </a:dk2>
      <a:lt2>
        <a:srgbClr val="E7E6E6"/>
      </a:lt2>
      <a:accent1>
        <a:srgbClr val="2D5B9F"/>
      </a:accent1>
      <a:accent2>
        <a:srgbClr val="3F3F3F"/>
      </a:accent2>
      <a:accent3>
        <a:srgbClr val="262626"/>
      </a:accent3>
      <a:accent4>
        <a:srgbClr val="D70000"/>
      </a:accent4>
      <a:accent5>
        <a:srgbClr val="FFFFFF"/>
      </a:accent5>
      <a:accent6>
        <a:srgbClr val="FFFFF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wrap="square" lIns="91440" tIns="45720" rIns="91440" bIns="45720" anchor="t" anchorCtr="0">
        <a:noAutofit/>
      </a:bodyPr>
      <a:lstStyle>
        <a:defPPr algn="just" eaLnBrk="1" hangingPunct="1">
          <a:lnSpc>
            <a:spcPct val="150000"/>
          </a:lnSpc>
          <a:defRPr lang="zh-CN" altLang="en-US" sz="1600" dirty="0" smtClean="0">
            <a:latin typeface="微软雅黑" panose="020B0503020204020204" pitchFamily="34" charset="-122"/>
            <a:ea typeface="微软雅黑" panose="020B0503020204020204" pitchFamily="34" charset="-122"/>
            <a:sym typeface="+mn-ea"/>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1725</Words>
  <Application>WPS 演示</Application>
  <PresentationFormat/>
  <Paragraphs>212</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15</vt:i4>
      </vt:variant>
    </vt:vector>
  </HeadingPairs>
  <TitlesOfParts>
    <vt:vector size="32" baseType="lpstr">
      <vt:lpstr>Arial</vt:lpstr>
      <vt:lpstr>宋体</vt:lpstr>
      <vt:lpstr>Wingdings</vt:lpstr>
      <vt:lpstr>微软雅黑</vt:lpstr>
      <vt:lpstr>AvantGarde Bk BT</vt:lpstr>
      <vt:lpstr>幼圆</vt:lpstr>
      <vt:lpstr>思源黑体 CN Normal</vt:lpstr>
      <vt:lpstr>黑体</vt:lpstr>
      <vt:lpstr>Book Antiqua</vt:lpstr>
      <vt:lpstr>Wingdings</vt:lpstr>
      <vt:lpstr>方正兰亭纤黑简体</vt:lpstr>
      <vt:lpstr>Arial Unicode MS</vt:lpstr>
      <vt:lpstr>Calibri</vt:lpstr>
      <vt:lpstr>微软雅黑 Light</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郑淳</cp:lastModifiedBy>
  <cp:revision>39</cp:revision>
  <dcterms:created xsi:type="dcterms:W3CDTF">2021-10-15T10:45:00Z</dcterms:created>
  <dcterms:modified xsi:type="dcterms:W3CDTF">2022-09-07T08:11:52Z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2052-11.8.2.8959</vt:lpwstr>
  </property>
</Properties>
</file>