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3"/>
    <p:sldId id="271" r:id="rId4"/>
    <p:sldId id="305" r:id="rId5"/>
    <p:sldId id="285" r:id="rId6"/>
    <p:sldId id="286" r:id="rId7"/>
    <p:sldId id="287" r:id="rId8"/>
    <p:sldId id="288" r:id="rId9"/>
    <p:sldId id="297" r:id="rId10"/>
    <p:sldId id="298" r:id="rId11"/>
    <p:sldId id="299" r:id="rId12"/>
    <p:sldId id="306" r:id="rId13"/>
    <p:sldId id="307" r:id="rId14"/>
    <p:sldId id="300" r:id="rId15"/>
    <p:sldId id="301" r:id="rId16"/>
    <p:sldId id="308" r:id="rId17"/>
    <p:sldId id="309" r:id="rId18"/>
    <p:sldId id="260" r:id="rId19"/>
  </p:sldIdLst>
  <p:sldSz cx="11520170" cy="6480175"/>
  <p:notesSz cx="6858000" cy="9144000"/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38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B3E"/>
    <a:srgbClr val="08634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6405" autoAdjust="0"/>
  </p:normalViewPr>
  <p:slideViewPr>
    <p:cSldViewPr snapToGrid="0">
      <p:cViewPr>
        <p:scale>
          <a:sx n="95" d="100"/>
          <a:sy n="95" d="100"/>
        </p:scale>
        <p:origin x="6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CAF2-CEBA-0C45-A8D1-0CC16551884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E9DC-2C67-8747-BB9A-FA1DB578514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22669" y="2220770"/>
            <a:ext cx="8860399" cy="914400"/>
          </a:xfrm>
        </p:spPr>
        <p:txBody>
          <a:bodyPr>
            <a:normAutofit/>
          </a:bodyPr>
          <a:lstStyle>
            <a:lvl1pPr marL="0" indent="0" algn="ctr">
              <a:buNone/>
              <a:defRPr sz="5500" b="1">
                <a:solidFill>
                  <a:srgbClr val="08634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请在此处添加文章主标题</a:t>
            </a:r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17365" y="4067847"/>
            <a:ext cx="2142238" cy="30847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smtClean="0"/>
              <a:t>部门名称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481"/>
            <a:ext cx="11520488" cy="276129"/>
          </a:xfrm>
          <a:prstGeom prst="rect">
            <a:avLst/>
          </a:prstGeom>
        </p:spPr>
      </p:pic>
      <p:sp>
        <p:nvSpPr>
          <p:cNvPr id="6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17365" y="4435926"/>
            <a:ext cx="2142238" cy="30847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汇报时间</a:t>
            </a:r>
            <a:endParaRPr lang="zh-CN" altLang="en-US" dirty="0"/>
          </a:p>
        </p:txBody>
      </p:sp>
      <p:pic>
        <p:nvPicPr>
          <p:cNvPr id="3" name="图片 2" descr="市分行标 (去标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305" y="561975"/>
            <a:ext cx="3721100" cy="41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49" y="818984"/>
            <a:ext cx="2484105" cy="5017674"/>
          </a:xfrm>
        </p:spPr>
        <p:txBody>
          <a:bodyPr vert="eaVert"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3" y="818984"/>
            <a:ext cx="7308310" cy="5017674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17" name="直线连接符 16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02" y="1797835"/>
            <a:ext cx="4839664" cy="10134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11520488" cy="2761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02" y="3471007"/>
            <a:ext cx="4839664" cy="60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740862" y="4572347"/>
            <a:ext cx="8940210" cy="1447397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rgbClr val="EFEFE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10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40862" y="1569362"/>
            <a:ext cx="2012280" cy="89349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8634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目  录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64024" y="1610366"/>
            <a:ext cx="4692147" cy="439366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rgbClr val="086346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smtClean="0"/>
              <a:t>一、请</a:t>
            </a:r>
            <a:r>
              <a:rPr lang="zh-CN" altLang="en-US" dirty="0" smtClean="0"/>
              <a:t>在此处添加文章主标题</a:t>
            </a:r>
            <a:endParaRPr lang="zh-CN" altLang="en-US" dirty="0"/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64024" y="2085354"/>
            <a:ext cx="4692147" cy="43936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5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请在此处添加文章副标题请在此处添加文章副标题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64024" y="2891585"/>
            <a:ext cx="4692147" cy="439366"/>
          </a:xfrm>
        </p:spPr>
        <p:txBody>
          <a:bodyPr>
            <a:normAutofit/>
          </a:bodyPr>
          <a:lstStyle>
            <a:lvl1pPr marL="0" indent="0" algn="l">
              <a:buNone/>
              <a:defRPr lang="zh-CN" altLang="en-US" sz="2500" b="1" kern="1200" dirty="0">
                <a:solidFill>
                  <a:srgbClr val="086346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en-US" dirty="0" smtClean="0"/>
              <a:t>二、请在此处添加文章主标题</a:t>
            </a:r>
            <a:endParaRPr lang="zh-CN" altLang="en-US" dirty="0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64024" y="3366573"/>
            <a:ext cx="4692147" cy="43936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zh-CN" altLang="en-US" sz="12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请在此处添加文章副标题请在此处添加文章副标题</a:t>
            </a:r>
            <a:endParaRPr lang="zh-CN" altLang="en-US" dirty="0"/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64024" y="4142022"/>
            <a:ext cx="4692147" cy="439366"/>
          </a:xfrm>
        </p:spPr>
        <p:txBody>
          <a:bodyPr>
            <a:normAutofit/>
          </a:bodyPr>
          <a:lstStyle>
            <a:lvl1pPr marL="0" indent="0" algn="l">
              <a:buNone/>
              <a:defRPr lang="zh-CN" altLang="en-US" sz="2500" b="1" kern="1200" dirty="0">
                <a:solidFill>
                  <a:srgbClr val="086346"/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en-US" dirty="0" smtClean="0"/>
              <a:t>三、请在此处添加文章主标题</a:t>
            </a:r>
            <a:endParaRPr lang="zh-CN" altLang="en-US" dirty="0"/>
          </a:p>
        </p:txBody>
      </p:sp>
      <p:sp>
        <p:nvSpPr>
          <p:cNvPr id="19" name="文本占位符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64024" y="4617010"/>
            <a:ext cx="4692147" cy="43936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lang="zh-CN" altLang="en-US" sz="12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en-US" dirty="0" smtClean="0"/>
              <a:t>请在此处添加文章副标题请在此处添加文章副标题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91640" y="929768"/>
            <a:ext cx="104888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900" y="476250"/>
            <a:ext cx="3207385" cy="35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2207623" y="2205318"/>
            <a:ext cx="9312865" cy="2090057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43292" y="2690682"/>
            <a:ext cx="7258354" cy="58398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一、请在此处添加文章主标题</a:t>
            </a:r>
            <a:endParaRPr lang="zh-CN" altLang="en-US" dirty="0"/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43291" y="3357656"/>
            <a:ext cx="6441671" cy="33809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请在此处添加文章副标题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2205318"/>
            <a:ext cx="1920240" cy="2090057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V="1">
            <a:off x="599354" y="674359"/>
            <a:ext cx="285910" cy="45719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9" hasCustomPrompt="1"/>
          </p:nvPr>
        </p:nvSpPr>
        <p:spPr>
          <a:xfrm>
            <a:off x="599354" y="2256192"/>
            <a:ext cx="6441671" cy="583987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请在此处添加文字</a:t>
            </a:r>
            <a:endParaRPr lang="zh-CN" altLang="en-US" dirty="0"/>
          </a:p>
        </p:txBody>
      </p:sp>
      <p:cxnSp>
        <p:nvCxnSpPr>
          <p:cNvPr id="10" name="直线连接符 9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034" y="1242456"/>
            <a:ext cx="9936421" cy="488072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034" y="2060448"/>
            <a:ext cx="9936421" cy="3776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二级</a:t>
            </a:r>
            <a:endParaRPr kumimoji="1" lang="zh-CN" altLang="en-US" dirty="0" smtClean="0"/>
          </a:p>
          <a:p>
            <a:pPr lvl="2"/>
            <a:r>
              <a:rPr kumimoji="1" lang="zh-CN" altLang="en-US" dirty="0" smtClean="0"/>
              <a:t>三级</a:t>
            </a:r>
            <a:endParaRPr kumimoji="1" lang="zh-CN" altLang="en-US" dirty="0" smtClean="0"/>
          </a:p>
          <a:p>
            <a:pPr lvl="3"/>
            <a:r>
              <a:rPr kumimoji="1" lang="zh-CN" altLang="en-US" dirty="0" smtClean="0"/>
              <a:t>四级</a:t>
            </a:r>
            <a:endParaRPr kumimoji="1" lang="zh-CN" altLang="en-US" dirty="0" smtClean="0"/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flipV="1">
            <a:off x="599354" y="674359"/>
            <a:ext cx="285910" cy="45719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12" name="直线连接符 11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flipV="1">
            <a:off x="599354" y="674359"/>
            <a:ext cx="285910" cy="45719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17" name="直线连接符 16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5" y="898496"/>
            <a:ext cx="3715657" cy="1045557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708" y="898496"/>
            <a:ext cx="5832247" cy="4639654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flipV="1">
            <a:off x="599354" y="674359"/>
            <a:ext cx="285910" cy="45719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20" name="直线连接符 19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5" y="906449"/>
            <a:ext cx="3715657" cy="1037604"/>
          </a:xfrm>
        </p:spPr>
        <p:txBody>
          <a:bodyPr anchor="b"/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708" y="906448"/>
            <a:ext cx="5832247" cy="463170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flipV="1">
            <a:off x="599354" y="674359"/>
            <a:ext cx="285910" cy="45719"/>
          </a:xfrm>
          <a:prstGeom prst="rect">
            <a:avLst/>
          </a:prstGeom>
          <a:solidFill>
            <a:srgbClr val="B0C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20" name="直线连接符 19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034" y="707386"/>
            <a:ext cx="9936421" cy="890157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 flipV="1">
            <a:off x="599354" y="674359"/>
            <a:ext cx="10506335" cy="45719"/>
          </a:xfrm>
          <a:prstGeom prst="rect">
            <a:avLst/>
          </a:prstGeom>
          <a:solidFill>
            <a:srgbClr val="086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599354" y="232320"/>
            <a:ext cx="6441671" cy="583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章节标题</a:t>
            </a:r>
            <a:endParaRPr lang="zh-CN" altLang="en-US" dirty="0"/>
          </a:p>
        </p:txBody>
      </p:sp>
      <p:cxnSp>
        <p:nvCxnSpPr>
          <p:cNvPr id="17" name="直线连接符 16"/>
          <p:cNvCxnSpPr/>
          <p:nvPr userDrawn="1"/>
        </p:nvCxnSpPr>
        <p:spPr>
          <a:xfrm>
            <a:off x="599354" y="5984684"/>
            <a:ext cx="1050633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36345" y="6006163"/>
            <a:ext cx="2592110" cy="345009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市分行标 (去标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240" y="245745"/>
            <a:ext cx="2696210" cy="2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邮储银行金融产品推介</a:t>
            </a:r>
            <a:endParaRPr kumimoji="1" lang="zh-CN" altLang="en-US" dirty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>
                <a:latin typeface="方正兰亭黑简体" panose="02000000000000000000" charset="-122"/>
                <a:ea typeface="方正兰亭黑简体" panose="02000000000000000000" charset="-122"/>
                <a:cs typeface="FZLanTingHei-R-GBK" charset="-122"/>
              </a:rPr>
              <a:t>2022</a:t>
            </a:r>
            <a:r>
              <a:rPr kumimoji="1" lang="zh-CN" altLang="en-US">
                <a:latin typeface="方正兰亭黑简体" panose="02000000000000000000" charset="-122"/>
                <a:ea typeface="方正兰亭黑简体" panose="02000000000000000000" charset="-122"/>
                <a:cs typeface="FZLanTingHei-R-GBK" charset="-122"/>
              </a:rPr>
              <a:t>年</a:t>
            </a:r>
            <a:r>
              <a:rPr kumimoji="1" lang="en-US" altLang="zh-CN">
                <a:latin typeface="方正兰亭黑简体" panose="02000000000000000000" charset="-122"/>
                <a:ea typeface="方正兰亭黑简体" panose="02000000000000000000" charset="-122"/>
                <a:cs typeface="FZLanTingHei-R-GBK" charset="-122"/>
              </a:rPr>
              <a:t>9</a:t>
            </a:r>
            <a:r>
              <a:rPr kumimoji="1" lang="zh-CN" altLang="en-US">
                <a:latin typeface="方正兰亭黑简体" panose="02000000000000000000" charset="-122"/>
                <a:ea typeface="方正兰亭黑简体" panose="02000000000000000000" charset="-122"/>
                <a:cs typeface="FZLanTingHei-R-GBK" charset="-122"/>
              </a:rPr>
              <a:t>月</a:t>
            </a:r>
            <a:endParaRPr kumimoji="1" lang="zh-CN" altLang="en-US">
              <a:latin typeface="方正兰亭黑简体" panose="02000000000000000000" charset="-122"/>
              <a:ea typeface="方正兰亭黑简体" panose="02000000000000000000" charset="-122"/>
              <a:cs typeface="FZLanTingHei-R-GBK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7405" y="517525"/>
            <a:ext cx="1221740" cy="46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二、科技信用贷</a:t>
            </a:r>
            <a:r>
              <a:rPr lang="en-US" altLang="zh-CN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中小微企业</a:t>
            </a:r>
            <a:endParaRPr lang="zh-CN" altLang="en-US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sp>
        <p:nvSpPr>
          <p:cNvPr id="100" name="文本框 99"/>
          <p:cNvSpPr txBox="1"/>
          <p:nvPr/>
        </p:nvSpPr>
        <p:spPr>
          <a:xfrm>
            <a:off x="3021965" y="1926590"/>
            <a:ext cx="7869555" cy="3465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0" indent="400050" algn="l"/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对于省市级专精特新中小企业、科创板或北交所上市中小企业，科技信用贷款产品限额最高均为2000万元；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对于工信部专精特新“小巨人”企业、制造业单项冠军企业或主板、创业板上市企业，科技信用贷款产品限额最高均为3000万元。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单笔流动资金贷款期限最长3年。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400050" algn="l"/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</a:rPr>
              <a:t>保证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组合 12294"/>
          <p:cNvGrpSpPr/>
          <p:nvPr/>
        </p:nvGrpSpPr>
        <p:grpSpPr>
          <a:xfrm>
            <a:off x="2467610" y="1290955"/>
            <a:ext cx="496570" cy="483235"/>
            <a:chOff x="0" y="0"/>
            <a:chExt cx="1011226" cy="1011226"/>
          </a:xfrm>
        </p:grpSpPr>
        <p:grpSp>
          <p:nvGrpSpPr>
            <p:cNvPr id="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Rectangle 12"/>
          <p:cNvSpPr/>
          <p:nvPr/>
        </p:nvSpPr>
        <p:spPr>
          <a:xfrm>
            <a:off x="3268345" y="1431925"/>
            <a:ext cx="2720340" cy="211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授信金额</a:t>
            </a:r>
            <a:endParaRPr lang="zh-CN" altLang="en-US" sz="2000" b="1" dirty="0">
              <a:solidFill>
                <a:srgbClr val="CC0000"/>
              </a:solidFill>
              <a:latin typeface="DFKai-SB" pitchFamily="1" charset="-120"/>
              <a:sym typeface="+mn-ea"/>
            </a:endParaRPr>
          </a:p>
        </p:txBody>
      </p:sp>
      <p:grpSp>
        <p:nvGrpSpPr>
          <p:cNvPr id="10" name="组合 12294"/>
          <p:cNvGrpSpPr/>
          <p:nvPr/>
        </p:nvGrpSpPr>
        <p:grpSpPr>
          <a:xfrm>
            <a:off x="2484755" y="3611245"/>
            <a:ext cx="496570" cy="483235"/>
            <a:chOff x="0" y="0"/>
            <a:chExt cx="1011226" cy="1011226"/>
          </a:xfrm>
        </p:grpSpPr>
        <p:grpSp>
          <p:nvGrpSpPr>
            <p:cNvPr id="1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Rectangle 12"/>
          <p:cNvSpPr/>
          <p:nvPr/>
        </p:nvSpPr>
        <p:spPr>
          <a:xfrm>
            <a:off x="3249295" y="3733800"/>
            <a:ext cx="2720340" cy="211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授信期限</a:t>
            </a:r>
            <a:endParaRPr lang="zh-CN" altLang="en-US" sz="2000" b="1" dirty="0">
              <a:solidFill>
                <a:srgbClr val="CC0000"/>
              </a:solidFill>
              <a:latin typeface="DFKai-SB" pitchFamily="1" charset="-120"/>
              <a:sym typeface="+mn-ea"/>
            </a:endParaRPr>
          </a:p>
        </p:txBody>
      </p:sp>
      <p:grpSp>
        <p:nvGrpSpPr>
          <p:cNvPr id="20" name="组合 12294"/>
          <p:cNvGrpSpPr/>
          <p:nvPr/>
        </p:nvGrpSpPr>
        <p:grpSpPr>
          <a:xfrm>
            <a:off x="2475865" y="4535170"/>
            <a:ext cx="496570" cy="483235"/>
            <a:chOff x="0" y="0"/>
            <a:chExt cx="1011226" cy="1011226"/>
          </a:xfrm>
        </p:grpSpPr>
        <p:grpSp>
          <p:nvGrpSpPr>
            <p:cNvPr id="21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22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24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" name="Rectangle 12"/>
          <p:cNvSpPr/>
          <p:nvPr/>
        </p:nvSpPr>
        <p:spPr>
          <a:xfrm>
            <a:off x="3249930" y="4648835"/>
            <a:ext cx="2720340" cy="211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担保方式</a:t>
            </a:r>
            <a:endParaRPr lang="zh-CN" altLang="en-US" sz="2000" b="1" dirty="0">
              <a:solidFill>
                <a:srgbClr val="CC0000"/>
              </a:solidFill>
              <a:latin typeface="DFKai-SB" pitchFamily="1" charset="-120"/>
              <a:sym typeface="+mn-ea"/>
            </a:endParaRPr>
          </a:p>
        </p:txBody>
      </p:sp>
      <p:pic>
        <p:nvPicPr>
          <p:cNvPr id="14343" name="图片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730375"/>
            <a:ext cx="1969770" cy="2186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0273030" y="188595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643505" y="2894965"/>
            <a:ext cx="7571105" cy="755015"/>
          </a:xfrm>
        </p:spPr>
        <p:txBody>
          <a:bodyPr>
            <a:normAutofit/>
          </a:bodyPr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三、房地产抵押贷款</a:t>
            </a:r>
            <a:r>
              <a:rPr kumimoji="1" lang="en-US" altLang="zh-CN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--</a:t>
            </a:r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中小微企业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三、房地产抵押贷款</a:t>
            </a:r>
            <a:r>
              <a:rPr lang="en-US" altLang="zh-CN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中小微企业</a:t>
            </a:r>
            <a:endParaRPr lang="zh-CN" altLang="en-US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sp>
        <p:nvSpPr>
          <p:cNvPr id="100" name="文本框 99"/>
          <p:cNvSpPr txBox="1"/>
          <p:nvPr/>
        </p:nvSpPr>
        <p:spPr>
          <a:xfrm>
            <a:off x="4903470" y="1230630"/>
            <a:ext cx="5774690" cy="1242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授信对象：向营业执照登记满一年，拥有固定经营场所，征信记录良好，可提供住宅、商业物业、厂房土地等抵质押的企业发放的短期流动资金贷款业务。</a:t>
            </a:r>
            <a:endParaRPr lang="zh-CN" altLang="en-US" sz="1800" b="1" dirty="0">
              <a:latin typeface="宋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7440" y="2770505"/>
            <a:ext cx="4051300" cy="384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800" b="1" dirty="0">
                <a:latin typeface="宋体" pitchFamily="2" charset="-122"/>
                <a:sym typeface="+mn-ea"/>
              </a:rPr>
              <a:t>利率标准：年利率最高不超过</a:t>
            </a:r>
            <a:r>
              <a:rPr lang="en-US" altLang="zh-CN" sz="1800" b="1" dirty="0">
                <a:latin typeface="宋体" pitchFamily="2" charset="-122"/>
                <a:sym typeface="+mn-ea"/>
              </a:rPr>
              <a:t>4.35%</a:t>
            </a:r>
            <a:endParaRPr lang="en-US" altLang="zh-CN" sz="1800" b="1" dirty="0">
              <a:latin typeface="宋体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00930" y="3188970"/>
            <a:ext cx="6020435" cy="121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1800" b="1" dirty="0">
              <a:latin typeface="宋体" pitchFamily="2" charset="-122"/>
              <a:sym typeface="+mn-ea"/>
            </a:endParaRPr>
          </a:p>
          <a:p>
            <a:pPr indent="0"/>
            <a:endParaRPr lang="zh-CN" altLang="en-US" sz="1800" b="1" dirty="0">
              <a:latin typeface="宋体" pitchFamily="2" charset="-122"/>
              <a:sym typeface="+mn-ea"/>
            </a:endParaRPr>
          </a:p>
          <a:p>
            <a:pPr indent="0"/>
            <a:r>
              <a:rPr lang="zh-CN" altLang="en-US" sz="1800" b="1" dirty="0">
                <a:latin typeface="宋体" pitchFamily="2" charset="-122"/>
                <a:sym typeface="+mn-ea"/>
              </a:rPr>
              <a:t>授信金额：单户最高贷款金额不超过5000万元，根据企业</a:t>
            </a:r>
            <a:endParaRPr lang="zh-CN" altLang="en-US" sz="1800" b="1" dirty="0">
              <a:latin typeface="宋体" pitchFamily="2" charset="-122"/>
              <a:sym typeface="+mn-ea"/>
            </a:endParaRPr>
          </a:p>
          <a:p>
            <a:pPr indent="0"/>
            <a:r>
              <a:rPr lang="zh-CN" altLang="en-US" sz="1800" b="1" dirty="0">
                <a:latin typeface="宋体" pitchFamily="2" charset="-122"/>
                <a:sym typeface="+mn-ea"/>
              </a:rPr>
              <a:t>在我行综合评级，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sym typeface="+mn-ea"/>
              </a:rPr>
              <a:t>可叠加最高1000万元信用额度</a:t>
            </a:r>
            <a:r>
              <a:rPr lang="zh-CN" altLang="en-US" sz="1800" b="1" dirty="0">
                <a:latin typeface="宋体" pitchFamily="2" charset="-122"/>
                <a:sym typeface="+mn-ea"/>
              </a:rPr>
              <a:t>。</a:t>
            </a:r>
            <a:endParaRPr lang="zh-CN" altLang="en-US" sz="1800" b="1" dirty="0">
              <a:solidFill>
                <a:srgbClr val="13742F"/>
              </a:solidFill>
              <a:effectLst/>
              <a:latin typeface="宋体" pitchFamily="2" charset="-122"/>
              <a:ea typeface="微软雅黑" pitchFamily="34" charset="-122"/>
              <a:sym typeface="+mn-ea"/>
            </a:endParaRPr>
          </a:p>
        </p:txBody>
      </p:sp>
      <p:grpSp>
        <p:nvGrpSpPr>
          <p:cNvPr id="124" name="组合 12294"/>
          <p:cNvGrpSpPr/>
          <p:nvPr/>
        </p:nvGrpSpPr>
        <p:grpSpPr>
          <a:xfrm>
            <a:off x="3982720" y="1400810"/>
            <a:ext cx="612775" cy="59372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9" name="组合 12302"/>
          <p:cNvGrpSpPr/>
          <p:nvPr/>
        </p:nvGrpSpPr>
        <p:grpSpPr>
          <a:xfrm>
            <a:off x="3963035" y="2644775"/>
            <a:ext cx="618490" cy="608330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12294"/>
          <p:cNvGrpSpPr/>
          <p:nvPr/>
        </p:nvGrpSpPr>
        <p:grpSpPr>
          <a:xfrm>
            <a:off x="3990975" y="3798570"/>
            <a:ext cx="612775" cy="593725"/>
            <a:chOff x="0" y="0"/>
            <a:chExt cx="1011226" cy="1011226"/>
          </a:xfrm>
        </p:grpSpPr>
        <p:grpSp>
          <p:nvGrpSpPr>
            <p:cNvPr id="21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22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24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组合 12302"/>
          <p:cNvGrpSpPr/>
          <p:nvPr/>
        </p:nvGrpSpPr>
        <p:grpSpPr>
          <a:xfrm>
            <a:off x="3962400" y="5086985"/>
            <a:ext cx="618490" cy="608330"/>
            <a:chOff x="0" y="0"/>
            <a:chExt cx="1011226" cy="1011226"/>
          </a:xfrm>
        </p:grpSpPr>
        <p:grpSp>
          <p:nvGrpSpPr>
            <p:cNvPr id="26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27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29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2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" y="1478915"/>
            <a:ext cx="2684780" cy="296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0273030" y="243205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4993640" y="4817745"/>
            <a:ext cx="602043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altLang="en-US" sz="1800" b="1" dirty="0">
              <a:latin typeface="宋体" pitchFamily="2" charset="-122"/>
              <a:sym typeface="+mn-ea"/>
            </a:endParaRPr>
          </a:p>
          <a:p>
            <a:pPr indent="0"/>
            <a:r>
              <a:rPr lang="zh-CN" altLang="en-US" sz="1800" b="1" dirty="0">
                <a:latin typeface="宋体" pitchFamily="2" charset="-122"/>
                <a:sym typeface="+mn-ea"/>
              </a:rPr>
              <a:t>贷款期限：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sym typeface="+mn-ea"/>
              </a:rPr>
              <a:t>最长实现8年不还本</a:t>
            </a:r>
            <a:endParaRPr lang="zh-CN" altLang="en-US" sz="1800" b="1" dirty="0">
              <a:solidFill>
                <a:srgbClr val="13742F"/>
              </a:solidFill>
              <a:effectLst/>
              <a:latin typeface="宋体" pitchFamily="2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643505" y="2903855"/>
            <a:ext cx="7571105" cy="755015"/>
          </a:xfrm>
        </p:spPr>
        <p:txBody>
          <a:bodyPr>
            <a:normAutofit/>
          </a:bodyPr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四、信用易贷</a:t>
            </a:r>
            <a:r>
              <a:rPr kumimoji="1" lang="en-US" altLang="zh-CN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--</a:t>
            </a:r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小微企业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四、信用易贷</a:t>
            </a:r>
            <a:r>
              <a:rPr lang="en-US" altLang="zh-CN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小微企业</a:t>
            </a:r>
            <a:endParaRPr lang="zh-CN" altLang="en-US">
              <a:solidFill>
                <a:schemeClr val="tx1"/>
              </a:solidFill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sp>
        <p:nvSpPr>
          <p:cNvPr id="11" name="文本框 10"/>
          <p:cNvSpPr/>
          <p:nvPr/>
        </p:nvSpPr>
        <p:spPr>
          <a:xfrm>
            <a:off x="848995" y="932815"/>
            <a:ext cx="7324090" cy="934085"/>
          </a:xfrm>
          <a:prstGeom prst="rect">
            <a:avLst/>
          </a:prstGeom>
          <a:noFill/>
          <a:ln w="9525">
            <a:noFill/>
          </a:ln>
        </p:spPr>
        <p:txBody>
          <a:bodyPr wrap="square" lIns="57595" tIns="28798" rIns="57595" bIns="28798" anchor="ctr" anchorCtr="0">
            <a:spAutoFit/>
          </a:bodyPr>
          <a:p>
            <a:r>
              <a:rPr lang="zh-CN" altLang="en-US" sz="2200" b="1" dirty="0">
                <a:solidFill>
                  <a:srgbClr val="13742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信用易贷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为企业发展提供融资助力</a:t>
            </a:r>
            <a:endParaRPr lang="zh-CN" altLang="en-US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endParaRPr lang="zh-CN" altLang="en-US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2" name="组合 12291"/>
          <p:cNvGrpSpPr/>
          <p:nvPr/>
        </p:nvGrpSpPr>
        <p:grpSpPr>
          <a:xfrm>
            <a:off x="345440" y="2263775"/>
            <a:ext cx="4142105" cy="3079115"/>
            <a:chOff x="0" y="0"/>
            <a:chExt cx="4198398" cy="34290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198398" cy="3429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7"/>
            <p:cNvSpPr/>
            <p:nvPr/>
          </p:nvSpPr>
          <p:spPr>
            <a:xfrm>
              <a:off x="307736" y="168978"/>
              <a:ext cx="3563693" cy="223242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wrap="square" anchor="ctr" anchorCtr="0"/>
            <a:p>
              <a:pPr algn="ctr"/>
              <a:endParaRPr lang="en-US" altLang="en-US" b="1" dirty="0">
                <a:solidFill>
                  <a:srgbClr val="FFFFFF"/>
                </a:solidFill>
                <a:latin typeface="Verdana" pitchFamily="2" charset="0"/>
                <a:ea typeface="宋体" pitchFamily="2" charset="-122"/>
              </a:endParaRPr>
            </a:p>
          </p:txBody>
        </p:sp>
      </p:grpSp>
      <p:grpSp>
        <p:nvGrpSpPr>
          <p:cNvPr id="129" name="组合 12302"/>
          <p:cNvGrpSpPr/>
          <p:nvPr/>
        </p:nvGrpSpPr>
        <p:grpSpPr>
          <a:xfrm>
            <a:off x="5174615" y="2502535"/>
            <a:ext cx="554355" cy="492125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4" name="组合 12308"/>
          <p:cNvGrpSpPr/>
          <p:nvPr/>
        </p:nvGrpSpPr>
        <p:grpSpPr>
          <a:xfrm>
            <a:off x="5198110" y="3371215"/>
            <a:ext cx="508635" cy="481965"/>
            <a:chOff x="0" y="0"/>
            <a:chExt cx="1011226" cy="1011226"/>
          </a:xfrm>
        </p:grpSpPr>
        <p:grpSp>
          <p:nvGrpSpPr>
            <p:cNvPr id="135" name="组合 12309"/>
            <p:cNvGrpSpPr/>
            <p:nvPr/>
          </p:nvGrpSpPr>
          <p:grpSpPr>
            <a:xfrm>
              <a:off x="-122106" y="-50870"/>
              <a:ext cx="1445936" cy="1436842"/>
              <a:chOff x="0" y="0"/>
              <a:chExt cx="969264" cy="963168"/>
            </a:xfrm>
          </p:grpSpPr>
          <p:pic>
            <p:nvPicPr>
              <p:cNvPr id="136" name="圆角矩形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7" name="文本框 16406"/>
              <p:cNvSpPr txBox="1"/>
              <p:nvPr/>
            </p:nvSpPr>
            <p:spPr>
              <a:xfrm rot="2700000">
                <a:off x="181121" y="133369"/>
                <a:ext cx="479324" cy="479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8" name="组合 4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50779" y="349263"/>
              <a:ext cx="309194" cy="30919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4" name="组合 12299"/>
          <p:cNvGrpSpPr/>
          <p:nvPr/>
        </p:nvGrpSpPr>
        <p:grpSpPr>
          <a:xfrm>
            <a:off x="5915025" y="1477645"/>
            <a:ext cx="5139055" cy="912495"/>
            <a:chOff x="0" y="174631"/>
            <a:chExt cx="3297510" cy="946998"/>
          </a:xfrm>
        </p:grpSpPr>
        <p:sp>
          <p:nvSpPr>
            <p:cNvPr id="145" name="Rectangle 11"/>
            <p:cNvSpPr/>
            <p:nvPr/>
          </p:nvSpPr>
          <p:spPr>
            <a:xfrm>
              <a:off x="42960" y="511918"/>
              <a:ext cx="3254550" cy="609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 algn="l">
                <a:lnSpc>
                  <a:spcPct val="140000"/>
                </a:lnSpc>
              </a:pPr>
              <a:r>
                <a:rPr lang="zh-CN" altLang="en-US" sz="1600" b="1" dirty="0">
                  <a:latin typeface="宋体" pitchFamily="2" charset="-122"/>
                  <a:sym typeface="+mn-ea"/>
                </a:rPr>
                <a:t>小微企业，符合真实经营数据之一，主要分为票据模式、税务模式、海关模式、工程模式、科技模式等</a:t>
              </a:r>
              <a:endParaRPr lang="zh-CN" altLang="en-US" sz="1600" b="1" dirty="0">
                <a:latin typeface="宋体" pitchFamily="2" charset="-122"/>
                <a:sym typeface="+mn-ea"/>
              </a:endParaRPr>
            </a:p>
          </p:txBody>
        </p:sp>
        <p:sp>
          <p:nvSpPr>
            <p:cNvPr id="146" name="Rectangle 12"/>
            <p:cNvSpPr/>
            <p:nvPr/>
          </p:nvSpPr>
          <p:spPr>
            <a:xfrm>
              <a:off x="0" y="174631"/>
              <a:ext cx="1754884" cy="237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企业准入标准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grpSp>
        <p:nvGrpSpPr>
          <p:cNvPr id="147" name="组合 12299"/>
          <p:cNvGrpSpPr/>
          <p:nvPr/>
        </p:nvGrpSpPr>
        <p:grpSpPr>
          <a:xfrm>
            <a:off x="5962650" y="2611755"/>
            <a:ext cx="2046605" cy="623570"/>
            <a:chOff x="0" y="1096"/>
            <a:chExt cx="3349748" cy="1075858"/>
          </a:xfrm>
        </p:grpSpPr>
        <p:sp>
          <p:nvSpPr>
            <p:cNvPr id="148" name="Rectangle 11"/>
            <p:cNvSpPr/>
            <p:nvPr/>
          </p:nvSpPr>
          <p:spPr>
            <a:xfrm>
              <a:off x="95198" y="467243"/>
              <a:ext cx="3254550" cy="609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latin typeface="宋体" pitchFamily="2" charset="-122"/>
                </a:rPr>
                <a:t>最高</a:t>
              </a:r>
              <a:r>
                <a:rPr lang="en-US" altLang="zh-CN" sz="1600" b="1" dirty="0">
                  <a:latin typeface="宋体" pitchFamily="2" charset="-122"/>
                </a:rPr>
                <a:t>3</a:t>
              </a:r>
              <a:r>
                <a:rPr lang="zh-CN" altLang="en-US" sz="1600" b="1" dirty="0">
                  <a:latin typeface="宋体" pitchFamily="2" charset="-122"/>
                </a:rPr>
                <a:t>00万元</a:t>
              </a:r>
              <a:endParaRPr lang="zh-CN" altLang="en-US" sz="1600" b="1" dirty="0">
                <a:latin typeface="宋体" pitchFamily="2" charset="-122"/>
              </a:endParaRPr>
            </a:p>
          </p:txBody>
        </p:sp>
        <p:sp>
          <p:nvSpPr>
            <p:cNvPr id="149" name="Rectangle 12"/>
            <p:cNvSpPr/>
            <p:nvPr/>
          </p:nvSpPr>
          <p:spPr>
            <a:xfrm>
              <a:off x="0" y="1096"/>
              <a:ext cx="1858315" cy="393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授信金额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grpSp>
        <p:nvGrpSpPr>
          <p:cNvPr id="150" name="组合 12299"/>
          <p:cNvGrpSpPr/>
          <p:nvPr/>
        </p:nvGrpSpPr>
        <p:grpSpPr>
          <a:xfrm>
            <a:off x="5929401" y="3500120"/>
            <a:ext cx="3318103" cy="652147"/>
            <a:chOff x="-17042" y="48063"/>
            <a:chExt cx="3254550" cy="1147923"/>
          </a:xfrm>
        </p:grpSpPr>
        <p:sp>
          <p:nvSpPr>
            <p:cNvPr id="151" name="Rectangle 11"/>
            <p:cNvSpPr/>
            <p:nvPr/>
          </p:nvSpPr>
          <p:spPr>
            <a:xfrm>
              <a:off x="-17042" y="586275"/>
              <a:ext cx="3254550" cy="609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>
                <a:lnSpc>
                  <a:spcPct val="140000"/>
                </a:lnSpc>
              </a:pPr>
              <a:r>
                <a:rPr lang="zh-CN" sz="1600" b="1" dirty="0">
                  <a:latin typeface="宋体" pitchFamily="2" charset="-122"/>
                  <a:cs typeface="宋体" pitchFamily="2" charset="-122"/>
                  <a:sym typeface="+mn-ea"/>
                </a:rPr>
                <a:t>信用类</a:t>
              </a:r>
              <a:r>
                <a:rPr lang="en-US" altLang="zh-CN" sz="1600" b="1" dirty="0">
                  <a:latin typeface="宋体" pitchFamily="2" charset="-122"/>
                  <a:cs typeface="宋体" pitchFamily="2" charset="-122"/>
                  <a:sym typeface="+mn-ea"/>
                </a:rPr>
                <a:t>1</a:t>
              </a:r>
              <a:r>
                <a:rPr lang="zh-CN" altLang="en-US" sz="1600" b="1" dirty="0">
                  <a:latin typeface="宋体" pitchFamily="2" charset="-122"/>
                  <a:cs typeface="宋体" pitchFamily="2" charset="-122"/>
                  <a:sym typeface="+mn-ea"/>
                </a:rPr>
                <a:t>年期</a:t>
              </a:r>
              <a:endParaRPr lang="zh-CN" altLang="en-US" sz="1600" b="1" dirty="0">
                <a:latin typeface="宋体" pitchFamily="2" charset="-122"/>
                <a:cs typeface="宋体" pitchFamily="2" charset="-122"/>
                <a:sym typeface="+mn-ea"/>
              </a:endParaRPr>
            </a:p>
          </p:txBody>
        </p:sp>
        <p:sp>
          <p:nvSpPr>
            <p:cNvPr id="152" name="Rectangle 12"/>
            <p:cNvSpPr/>
            <p:nvPr/>
          </p:nvSpPr>
          <p:spPr>
            <a:xfrm>
              <a:off x="18062" y="48063"/>
              <a:ext cx="1754884" cy="237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授信期限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sp>
        <p:nvSpPr>
          <p:cNvPr id="153" name="文本框 53"/>
          <p:cNvSpPr txBox="1"/>
          <p:nvPr/>
        </p:nvSpPr>
        <p:spPr>
          <a:xfrm>
            <a:off x="5868035" y="4379595"/>
            <a:ext cx="4972685" cy="892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担保方式</a:t>
            </a:r>
            <a:endParaRPr lang="zh-CN" altLang="en-US" sz="2000" b="1" dirty="0">
              <a:solidFill>
                <a:srgbClr val="CC0000"/>
              </a:solidFill>
              <a:latin typeface="DFKai-SB" pitchFamily="1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800" b="1" dirty="0">
              <a:latin typeface="宋体" pitchFamily="2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宋体" pitchFamily="2" charset="-122"/>
                <a:sym typeface="微软雅黑" pitchFamily="34" charset="-122"/>
              </a:rPr>
              <a:t>保证</a:t>
            </a:r>
            <a:endParaRPr lang="zh-CN" altLang="en-US" sz="1600" b="1" dirty="0">
              <a:latin typeface="宋体" pitchFamily="2" charset="-122"/>
              <a:sym typeface="微软雅黑" pitchFamily="34" charset="-122"/>
            </a:endParaRPr>
          </a:p>
        </p:txBody>
      </p:sp>
      <p:grpSp>
        <p:nvGrpSpPr>
          <p:cNvPr id="3" name="组合 12302"/>
          <p:cNvGrpSpPr/>
          <p:nvPr/>
        </p:nvGrpSpPr>
        <p:grpSpPr>
          <a:xfrm>
            <a:off x="5146040" y="4373880"/>
            <a:ext cx="554355" cy="492125"/>
            <a:chOff x="0" y="0"/>
            <a:chExt cx="1011226" cy="1011226"/>
          </a:xfrm>
        </p:grpSpPr>
        <p:grpSp>
          <p:nvGrpSpPr>
            <p:cNvPr id="5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6" name="圆角矩形 8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8" name="组合 3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12308"/>
          <p:cNvGrpSpPr/>
          <p:nvPr/>
        </p:nvGrpSpPr>
        <p:grpSpPr>
          <a:xfrm>
            <a:off x="5179060" y="5375910"/>
            <a:ext cx="508635" cy="481965"/>
            <a:chOff x="0" y="0"/>
            <a:chExt cx="1011226" cy="1011226"/>
          </a:xfrm>
        </p:grpSpPr>
        <p:grpSp>
          <p:nvGrpSpPr>
            <p:cNvPr id="10" name="组合 12309"/>
            <p:cNvGrpSpPr/>
            <p:nvPr/>
          </p:nvGrpSpPr>
          <p:grpSpPr>
            <a:xfrm>
              <a:off x="-122106" y="-50870"/>
              <a:ext cx="1445936" cy="1436842"/>
              <a:chOff x="0" y="0"/>
              <a:chExt cx="969264" cy="963168"/>
            </a:xfrm>
          </p:grpSpPr>
          <p:pic>
            <p:nvPicPr>
              <p:cNvPr id="15" name="圆角矩形 8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文本框 16406"/>
              <p:cNvSpPr txBox="1"/>
              <p:nvPr/>
            </p:nvSpPr>
            <p:spPr>
              <a:xfrm rot="2700000">
                <a:off x="181121" y="133369"/>
                <a:ext cx="479324" cy="479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7" name="组合 40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50779" y="349263"/>
              <a:ext cx="309194" cy="30919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文本框 53"/>
          <p:cNvSpPr txBox="1"/>
          <p:nvPr/>
        </p:nvSpPr>
        <p:spPr>
          <a:xfrm>
            <a:off x="5866765" y="5381625"/>
            <a:ext cx="4972685" cy="722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微软雅黑" pitchFamily="34" charset="-122"/>
              </a:rPr>
              <a:t>高效、便捷、</a:t>
            </a:r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随借随还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itchFamily="2" charset="-122"/>
              <a:sym typeface="+mn-ea"/>
            </a:endParaRPr>
          </a:p>
          <a:p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cs typeface="宋体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45090" y="197485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grpSp>
        <p:nvGrpSpPr>
          <p:cNvPr id="20" name="组合 12308"/>
          <p:cNvGrpSpPr/>
          <p:nvPr/>
        </p:nvGrpSpPr>
        <p:grpSpPr>
          <a:xfrm>
            <a:off x="5200650" y="1400175"/>
            <a:ext cx="508635" cy="481965"/>
            <a:chOff x="0" y="0"/>
            <a:chExt cx="1011226" cy="1011226"/>
          </a:xfrm>
        </p:grpSpPr>
        <p:grpSp>
          <p:nvGrpSpPr>
            <p:cNvPr id="21" name="组合 12309"/>
            <p:cNvGrpSpPr/>
            <p:nvPr/>
          </p:nvGrpSpPr>
          <p:grpSpPr>
            <a:xfrm>
              <a:off x="-122106" y="-50870"/>
              <a:ext cx="1445936" cy="1436842"/>
              <a:chOff x="0" y="0"/>
              <a:chExt cx="969264" cy="963168"/>
            </a:xfrm>
          </p:grpSpPr>
          <p:pic>
            <p:nvPicPr>
              <p:cNvPr id="22" name="圆角矩形 8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文本框 16406"/>
              <p:cNvSpPr txBox="1"/>
              <p:nvPr/>
            </p:nvSpPr>
            <p:spPr>
              <a:xfrm rot="2700000">
                <a:off x="181121" y="133369"/>
                <a:ext cx="479324" cy="479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24" name="组合 4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50779" y="349263"/>
              <a:ext cx="309194" cy="30919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643505" y="2886075"/>
            <a:ext cx="7571105" cy="755015"/>
          </a:xfrm>
        </p:spPr>
        <p:txBody>
          <a:bodyPr>
            <a:normAutofit/>
          </a:bodyPr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五、抵押易贷</a:t>
            </a:r>
            <a:r>
              <a:rPr kumimoji="1" lang="en-US" altLang="zh-CN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--</a:t>
            </a:r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小微企业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五、抵押易贷</a:t>
            </a:r>
            <a:r>
              <a:rPr lang="en-US" altLang="zh-CN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小微企业</a:t>
            </a:r>
            <a:endParaRPr lang="zh-CN" altLang="en-US">
              <a:solidFill>
                <a:schemeClr val="tx1"/>
              </a:solidFill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sp>
        <p:nvSpPr>
          <p:cNvPr id="11" name="文本框 10"/>
          <p:cNvSpPr/>
          <p:nvPr/>
        </p:nvSpPr>
        <p:spPr>
          <a:xfrm>
            <a:off x="848995" y="932815"/>
            <a:ext cx="7324090" cy="934085"/>
          </a:xfrm>
          <a:prstGeom prst="rect">
            <a:avLst/>
          </a:prstGeom>
          <a:noFill/>
          <a:ln w="9525">
            <a:noFill/>
          </a:ln>
        </p:spPr>
        <p:txBody>
          <a:bodyPr wrap="square" lIns="57595" tIns="28798" rIns="57595" bIns="28798" anchor="ctr" anchorCtr="0">
            <a:spAutoFit/>
          </a:bodyPr>
          <a:p>
            <a:r>
              <a:rPr lang="zh-CN" altLang="en-US" sz="2200" b="1" dirty="0">
                <a:solidFill>
                  <a:srgbClr val="13742F"/>
                </a:solidFill>
                <a:latin typeface="微软雅黑" charset="0"/>
                <a:ea typeface="微软雅黑" charset="0"/>
                <a:sym typeface="微软雅黑" charset="0"/>
              </a:rPr>
              <a:t>抵押易贷</a:t>
            </a:r>
            <a:r>
              <a:rPr lang="zh-CN" altLang="en-US" b="1" dirty="0">
                <a:solidFill>
                  <a:srgbClr val="000000"/>
                </a:solidFill>
                <a:latin typeface="微软雅黑" charset="0"/>
                <a:ea typeface="微软雅黑" charset="0"/>
                <a:sym typeface="微软雅黑" charset="0"/>
              </a:rPr>
              <a:t>为企业发展提供融资助力</a:t>
            </a:r>
            <a:endParaRPr lang="zh-CN" altLang="en-US" b="1" dirty="0">
              <a:solidFill>
                <a:srgbClr val="000000"/>
              </a:solidFill>
              <a:latin typeface="微软雅黑" charset="0"/>
              <a:ea typeface="微软雅黑" charset="0"/>
              <a:sym typeface="微软雅黑" charset="0"/>
            </a:endParaRPr>
          </a:p>
          <a:p>
            <a:endParaRPr lang="zh-CN" altLang="en-US" b="1" dirty="0">
              <a:solidFill>
                <a:schemeClr val="accent2"/>
              </a:solidFill>
              <a:latin typeface="微软雅黑" charset="0"/>
              <a:ea typeface="微软雅黑" charset="0"/>
              <a:sym typeface="微软雅黑" charset="0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微软雅黑" charset="0"/>
                <a:ea typeface="微软雅黑" charset="0"/>
                <a:sym typeface="微软雅黑" charset="0"/>
              </a:rPr>
              <a:t>  </a:t>
            </a:r>
            <a:endParaRPr lang="zh-CN" altLang="en-US" b="1" dirty="0">
              <a:solidFill>
                <a:srgbClr val="000000"/>
              </a:solidFill>
              <a:latin typeface="微软雅黑" charset="0"/>
              <a:ea typeface="微软雅黑" charset="0"/>
              <a:sym typeface="微软雅黑" charset="0"/>
            </a:endParaRPr>
          </a:p>
        </p:txBody>
      </p:sp>
      <p:grpSp>
        <p:nvGrpSpPr>
          <p:cNvPr id="12" name="组合 12291"/>
          <p:cNvGrpSpPr/>
          <p:nvPr/>
        </p:nvGrpSpPr>
        <p:grpSpPr>
          <a:xfrm>
            <a:off x="345440" y="2263775"/>
            <a:ext cx="4142105" cy="3079115"/>
            <a:chOff x="0" y="0"/>
            <a:chExt cx="4198398" cy="34290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198398" cy="3429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7"/>
            <p:cNvSpPr/>
            <p:nvPr/>
          </p:nvSpPr>
          <p:spPr>
            <a:xfrm>
              <a:off x="307736" y="168978"/>
              <a:ext cx="3563693" cy="223242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wrap="square" anchor="ctr" anchorCtr="0"/>
            <a:p>
              <a:pPr algn="ctr"/>
              <a:endParaRPr lang="en-US" altLang="en-US" b="1" dirty="0">
                <a:solidFill>
                  <a:srgbClr val="FFFFFF"/>
                </a:solidFill>
                <a:latin typeface="Verdana" pitchFamily="2" charset="0"/>
                <a:ea typeface="宋体" pitchFamily="2" charset="-122"/>
              </a:endParaRPr>
            </a:p>
          </p:txBody>
        </p:sp>
      </p:grpSp>
      <p:grpSp>
        <p:nvGrpSpPr>
          <p:cNvPr id="124" name="组合 12294"/>
          <p:cNvGrpSpPr/>
          <p:nvPr/>
        </p:nvGrpSpPr>
        <p:grpSpPr>
          <a:xfrm>
            <a:off x="5176520" y="1445895"/>
            <a:ext cx="496570" cy="48323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9" name="组合 12302"/>
          <p:cNvGrpSpPr/>
          <p:nvPr/>
        </p:nvGrpSpPr>
        <p:grpSpPr>
          <a:xfrm>
            <a:off x="5174615" y="2367915"/>
            <a:ext cx="554355" cy="492125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4" name="组合 12308"/>
          <p:cNvGrpSpPr/>
          <p:nvPr/>
        </p:nvGrpSpPr>
        <p:grpSpPr>
          <a:xfrm>
            <a:off x="5198110" y="3397885"/>
            <a:ext cx="508635" cy="481965"/>
            <a:chOff x="0" y="0"/>
            <a:chExt cx="1011226" cy="1011226"/>
          </a:xfrm>
        </p:grpSpPr>
        <p:grpSp>
          <p:nvGrpSpPr>
            <p:cNvPr id="135" name="组合 12309"/>
            <p:cNvGrpSpPr/>
            <p:nvPr/>
          </p:nvGrpSpPr>
          <p:grpSpPr>
            <a:xfrm>
              <a:off x="-122106" y="-50870"/>
              <a:ext cx="1445936" cy="1436842"/>
              <a:chOff x="0" y="0"/>
              <a:chExt cx="969264" cy="963168"/>
            </a:xfrm>
          </p:grpSpPr>
          <p:pic>
            <p:nvPicPr>
              <p:cNvPr id="136" name="圆角矩形 8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7" name="文本框 16406"/>
              <p:cNvSpPr txBox="1"/>
              <p:nvPr/>
            </p:nvSpPr>
            <p:spPr>
              <a:xfrm rot="2700000">
                <a:off x="181121" y="133369"/>
                <a:ext cx="479324" cy="4793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8" name="组合 4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50779" y="349263"/>
              <a:ext cx="309194" cy="30919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9" name="组合 12316"/>
          <p:cNvGrpSpPr/>
          <p:nvPr/>
        </p:nvGrpSpPr>
        <p:grpSpPr>
          <a:xfrm>
            <a:off x="5211445" y="4625975"/>
            <a:ext cx="502920" cy="497205"/>
            <a:chOff x="0" y="0"/>
            <a:chExt cx="1011226" cy="1011226"/>
          </a:xfrm>
        </p:grpSpPr>
        <p:grpSp>
          <p:nvGrpSpPr>
            <p:cNvPr id="140" name="组合 12317"/>
            <p:cNvGrpSpPr/>
            <p:nvPr/>
          </p:nvGrpSpPr>
          <p:grpSpPr>
            <a:xfrm>
              <a:off x="-194759" y="-26465"/>
              <a:ext cx="1607149" cy="1368010"/>
              <a:chOff x="0" y="0"/>
              <a:chExt cx="981456" cy="981456"/>
            </a:xfrm>
          </p:grpSpPr>
          <p:pic>
            <p:nvPicPr>
              <p:cNvPr id="141" name="圆角矩形 8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981456" cy="981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2" name="文本框 16418"/>
              <p:cNvSpPr txBox="1"/>
              <p:nvPr/>
            </p:nvSpPr>
            <p:spPr>
              <a:xfrm rot="2700000">
                <a:off x="155380" y="163381"/>
                <a:ext cx="544617" cy="4366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43" name="组合 8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44284" y="347401"/>
              <a:ext cx="319433" cy="3058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4" name="组合 12299"/>
          <p:cNvGrpSpPr/>
          <p:nvPr/>
        </p:nvGrpSpPr>
        <p:grpSpPr>
          <a:xfrm>
            <a:off x="5914390" y="1477645"/>
            <a:ext cx="5111750" cy="766445"/>
            <a:chOff x="0" y="174631"/>
            <a:chExt cx="3297510" cy="861986"/>
          </a:xfrm>
        </p:grpSpPr>
        <p:sp>
          <p:nvSpPr>
            <p:cNvPr id="145" name="Rectangle 11"/>
            <p:cNvSpPr/>
            <p:nvPr/>
          </p:nvSpPr>
          <p:spPr>
            <a:xfrm>
              <a:off x="42960" y="426906"/>
              <a:ext cx="3254550" cy="6097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latin typeface="宋体" pitchFamily="2" charset="-122"/>
                  <a:sym typeface="+mn-ea"/>
                </a:rPr>
                <a:t>小微企业，拥有开票、纳税等真实经营数据。</a:t>
              </a:r>
              <a:endParaRPr lang="zh-CN" altLang="en-US" sz="1600" b="1" dirty="0">
                <a:latin typeface="宋体" pitchFamily="2" charset="-122"/>
                <a:sym typeface="+mn-ea"/>
              </a:endParaRPr>
            </a:p>
          </p:txBody>
        </p:sp>
        <p:sp>
          <p:nvSpPr>
            <p:cNvPr id="146" name="Rectangle 12"/>
            <p:cNvSpPr/>
            <p:nvPr/>
          </p:nvSpPr>
          <p:spPr>
            <a:xfrm>
              <a:off x="0" y="174631"/>
              <a:ext cx="1754884" cy="237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企业准入标准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grpSp>
        <p:nvGrpSpPr>
          <p:cNvPr id="147" name="组合 12299"/>
          <p:cNvGrpSpPr/>
          <p:nvPr/>
        </p:nvGrpSpPr>
        <p:grpSpPr>
          <a:xfrm>
            <a:off x="5962650" y="2494280"/>
            <a:ext cx="4206875" cy="588645"/>
            <a:chOff x="0" y="0"/>
            <a:chExt cx="6885536" cy="1015601"/>
          </a:xfrm>
        </p:grpSpPr>
        <p:sp>
          <p:nvSpPr>
            <p:cNvPr id="148" name="Rectangle 11"/>
            <p:cNvSpPr/>
            <p:nvPr/>
          </p:nvSpPr>
          <p:spPr>
            <a:xfrm>
              <a:off x="154860" y="405364"/>
              <a:ext cx="6730676" cy="610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>
                <a:lnSpc>
                  <a:spcPct val="140000"/>
                </a:lnSpc>
              </a:pPr>
              <a:r>
                <a:rPr lang="zh-CN" altLang="en-US" sz="1600" b="1" dirty="0">
                  <a:latin typeface="宋体" pitchFamily="2" charset="-122"/>
                </a:rPr>
                <a:t>最高1000万元，</a:t>
              </a:r>
              <a:r>
                <a:rPr lang="zh-CN" altLang="en-US" sz="1800" b="1" dirty="0">
                  <a:solidFill>
                    <a:srgbClr val="C00000"/>
                  </a:solidFill>
                  <a:latin typeface="宋体" pitchFamily="2" charset="-122"/>
                </a:rPr>
                <a:t>抵押率最高可达</a:t>
              </a:r>
              <a:r>
                <a:rPr lang="en-US" altLang="zh-CN" sz="1800" b="1" dirty="0">
                  <a:solidFill>
                    <a:srgbClr val="C00000"/>
                  </a:solidFill>
                  <a:latin typeface="宋体" pitchFamily="2" charset="-122"/>
                </a:rPr>
                <a:t>100%</a:t>
              </a:r>
              <a:endParaRPr lang="en-US" altLang="zh-CN" sz="1800" b="1" dirty="0">
                <a:solidFill>
                  <a:srgbClr val="C00000"/>
                </a:solidFill>
                <a:latin typeface="宋体" pitchFamily="2" charset="-122"/>
              </a:endParaRPr>
            </a:p>
          </p:txBody>
        </p:sp>
        <p:sp>
          <p:nvSpPr>
            <p:cNvPr id="149" name="Rectangle 12"/>
            <p:cNvSpPr/>
            <p:nvPr/>
          </p:nvSpPr>
          <p:spPr>
            <a:xfrm>
              <a:off x="0" y="0"/>
              <a:ext cx="1754884" cy="237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授信金额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grpSp>
        <p:nvGrpSpPr>
          <p:cNvPr id="150" name="组合 12299"/>
          <p:cNvGrpSpPr/>
          <p:nvPr/>
        </p:nvGrpSpPr>
        <p:grpSpPr>
          <a:xfrm>
            <a:off x="5993130" y="3444875"/>
            <a:ext cx="4239261" cy="767078"/>
            <a:chOff x="54187" y="63711"/>
            <a:chExt cx="4158063" cy="1350227"/>
          </a:xfrm>
        </p:grpSpPr>
        <p:sp>
          <p:nvSpPr>
            <p:cNvPr id="151" name="Rectangle 11"/>
            <p:cNvSpPr/>
            <p:nvPr/>
          </p:nvSpPr>
          <p:spPr>
            <a:xfrm>
              <a:off x="90312" y="804769"/>
              <a:ext cx="4121938" cy="6091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pPr>
                <a:lnSpc>
                  <a:spcPct val="140000"/>
                </a:lnSpc>
              </a:pPr>
              <a:r>
                <a:rPr lang="en-US" altLang="zh-CN" sz="1600" b="1" dirty="0">
                  <a:latin typeface="宋体" pitchFamily="2" charset="-122"/>
                  <a:cs typeface="宋体" pitchFamily="2" charset="-122"/>
                  <a:sym typeface="+mn-ea"/>
                </a:rPr>
                <a:t>3</a:t>
              </a:r>
              <a:r>
                <a:rPr lang="zh-CN" altLang="en-US" sz="1600" b="1" dirty="0">
                  <a:latin typeface="宋体" pitchFamily="2" charset="-122"/>
                  <a:cs typeface="宋体" pitchFamily="2" charset="-122"/>
                  <a:sym typeface="+mn-ea"/>
                </a:rPr>
                <a:t>年期，</a:t>
              </a:r>
              <a:r>
                <a:rPr lang="zh-CN" altLang="en-US" sz="1800" b="1" dirty="0">
                  <a:solidFill>
                    <a:srgbClr val="C00000"/>
                  </a:solidFill>
                  <a:latin typeface="宋体" pitchFamily="2" charset="-122"/>
                  <a:cs typeface="宋体" pitchFamily="2" charset="-122"/>
                  <a:sym typeface="+mn-ea"/>
                </a:rPr>
                <a:t>全</a:t>
              </a:r>
              <a:r>
                <a:rPr lang="zh-CN" altLang="en-US" sz="1800" b="1" dirty="0">
                  <a:solidFill>
                    <a:srgbClr val="C00000"/>
                  </a:solidFill>
                  <a:latin typeface="宋体" pitchFamily="2" charset="-122"/>
                  <a:sym typeface="+mn-ea"/>
                </a:rPr>
                <a:t>流程线上自主支用，最快</a:t>
              </a:r>
              <a:r>
                <a:rPr lang="en-US" altLang="zh-CN" sz="1800" b="1" dirty="0">
                  <a:solidFill>
                    <a:srgbClr val="C00000"/>
                  </a:solidFill>
                  <a:latin typeface="宋体" pitchFamily="2" charset="-122"/>
                  <a:sym typeface="+mn-ea"/>
                </a:rPr>
                <a:t>5</a:t>
              </a:r>
              <a:r>
                <a:rPr lang="zh-CN" altLang="en-US" sz="1800" b="1" dirty="0">
                  <a:solidFill>
                    <a:srgbClr val="C00000"/>
                  </a:solidFill>
                  <a:latin typeface="宋体" pitchFamily="2" charset="-122"/>
                  <a:sym typeface="+mn-ea"/>
                </a:rPr>
                <a:t>个工作日可完成放款，</a:t>
              </a:r>
              <a:r>
                <a:rPr lang="zh-CN" altLang="en-US" sz="1800" b="1" dirty="0">
                  <a:solidFill>
                    <a:srgbClr val="C00000"/>
                  </a:solidFill>
                  <a:latin typeface="宋体" pitchFamily="2" charset="-122"/>
                  <a:cs typeface="宋体" pitchFamily="2" charset="-122"/>
                  <a:sym typeface="+mn-ea"/>
                </a:rPr>
                <a:t>随借随还</a:t>
              </a:r>
              <a:endParaRPr lang="zh-CN" altLang="en-US" sz="1800" b="1" dirty="0">
                <a:solidFill>
                  <a:srgbClr val="C00000"/>
                </a:solidFill>
                <a:latin typeface="宋体" pitchFamily="2" charset="-122"/>
                <a:cs typeface="宋体" pitchFamily="2" charset="-122"/>
                <a:sym typeface="+mn-ea"/>
              </a:endParaRPr>
            </a:p>
          </p:txBody>
        </p:sp>
        <p:sp>
          <p:nvSpPr>
            <p:cNvPr id="152" name="Rectangle 12"/>
            <p:cNvSpPr/>
            <p:nvPr/>
          </p:nvSpPr>
          <p:spPr>
            <a:xfrm>
              <a:off x="54187" y="63711"/>
              <a:ext cx="1754884" cy="237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ctr" anchorCtr="0"/>
            <a:p>
              <a:r>
                <a:rPr lang="zh-CN" altLang="en-US" sz="2000" b="1" dirty="0">
                  <a:solidFill>
                    <a:srgbClr val="CC0000"/>
                  </a:solidFill>
                  <a:latin typeface="DFKai-SB" pitchFamily="1" charset="-120"/>
                  <a:sym typeface="+mn-ea"/>
                </a:rPr>
                <a:t>授信期限</a:t>
              </a:r>
              <a:endPara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endParaRPr>
            </a:p>
          </p:txBody>
        </p:sp>
      </p:grpSp>
      <p:sp>
        <p:nvSpPr>
          <p:cNvPr id="153" name="文本框 53"/>
          <p:cNvSpPr txBox="1"/>
          <p:nvPr/>
        </p:nvSpPr>
        <p:spPr>
          <a:xfrm>
            <a:off x="5895340" y="4638675"/>
            <a:ext cx="4972685" cy="1051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担保方式</a:t>
            </a:r>
            <a:endParaRPr lang="zh-CN" altLang="en-US" sz="1600" b="1" dirty="0">
              <a:latin typeface="宋体" pitchFamily="2" charset="-122"/>
              <a:sym typeface="微软雅黑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宋体" pitchFamily="2" charset="-122"/>
                <a:sym typeface="微软雅黑" charset="0"/>
              </a:rPr>
              <a:t>抵押、组合等，其中抵押物包括厂房、土地、住宅、商铺、写字楼等均可抵押</a:t>
            </a:r>
            <a:endParaRPr lang="zh-CN" altLang="en-US" sz="1600" b="1" dirty="0">
              <a:latin typeface="宋体" pitchFamily="2" charset="-122"/>
              <a:sym typeface="微软雅黑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45725" y="215900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目  录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244215" y="2242820"/>
            <a:ext cx="6409055" cy="481330"/>
          </a:xfrm>
        </p:spPr>
        <p:txBody>
          <a:bodyPr>
            <a:noAutofit/>
          </a:bodyPr>
          <a:lstStyle/>
          <a:p>
            <a:r>
              <a:rPr kumimoji="1" lang="zh-CN" altLang="en-US" sz="3600" dirty="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一、  大型企业信贷产品介绍</a:t>
            </a:r>
            <a:endParaRPr kumimoji="1" lang="zh-CN" altLang="en-US" sz="3600" dirty="0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3253105" y="3529965"/>
            <a:ext cx="7219950" cy="888365"/>
          </a:xfrm>
        </p:spPr>
        <p:txBody>
          <a:bodyPr>
            <a:normAutofit/>
          </a:bodyPr>
          <a:lstStyle/>
          <a:p>
            <a:r>
              <a:rPr kumimoji="1" lang="zh-CN" altLang="en-US" sz="360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二、  </a:t>
            </a:r>
            <a:r>
              <a:rPr kumimoji="1" sz="360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中小微企业信贷产品介绍</a:t>
            </a:r>
            <a:endParaRPr kumimoji="1" lang="zh-CN" altLang="en-US" sz="3600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  <a:sym typeface="+mn-ea"/>
            </a:endParaRPr>
          </a:p>
          <a:p>
            <a:endParaRPr kumimoji="1" sz="3200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7975" y="425450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35635" y="1612900"/>
            <a:ext cx="6409055" cy="481330"/>
          </a:xfrm>
        </p:spPr>
        <p:txBody>
          <a:bodyPr>
            <a:noAutofit/>
          </a:bodyPr>
          <a:lstStyle/>
          <a:p>
            <a:r>
              <a:rPr kumimoji="1" lang="zh-CN" altLang="en-US" sz="3200" dirty="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     </a:t>
            </a:r>
            <a:r>
              <a:rPr kumimoji="1"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大型企业</a:t>
            </a:r>
            <a:r>
              <a:rPr kumimoji="1" lang="zh-CN" altLang="en-US" sz="3200" dirty="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  </a:t>
            </a:r>
            <a:r>
              <a:rPr kumimoji="1" lang="zh-CN" altLang="en-US" sz="4400" dirty="0">
                <a:latin typeface="方正兰亭中黑简体" panose="02000000000000000000" charset="-122"/>
                <a:ea typeface="方正兰亭中黑简体" panose="02000000000000000000" charset="-122"/>
                <a:cs typeface="Arial" charset="0"/>
              </a:rPr>
              <a:t> </a:t>
            </a:r>
            <a:endParaRPr kumimoji="1" lang="zh-CN" altLang="en-US" sz="3200" dirty="0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601345" y="3877945"/>
            <a:ext cx="3452495" cy="888365"/>
          </a:xfrm>
        </p:spPr>
        <p:txBody>
          <a:bodyPr>
            <a:normAutofit lnSpcReduction="20000"/>
          </a:bodyPr>
          <a:lstStyle/>
          <a:p>
            <a:r>
              <a:rPr kumimoji="1" lang="en-US" altLang="zh-CN" sz="3200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    </a:t>
            </a:r>
            <a:r>
              <a:rPr kumimoji="1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中小微企业</a:t>
            </a:r>
            <a:endParaRPr kumimoji="1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  <a:sym typeface="+mn-ea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414520" y="1741170"/>
            <a:ext cx="1760220" cy="592455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0" y="1710055"/>
            <a:ext cx="2682240" cy="57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l"/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综合授信产品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85640" y="4765040"/>
            <a:ext cx="20250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3200" b="1" dirty="0">
                <a:solidFill>
                  <a:srgbClr val="086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线上产品</a:t>
            </a:r>
            <a:endParaRPr kumimoji="1" lang="zh-CN" altLang="en-US" sz="3200" b="1" dirty="0">
              <a:solidFill>
                <a:srgbClr val="0863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60875" y="2968625"/>
            <a:ext cx="22072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zh-CN" altLang="en-US" sz="3200" b="1" dirty="0">
                <a:solidFill>
                  <a:srgbClr val="0863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线下产品</a:t>
            </a:r>
            <a:endParaRPr kumimoji="1" lang="zh-CN" altLang="en-US" sz="3200" b="1" dirty="0">
              <a:solidFill>
                <a:srgbClr val="0863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18" name="右箭头 17"/>
          <p:cNvSpPr/>
          <p:nvPr/>
        </p:nvSpPr>
        <p:spPr>
          <a:xfrm rot="20220000">
            <a:off x="6591935" y="4620260"/>
            <a:ext cx="761365" cy="342900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580630" y="4354830"/>
            <a:ext cx="1816735" cy="57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信用易贷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60310" y="2513330"/>
            <a:ext cx="2253615" cy="57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科技信用贷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52055" y="3388995"/>
            <a:ext cx="3055620" cy="57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房地产抵押贷款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28" name="右箭头 27"/>
          <p:cNvSpPr/>
          <p:nvPr/>
        </p:nvSpPr>
        <p:spPr>
          <a:xfrm rot="1020000">
            <a:off x="6636385" y="5303520"/>
            <a:ext cx="761365" cy="342900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20220000">
            <a:off x="6647180" y="2759075"/>
            <a:ext cx="761365" cy="342900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1020000">
            <a:off x="6691630" y="3442335"/>
            <a:ext cx="761365" cy="342900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617460" y="5222240"/>
            <a:ext cx="1833245" cy="57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kumimoji="1" lang="zh-CN" altLang="en-US" sz="32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抵押易贷</a:t>
            </a:r>
            <a:endParaRPr kumimoji="1"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84200" y="1228725"/>
            <a:ext cx="10306685" cy="4707255"/>
          </a:xfrm>
          <a:prstGeom prst="round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47975" y="425450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4" name="组合 12294"/>
          <p:cNvGrpSpPr/>
          <p:nvPr/>
        </p:nvGrpSpPr>
        <p:grpSpPr>
          <a:xfrm>
            <a:off x="910590" y="1783715"/>
            <a:ext cx="496570" cy="48323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9" name="组合 12302"/>
          <p:cNvGrpSpPr/>
          <p:nvPr/>
        </p:nvGrpSpPr>
        <p:grpSpPr>
          <a:xfrm>
            <a:off x="864235" y="3825875"/>
            <a:ext cx="554355" cy="492125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右箭头 1"/>
          <p:cNvSpPr/>
          <p:nvPr/>
        </p:nvSpPr>
        <p:spPr>
          <a:xfrm rot="20220000">
            <a:off x="3679825" y="3267075"/>
            <a:ext cx="761365" cy="606425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1020000">
            <a:off x="3731895" y="4451985"/>
            <a:ext cx="752475" cy="611505"/>
          </a:xfrm>
          <a:prstGeom prst="rightArrow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643505" y="2939415"/>
            <a:ext cx="7571105" cy="755015"/>
          </a:xfrm>
        </p:spPr>
        <p:txBody>
          <a:bodyPr>
            <a:normAutofit/>
          </a:bodyPr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一、综合授信</a:t>
            </a:r>
            <a:r>
              <a:rPr kumimoji="1" lang="en-US" altLang="zh-CN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--</a:t>
            </a:r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大型企业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一、综合授信</a:t>
            </a:r>
            <a:r>
              <a:rPr lang="en-US" altLang="zh-CN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大型企业</a:t>
            </a:r>
            <a:endParaRPr lang="zh-CN" altLang="en-US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grpSp>
        <p:nvGrpSpPr>
          <p:cNvPr id="124" name="组合 12294"/>
          <p:cNvGrpSpPr/>
          <p:nvPr/>
        </p:nvGrpSpPr>
        <p:grpSpPr>
          <a:xfrm>
            <a:off x="3982720" y="1400810"/>
            <a:ext cx="612775" cy="59372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2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478915"/>
            <a:ext cx="2684780" cy="296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0272395" y="215900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4774565" y="1318895"/>
            <a:ext cx="6034405" cy="3926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综合授信是针对公司治理机制健全、行业地位突出、竞争优势比较明显、财务状况良好的</a:t>
            </a:r>
            <a:r>
              <a:rPr lang="zh-CN" altLang="en-US" sz="1800" b="1" dirty="0">
                <a:solidFill>
                  <a:srgbClr val="C00000"/>
                </a:solidFill>
                <a:latin typeface="宋体" pitchFamily="2" charset="-122"/>
                <a:sym typeface="+mn-ea"/>
              </a:rPr>
              <a:t>制造业、信息技术、新材料、绿色环保</a:t>
            </a:r>
            <a:r>
              <a:rPr lang="zh-CN" altLang="en-US" sz="1800" b="1" dirty="0">
                <a:latin typeface="宋体" pitchFamily="2" charset="-122"/>
                <a:sym typeface="+mn-ea"/>
              </a:rPr>
              <a:t>等龙头企业提供的综合化授信服务，主要产品包括：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流动资金贷款、技术改造贷款、贸易融资、银团贷款、银行承兑汇票</a:t>
            </a:r>
            <a:r>
              <a:rPr lang="zh-CN" altLang="en-US" sz="1800" b="1" dirty="0">
                <a:latin typeface="宋体" pitchFamily="2" charset="-122"/>
                <a:sym typeface="+mn-ea"/>
              </a:rPr>
              <a:t>等。要求：</a:t>
            </a:r>
            <a:endParaRPr lang="zh-CN" altLang="en-US" sz="1800" b="1" dirty="0">
              <a:latin typeface="宋体" pitchFamily="2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一、实际控制人从业经验丰富；</a:t>
            </a:r>
            <a:endParaRPr lang="zh-CN" altLang="en-US" sz="1800" b="1" dirty="0">
              <a:latin typeface="宋体" pitchFamily="2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二、杠杆率不高，经营风格稳健，融资渠道通畅，现金流充裕，不连续两年经营性现金流为负,信用状况良好；</a:t>
            </a:r>
            <a:endParaRPr lang="zh-CN" altLang="en-US" sz="1800" b="1" dirty="0">
              <a:latin typeface="宋体" pitchFamily="2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三、对外担保审慎，不开展或较少开展集团外担保；</a:t>
            </a:r>
            <a:endParaRPr lang="zh-CN" altLang="en-US" sz="1800" b="1" dirty="0">
              <a:latin typeface="宋体" pitchFamily="2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zh-CN" altLang="en-US" sz="1800" b="1" dirty="0">
                <a:latin typeface="宋体" pitchFamily="2" charset="-122"/>
                <a:sym typeface="+mn-ea"/>
              </a:rPr>
              <a:t>四、主营业务突出，主要从事实体经营。</a:t>
            </a:r>
            <a:endParaRPr lang="zh-CN" altLang="en-US" sz="1800" b="1" dirty="0">
              <a:latin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一、综合授信</a:t>
            </a:r>
            <a:r>
              <a:rPr lang="en-US" altLang="zh-CN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--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大型企业</a:t>
            </a:r>
            <a:endParaRPr lang="zh-CN" altLang="en-US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grpSp>
        <p:nvGrpSpPr>
          <p:cNvPr id="5" name="组合 4"/>
          <p:cNvGrpSpPr/>
          <p:nvPr/>
        </p:nvGrpSpPr>
        <p:grpSpPr>
          <a:xfrm>
            <a:off x="162966" y="1626509"/>
            <a:ext cx="10348844" cy="3944522"/>
            <a:chOff x="2235514" y="1411310"/>
            <a:chExt cx="7748662" cy="3801491"/>
          </a:xfrm>
        </p:grpSpPr>
        <p:sp>
          <p:nvSpPr>
            <p:cNvPr id="21" name="Text Box 27"/>
            <p:cNvSpPr txBox="1">
              <a:spLocks noChangeArrowheads="1"/>
            </p:cNvSpPr>
            <p:nvPr/>
          </p:nvSpPr>
          <p:spPr bwMode="gray">
            <a:xfrm>
              <a:off x="2235514" y="1674085"/>
              <a:ext cx="1274302" cy="307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99160"/>
              <a:endParaRPr lang="ko-KR" altLang="en-US" sz="1400" b="1" dirty="0">
                <a:solidFill>
                  <a:prstClr val="black"/>
                </a:solidFill>
                <a:latin typeface="微软雅黑" pitchFamily="34" charset="-122"/>
              </a:endParaRPr>
            </a:p>
          </p:txBody>
        </p:sp>
        <p:sp>
          <p:nvSpPr>
            <p:cNvPr id="10" name=".7055475"/>
            <p:cNvSpPr txBox="1"/>
            <p:nvPr/>
          </p:nvSpPr>
          <p:spPr>
            <a:xfrm>
              <a:off x="3745630" y="1411310"/>
              <a:ext cx="6225303" cy="98450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180975" indent="-180975">
                <a:spcBef>
                  <a:spcPts val="800"/>
                </a:spcBef>
                <a:buSzPct val="80000"/>
                <a:buFont typeface="Wingdings" pitchFamily="2" charset="2"/>
                <a:buChar char="n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1pPr>
              <a:lvl2pPr marL="333375" lvl="1" indent="-133350">
                <a:spcBef>
                  <a:spcPts val="800"/>
                </a:spcBef>
                <a:buSzPct val="80000"/>
                <a:buFont typeface="Arial" pitchFamily="34" charset="0"/>
                <a:buChar char="–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2pPr>
              <a:lvl3pPr marL="485775" lvl="2" indent="-123825"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3pPr>
              <a:lvl4pPr marL="638175" lvl="3" indent="-142875">
                <a:spcBef>
                  <a:spcPts val="800"/>
                </a:spcBef>
                <a:buSzPct val="80000"/>
                <a:buFont typeface="Wingdings" pitchFamily="2" charset="2"/>
                <a:buChar char="ü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4pPr>
              <a:lvl5pPr marL="790575" lvl="4" indent="-133350">
                <a:spcBef>
                  <a:spcPts val="800"/>
                </a:spcBef>
                <a:buSzPct val="80000"/>
                <a:buFont typeface="Arial" pitchFamily="34" charset="0"/>
                <a:buChar char="»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5pPr>
            </a:lstStyle>
            <a:p>
              <a:pPr marL="0" indent="0" algn="just" defTabSz="899160">
                <a:spcBef>
                  <a:spcPts val="530"/>
                </a:spcBef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1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、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授信用途</a:t>
              </a:r>
              <a:r>
                <a:rPr lang="zh-CN" altLang="en-US" sz="2000" b="1" dirty="0">
                  <a:solidFill>
                    <a:srgbClr val="C00000"/>
                  </a:solidFill>
                  <a:latin typeface="DFKai-SB" pitchFamily="1" charset="-120"/>
                  <a:sym typeface="+mn-ea"/>
                </a:rPr>
                <a:t>：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用于借款人日常生产经营周转的本外币贷款，贷款用途应当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明确、合法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。</a:t>
              </a:r>
              <a:endPara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.7055475"/>
            <p:cNvSpPr txBox="1"/>
            <p:nvPr/>
          </p:nvSpPr>
          <p:spPr>
            <a:xfrm>
              <a:off x="3745630" y="2697930"/>
              <a:ext cx="6225303" cy="98450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alpha val="10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180975" indent="-180975">
                <a:spcBef>
                  <a:spcPts val="800"/>
                </a:spcBef>
                <a:buSzPct val="80000"/>
                <a:buFont typeface="Wingdings" pitchFamily="2" charset="2"/>
                <a:buChar char="n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1pPr>
              <a:lvl2pPr marL="333375" lvl="1" indent="-133350">
                <a:spcBef>
                  <a:spcPts val="800"/>
                </a:spcBef>
                <a:buSzPct val="80000"/>
                <a:buFont typeface="Arial" pitchFamily="34" charset="0"/>
                <a:buChar char="–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2pPr>
              <a:lvl3pPr marL="485775" lvl="2" indent="-123825"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3pPr>
              <a:lvl4pPr marL="638175" lvl="3" indent="-142875">
                <a:spcBef>
                  <a:spcPts val="800"/>
                </a:spcBef>
                <a:buSzPct val="80000"/>
                <a:buFont typeface="Wingdings" pitchFamily="2" charset="2"/>
                <a:buChar char="ü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4pPr>
              <a:lvl5pPr marL="790575" lvl="4" indent="-133350">
                <a:spcBef>
                  <a:spcPts val="800"/>
                </a:spcBef>
                <a:buSzPct val="80000"/>
                <a:buFont typeface="Arial" pitchFamily="34" charset="0"/>
                <a:buChar char="»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5pPr>
            </a:lstStyle>
            <a:p>
              <a:pPr marL="0" indent="0" algn="just" defTabSz="899160">
                <a:spcBef>
                  <a:spcPts val="530"/>
                </a:spcBef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2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、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授信金额</a:t>
              </a:r>
              <a:r>
                <a:rPr lang="zh-CN" altLang="en-US" sz="2000" b="1" dirty="0">
                  <a:solidFill>
                    <a:srgbClr val="C00000"/>
                  </a:solidFill>
                  <a:latin typeface="DFKai-SB" pitchFamily="1" charset="-120"/>
                  <a:sym typeface="+mn-ea"/>
                </a:rPr>
                <a:t>：</a:t>
              </a:r>
              <a:r>
                <a:rPr lang="zh-CN" altLang="zh-CN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依据企业自身规模、行业特点、业务经营特点和资金周转需求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综合评定授信金额及产品分项</a:t>
              </a:r>
              <a:r>
                <a:rPr lang="zh-CN" altLang="zh-CN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。</a:t>
              </a:r>
              <a:endParaRPr lang="zh-CN" altLang="zh-CN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.7055475"/>
            <p:cNvSpPr txBox="1"/>
            <p:nvPr/>
          </p:nvSpPr>
          <p:spPr>
            <a:xfrm>
              <a:off x="3758873" y="4228296"/>
              <a:ext cx="6225303" cy="98450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180975" indent="-180975">
                <a:spcBef>
                  <a:spcPts val="800"/>
                </a:spcBef>
                <a:buSzPct val="80000"/>
                <a:buFont typeface="Wingdings" pitchFamily="2" charset="2"/>
                <a:buChar char="n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1pPr>
              <a:lvl2pPr marL="333375" lvl="1" indent="-133350">
                <a:spcBef>
                  <a:spcPts val="800"/>
                </a:spcBef>
                <a:buSzPct val="80000"/>
                <a:buFont typeface="Arial" pitchFamily="34" charset="0"/>
                <a:buChar char="–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2pPr>
              <a:lvl3pPr marL="485775" lvl="2" indent="-123825"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3pPr>
              <a:lvl4pPr marL="638175" lvl="3" indent="-142875">
                <a:spcBef>
                  <a:spcPts val="800"/>
                </a:spcBef>
                <a:buSzPct val="80000"/>
                <a:buFont typeface="Wingdings" pitchFamily="2" charset="2"/>
                <a:buChar char="ü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4pPr>
              <a:lvl5pPr marL="790575" lvl="4" indent="-133350">
                <a:spcBef>
                  <a:spcPts val="800"/>
                </a:spcBef>
                <a:buSzPct val="80000"/>
                <a:buFont typeface="Arial" pitchFamily="34" charset="0"/>
                <a:buChar char="»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5pPr>
            </a:lstStyle>
            <a:p>
              <a:pPr marL="0" lvl="1" indent="0" algn="just" defTabSz="899160">
                <a:spcBef>
                  <a:spcPts val="530"/>
                </a:spcBef>
                <a:buFont typeface="Wingdings" charset="0"/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3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、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授信期限：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根据借款人生产经营的规模和周期特点，设定业务期限，单笔业务支用期限最长为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三年期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+mn-ea"/>
                </a:rPr>
                <a:t>。</a:t>
              </a:r>
              <a:endParaRPr lang="zh-CN" altLang="en-US" sz="2000" b="1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4" name="组合 12294"/>
          <p:cNvGrpSpPr/>
          <p:nvPr/>
        </p:nvGrpSpPr>
        <p:grpSpPr>
          <a:xfrm>
            <a:off x="1000125" y="1783715"/>
            <a:ext cx="612775" cy="59372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9" name="组合 12302"/>
          <p:cNvGrpSpPr/>
          <p:nvPr/>
        </p:nvGrpSpPr>
        <p:grpSpPr>
          <a:xfrm>
            <a:off x="980440" y="3037205"/>
            <a:ext cx="618490" cy="608330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12294"/>
          <p:cNvGrpSpPr/>
          <p:nvPr/>
        </p:nvGrpSpPr>
        <p:grpSpPr>
          <a:xfrm>
            <a:off x="1026795" y="4610735"/>
            <a:ext cx="612775" cy="593725"/>
            <a:chOff x="0" y="0"/>
            <a:chExt cx="1011226" cy="1011226"/>
          </a:xfrm>
        </p:grpSpPr>
        <p:grpSp>
          <p:nvGrpSpPr>
            <p:cNvPr id="6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22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24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/>
        </p:nvSpPr>
        <p:spPr>
          <a:xfrm>
            <a:off x="10253980" y="224155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一、综合授信</a:t>
            </a:r>
            <a:r>
              <a:rPr lang="en-US" altLang="zh-CN">
                <a:solidFill>
                  <a:schemeClr val="tx1"/>
                </a:solidFill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  <a:sym typeface="+mn-ea"/>
              </a:rPr>
              <a:t>--</a:t>
            </a: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大型企业</a:t>
            </a:r>
            <a:endParaRPr lang="zh-CN" altLang="en-US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grpSp>
        <p:nvGrpSpPr>
          <p:cNvPr id="5" name="组合 4"/>
          <p:cNvGrpSpPr/>
          <p:nvPr/>
        </p:nvGrpSpPr>
        <p:grpSpPr>
          <a:xfrm>
            <a:off x="2104710" y="3063580"/>
            <a:ext cx="8353124" cy="2426889"/>
            <a:chOff x="3716964" y="3612034"/>
            <a:chExt cx="6254374" cy="2338889"/>
          </a:xfrm>
        </p:grpSpPr>
        <p:sp>
          <p:nvSpPr>
            <p:cNvPr id="12" name=".7055475"/>
            <p:cNvSpPr txBox="1"/>
            <p:nvPr/>
          </p:nvSpPr>
          <p:spPr>
            <a:xfrm>
              <a:off x="3746035" y="3612034"/>
              <a:ext cx="6225303" cy="98450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180975" indent="-180975">
                <a:spcBef>
                  <a:spcPts val="800"/>
                </a:spcBef>
                <a:buSzPct val="80000"/>
                <a:buFont typeface="Wingdings" pitchFamily="2" charset="2"/>
                <a:buChar char="n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1pPr>
              <a:lvl2pPr marL="333375" lvl="1" indent="-133350">
                <a:spcBef>
                  <a:spcPts val="800"/>
                </a:spcBef>
                <a:buSzPct val="80000"/>
                <a:buFont typeface="Arial" pitchFamily="34" charset="0"/>
                <a:buChar char="–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2pPr>
              <a:lvl3pPr marL="485775" lvl="2" indent="-123825"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3pPr>
              <a:lvl4pPr marL="638175" lvl="3" indent="-142875">
                <a:spcBef>
                  <a:spcPts val="800"/>
                </a:spcBef>
                <a:buSzPct val="80000"/>
                <a:buFont typeface="Wingdings" pitchFamily="2" charset="2"/>
                <a:buChar char="ü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4pPr>
              <a:lvl5pPr marL="790575" lvl="4" indent="-133350">
                <a:spcBef>
                  <a:spcPts val="800"/>
                </a:spcBef>
                <a:buSzPct val="80000"/>
                <a:buFont typeface="Arial" pitchFamily="34" charset="0"/>
                <a:buChar char="»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5pPr>
            </a:lstStyle>
            <a:p>
              <a:pPr marL="0" lvl="1" indent="0" algn="just" defTabSz="899160">
                <a:spcBef>
                  <a:spcPts val="530"/>
                </a:spcBef>
                <a:buFont typeface="Wingdings" charset="0"/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5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、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担保方式：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担保方式可采用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抵押、质押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或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组合担保，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可依据企业资质综合评定抵质押成数，并适当额外增配信用额度。</a:t>
              </a:r>
              <a:endPara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.7055475"/>
            <p:cNvSpPr txBox="1"/>
            <p:nvPr/>
          </p:nvSpPr>
          <p:spPr>
            <a:xfrm>
              <a:off x="3716964" y="4966418"/>
              <a:ext cx="6253969" cy="98450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180975" indent="-180975">
                <a:spcBef>
                  <a:spcPts val="800"/>
                </a:spcBef>
                <a:buSzPct val="80000"/>
                <a:buFont typeface="Wingdings" pitchFamily="2" charset="2"/>
                <a:buChar char="n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1pPr>
              <a:lvl2pPr marL="333375" lvl="1" indent="-133350">
                <a:spcBef>
                  <a:spcPts val="800"/>
                </a:spcBef>
                <a:buSzPct val="80000"/>
                <a:buFont typeface="Arial" pitchFamily="34" charset="0"/>
                <a:buChar char="–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2pPr>
              <a:lvl3pPr marL="485775" lvl="2" indent="-123825"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200">
                  <a:solidFill>
                    <a:srgbClr val="000000"/>
                  </a:solidFill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3pPr>
              <a:lvl4pPr marL="638175" lvl="3" indent="-142875">
                <a:spcBef>
                  <a:spcPts val="800"/>
                </a:spcBef>
                <a:buSzPct val="80000"/>
                <a:buFont typeface="Wingdings" pitchFamily="2" charset="2"/>
                <a:buChar char="ü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4pPr>
              <a:lvl5pPr marL="790575" lvl="4" indent="-133350">
                <a:spcBef>
                  <a:spcPts val="800"/>
                </a:spcBef>
                <a:buSzPct val="80000"/>
                <a:buFont typeface="Arial" pitchFamily="34" charset="0"/>
                <a:buChar char="»"/>
                <a:defRPr sz="1200">
                  <a:latin typeface="Arial" pitchFamily="34" charset="0"/>
                  <a:ea typeface="楷体_GB2312" panose="02010609030101010101" pitchFamily="49" charset="-122"/>
                  <a:cs typeface="Arial" pitchFamily="34" charset="0"/>
                </a:defRPr>
              </a:lvl5pPr>
            </a:lstStyle>
            <a:p>
              <a:pPr marL="0" lvl="1" indent="0" algn="just" defTabSz="899160">
                <a:spcBef>
                  <a:spcPts val="530"/>
                </a:spcBef>
                <a:buFont typeface="Wingdings" charset="0"/>
                <a:buNone/>
              </a:pPr>
              <a:r>
                <a:rPr lang="en-US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6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、</a:t>
              </a:r>
              <a:r>
                <a:rPr lang="zh-CN" altLang="zh-CN"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还款方式：</a:t>
              </a:r>
              <a:r>
                <a:rPr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采用</a:t>
              </a:r>
              <a:r>
                <a:rPr sz="20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一次还本分期付息</a:t>
              </a:r>
              <a:r>
                <a:rPr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还款方式</a:t>
              </a:r>
              <a:r>
                <a:rPr lang="zh-CN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，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+mn-ea"/>
                </a:rPr>
                <a:t>原则上采取按月结息或按季结息的方式。</a:t>
              </a:r>
              <a:endParaRPr lang="zh-CN" altLang="en-US" sz="2000" b="1" dirty="0"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</p:grpSp>
      <p:sp>
        <p:nvSpPr>
          <p:cNvPr id="3" name=".7055475"/>
          <p:cNvSpPr txBox="1"/>
          <p:nvPr/>
        </p:nvSpPr>
        <p:spPr>
          <a:xfrm>
            <a:off x="2130745" y="1525057"/>
            <a:ext cx="8352583" cy="1021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180975" indent="-180975">
              <a:spcBef>
                <a:spcPts val="800"/>
              </a:spcBef>
              <a:buSzPct val="80000"/>
              <a:buFont typeface="Wingdings" pitchFamily="2" charset="2"/>
              <a:buChar char="n"/>
              <a:defRPr sz="1200">
                <a:solidFill>
                  <a:srgbClr val="000000"/>
                </a:solidFill>
                <a:latin typeface="Arial" pitchFamily="34" charset="0"/>
                <a:ea typeface="楷体_GB2312" panose="02010609030101010101" pitchFamily="49" charset="-122"/>
                <a:cs typeface="Arial" pitchFamily="34" charset="0"/>
              </a:defRPr>
            </a:lvl1pPr>
            <a:lvl2pPr marL="333375" lvl="1" indent="-133350">
              <a:spcBef>
                <a:spcPts val="800"/>
              </a:spcBef>
              <a:buSzPct val="80000"/>
              <a:buFont typeface="Arial" pitchFamily="34" charset="0"/>
              <a:buChar char="–"/>
              <a:defRPr sz="1200">
                <a:solidFill>
                  <a:srgbClr val="000000"/>
                </a:solidFill>
                <a:latin typeface="Arial" pitchFamily="34" charset="0"/>
                <a:ea typeface="楷体_GB2312" panose="02010609030101010101" pitchFamily="49" charset="-122"/>
                <a:cs typeface="Arial" pitchFamily="34" charset="0"/>
              </a:defRPr>
            </a:lvl2pPr>
            <a:lvl3pPr marL="485775" lvl="2" indent="-123825">
              <a:spcBef>
                <a:spcPts val="800"/>
              </a:spcBef>
              <a:buSzPct val="80000"/>
              <a:buFont typeface="Arial" pitchFamily="34" charset="0"/>
              <a:buChar char="•"/>
              <a:defRPr sz="1200">
                <a:solidFill>
                  <a:srgbClr val="000000"/>
                </a:solidFill>
                <a:latin typeface="Arial" pitchFamily="34" charset="0"/>
                <a:ea typeface="楷体_GB2312" panose="02010609030101010101" pitchFamily="49" charset="-122"/>
                <a:cs typeface="Arial" pitchFamily="34" charset="0"/>
              </a:defRPr>
            </a:lvl3pPr>
            <a:lvl4pPr marL="638175" lvl="3" indent="-142875">
              <a:spcBef>
                <a:spcPts val="800"/>
              </a:spcBef>
              <a:buSzPct val="80000"/>
              <a:buFont typeface="Wingdings" pitchFamily="2" charset="2"/>
              <a:buChar char="ü"/>
              <a:defRPr sz="1200">
                <a:latin typeface="Arial" pitchFamily="34" charset="0"/>
                <a:ea typeface="楷体_GB2312" panose="02010609030101010101" pitchFamily="49" charset="-122"/>
                <a:cs typeface="Arial" pitchFamily="34" charset="0"/>
              </a:defRPr>
            </a:lvl4pPr>
            <a:lvl5pPr marL="790575" lvl="4" indent="-133350">
              <a:spcBef>
                <a:spcPts val="800"/>
              </a:spcBef>
              <a:buSzPct val="80000"/>
              <a:buFont typeface="Arial" pitchFamily="34" charset="0"/>
              <a:buChar char="»"/>
              <a:defRPr sz="1200">
                <a:latin typeface="Arial" pitchFamily="34" charset="0"/>
                <a:ea typeface="楷体_GB2312" panose="02010609030101010101" pitchFamily="49" charset="-122"/>
                <a:cs typeface="Arial" pitchFamily="34" charset="0"/>
              </a:defRPr>
            </a:lvl5pPr>
          </a:lstStyle>
          <a:p>
            <a:pPr marL="0" indent="0" algn="just" defTabSz="899160">
              <a:spcBef>
                <a:spcPts val="530"/>
              </a:spcBef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支付方式</a:t>
            </a:r>
            <a:r>
              <a:rPr lang="zh-CN" altLang="en-US" sz="2000" b="1" dirty="0">
                <a:solidFill>
                  <a:srgbClr val="C00000"/>
                </a:solidFill>
                <a:latin typeface="DFKai-SB" pitchFamily="1" charset="-120"/>
                <a:sym typeface="+mn-ea"/>
              </a:rPr>
              <a:t>：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+mn-ea"/>
              </a:rPr>
              <a:t>流动资金贷款采用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受托支付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+mn-ea"/>
              </a:rPr>
              <a:t>或借款人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自主支付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sym typeface="+mn-ea"/>
              </a:rPr>
              <a:t>两种方式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4" name="组合 12294"/>
          <p:cNvGrpSpPr/>
          <p:nvPr/>
        </p:nvGrpSpPr>
        <p:grpSpPr>
          <a:xfrm>
            <a:off x="1018540" y="1675130"/>
            <a:ext cx="612775" cy="59372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9" name="组合 12302"/>
          <p:cNvGrpSpPr/>
          <p:nvPr/>
        </p:nvGrpSpPr>
        <p:grpSpPr>
          <a:xfrm>
            <a:off x="1026160" y="3147695"/>
            <a:ext cx="618490" cy="608330"/>
            <a:chOff x="0" y="0"/>
            <a:chExt cx="1011226" cy="1011226"/>
          </a:xfrm>
        </p:grpSpPr>
        <p:grpSp>
          <p:nvGrpSpPr>
            <p:cNvPr id="130" name="组合 12303"/>
            <p:cNvGrpSpPr/>
            <p:nvPr/>
          </p:nvGrpSpPr>
          <p:grpSpPr>
            <a:xfrm>
              <a:off x="-121442" y="-47096"/>
              <a:ext cx="1436840" cy="1440214"/>
              <a:chOff x="0" y="0"/>
              <a:chExt cx="963168" cy="963168"/>
            </a:xfrm>
          </p:grpSpPr>
          <p:pic>
            <p:nvPicPr>
              <p:cNvPr id="131" name="圆角矩形 8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63168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2" name="文本框 16401"/>
              <p:cNvSpPr txBox="1"/>
              <p:nvPr/>
            </p:nvSpPr>
            <p:spPr>
              <a:xfrm rot="2700000">
                <a:off x="181222" y="129723"/>
                <a:ext cx="478201" cy="4797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33" name="组合 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96912" y="344861"/>
              <a:ext cx="218254" cy="3190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组合 12294"/>
          <p:cNvGrpSpPr/>
          <p:nvPr/>
        </p:nvGrpSpPr>
        <p:grpSpPr>
          <a:xfrm>
            <a:off x="1017270" y="4538345"/>
            <a:ext cx="612775" cy="593725"/>
            <a:chOff x="0" y="0"/>
            <a:chExt cx="1011226" cy="1011226"/>
          </a:xfrm>
        </p:grpSpPr>
        <p:grpSp>
          <p:nvGrpSpPr>
            <p:cNvPr id="6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22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28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7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10264140" y="207010"/>
            <a:ext cx="1029970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2643505" y="2619375"/>
            <a:ext cx="7571105" cy="755015"/>
          </a:xfrm>
        </p:spPr>
        <p:txBody>
          <a:bodyPr>
            <a:normAutofit/>
          </a:bodyPr>
          <a:lstStyle/>
          <a:p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二、科技信用贷</a:t>
            </a:r>
            <a:r>
              <a:rPr kumimoji="1" lang="en-US" altLang="zh-CN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--</a:t>
            </a:r>
            <a:r>
              <a:rPr kumimoji="1" lang="zh-CN" altLang="en-US" b="0">
                <a:latin typeface="方正兰亭粗黑_GBK" panose="02000000000000000000" charset="-122"/>
                <a:ea typeface="方正兰亭粗黑_GBK" panose="02000000000000000000" charset="-122"/>
                <a:cs typeface="方正兰亭粗黑_GBK" panose="02000000000000000000" charset="-122"/>
              </a:rPr>
              <a:t>中小微企业</a:t>
            </a:r>
            <a:endParaRPr kumimoji="1" lang="zh-CN" altLang="en-US" b="0">
              <a:latin typeface="方正兰亭粗黑_GBK" panose="02000000000000000000" charset="-122"/>
              <a:ea typeface="方正兰亭粗黑_GBK" panose="02000000000000000000" charset="-122"/>
              <a:cs typeface="方正兰亭粗黑_GBK" panose="020000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599354" y="253910"/>
            <a:ext cx="6441671" cy="583987"/>
          </a:xfrm>
        </p:spPr>
        <p:txBody>
          <a:bodyPr/>
          <a:lstStyle/>
          <a:p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二、科技信用贷</a:t>
            </a:r>
            <a:r>
              <a:rPr lang="en-US" altLang="zh-CN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--</a:t>
            </a:r>
            <a:r>
              <a:rPr lang="zh-CN" altLang="en-US">
                <a:latin typeface="方正兰亭中黑简体" panose="02000000000000000000" charset="-122"/>
                <a:ea typeface="方正兰亭中黑简体" panose="02000000000000000000" charset="-122"/>
                <a:cs typeface="方正兰亭中黑简体" panose="02000000000000000000" charset="-122"/>
              </a:rPr>
              <a:t>中小微企业</a:t>
            </a:r>
            <a:endParaRPr lang="zh-CN" altLang="en-US">
              <a:latin typeface="方正兰亭中黑简体" panose="02000000000000000000" charset="-122"/>
              <a:ea typeface="方正兰亭中黑简体" panose="02000000000000000000" charset="-122"/>
              <a:cs typeface="方正兰亭中黑简体" panose="020000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b="1" smtClean="0"/>
            </a:fld>
            <a:endParaRPr lang="zh-CN" altLang="en-US" b="1" smtClean="0"/>
          </a:p>
        </p:txBody>
      </p:sp>
      <p:grpSp>
        <p:nvGrpSpPr>
          <p:cNvPr id="124" name="组合 12294"/>
          <p:cNvGrpSpPr/>
          <p:nvPr/>
        </p:nvGrpSpPr>
        <p:grpSpPr>
          <a:xfrm>
            <a:off x="889000" y="1363980"/>
            <a:ext cx="496570" cy="483235"/>
            <a:chOff x="0" y="0"/>
            <a:chExt cx="1011226" cy="1011226"/>
          </a:xfrm>
        </p:grpSpPr>
        <p:grpSp>
          <p:nvGrpSpPr>
            <p:cNvPr id="125" name="组合 12295"/>
            <p:cNvGrpSpPr/>
            <p:nvPr/>
          </p:nvGrpSpPr>
          <p:grpSpPr>
            <a:xfrm>
              <a:off x="-124861" y="-48501"/>
              <a:ext cx="1449329" cy="1436840"/>
              <a:chOff x="0" y="0"/>
              <a:chExt cx="969264" cy="963168"/>
            </a:xfrm>
          </p:grpSpPr>
          <p:pic>
            <p:nvPicPr>
              <p:cNvPr id="126" name="圆角矩形 8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969264" cy="9631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7" name="文本框 16396"/>
              <p:cNvSpPr txBox="1"/>
              <p:nvPr/>
            </p:nvSpPr>
            <p:spPr>
              <a:xfrm rot="2700000">
                <a:off x="181730" y="132327"/>
                <a:ext cx="479789" cy="4782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/>
              <a:p>
                <a:pPr algn="ctr"/>
                <a:endParaRPr lang="en-US" altLang="en-US" sz="3200" b="1" dirty="0">
                  <a:solidFill>
                    <a:srgbClr val="FFFFFF"/>
                  </a:solidFill>
                  <a:latin typeface="Verdana" pitchFamily="2" charset="0"/>
                  <a:ea typeface="宋体" pitchFamily="2" charset="-122"/>
                </a:endParaRPr>
              </a:p>
            </p:txBody>
          </p:sp>
        </p:grpSp>
        <p:pic>
          <p:nvPicPr>
            <p:cNvPr id="128" name="组合 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8249" y="360726"/>
              <a:ext cx="300804" cy="2910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6" name="Rectangle 12"/>
          <p:cNvSpPr/>
          <p:nvPr/>
        </p:nvSpPr>
        <p:spPr>
          <a:xfrm>
            <a:off x="1663065" y="1504950"/>
            <a:ext cx="2720340" cy="2114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r>
              <a:rPr lang="zh-CN" altLang="en-US" sz="2000" b="1" dirty="0">
                <a:solidFill>
                  <a:srgbClr val="CC0000"/>
                </a:solidFill>
                <a:latin typeface="DFKai-SB" pitchFamily="1" charset="-120"/>
                <a:sym typeface="+mn-ea"/>
              </a:rPr>
              <a:t>企业准入标准</a:t>
            </a:r>
            <a:endParaRPr lang="zh-CN" altLang="en-US" sz="2000" b="1" dirty="0">
              <a:solidFill>
                <a:srgbClr val="CC0000"/>
              </a:solidFill>
              <a:latin typeface="DFKai-SB" pitchFamily="1" charset="-12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1685" y="2171065"/>
            <a:ext cx="8090535" cy="3402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800" b="1"/>
              <a:t>1.企业属于市级及以上中小企业主管部门认定的专精特新中小企业、专精特新“小巨人”企业、制造业单项冠军企业或主板或上市中小企业（包括主板、创业板、科创板、北交所）。</a:t>
            </a:r>
            <a:endParaRPr lang="zh-CN" altLang="en-US" sz="1800" b="1"/>
          </a:p>
          <a:p>
            <a:endParaRPr lang="zh-CN" altLang="en-US" sz="1800" b="1"/>
          </a:p>
          <a:p>
            <a:r>
              <a:rPr lang="en-US" altLang="zh-CN" sz="1800" b="1"/>
              <a:t>2.</a:t>
            </a:r>
            <a:r>
              <a:rPr lang="zh-CN" altLang="en-US" sz="1800" b="1"/>
              <a:t>企业连续正常经营3年及以上，实际控制人在企业主营业务行业或相近行业从业经历在3年及以上。</a:t>
            </a:r>
            <a:endParaRPr lang="zh-CN" altLang="en-US" sz="1800" b="1"/>
          </a:p>
          <a:p>
            <a:endParaRPr lang="zh-CN" altLang="en-US" sz="1800" b="1"/>
          </a:p>
          <a:p>
            <a:r>
              <a:rPr lang="en-US" altLang="zh-CN" sz="1800" b="1"/>
              <a:t>3</a:t>
            </a:r>
            <a:r>
              <a:rPr lang="zh-CN" altLang="en-US" sz="1800" b="1"/>
              <a:t>.企业、实际控制人及其配偶（如有）信用状况良好。</a:t>
            </a:r>
            <a:endParaRPr lang="en-US" altLang="zh-CN" sz="1800" b="1"/>
          </a:p>
          <a:p>
            <a:endParaRPr lang="en-US" altLang="zh-CN" sz="1800" b="1"/>
          </a:p>
          <a:p>
            <a:endParaRPr lang="en-US" altLang="zh-CN" sz="1800" b="1"/>
          </a:p>
          <a:p>
            <a:r>
              <a:rPr lang="en-US" altLang="zh-CN" sz="1800" b="1"/>
              <a:t>4.企业拥有较高应用价值的自主知识产权，科技成果已具备产业化生产条件，产品或服务属于国家重点支持领域。</a:t>
            </a:r>
            <a:endParaRPr lang="en-US" altLang="zh-CN" sz="1800" b="1"/>
          </a:p>
        </p:txBody>
      </p:sp>
      <p:grpSp>
        <p:nvGrpSpPr>
          <p:cNvPr id="47" name="组合 46"/>
          <p:cNvGrpSpPr/>
          <p:nvPr/>
        </p:nvGrpSpPr>
        <p:grpSpPr>
          <a:xfrm>
            <a:off x="1179195" y="2272665"/>
            <a:ext cx="655320" cy="431165"/>
            <a:chOff x="465719" y="1295954"/>
            <a:chExt cx="1658494" cy="7405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8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p>
              <a:endParaRPr lang="en-US" sz="2400" b="1">
                <a:latin typeface="+mn-ea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p>
              <a:pPr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78560" y="3297555"/>
            <a:ext cx="655320" cy="431165"/>
            <a:chOff x="465719" y="1295954"/>
            <a:chExt cx="1658494" cy="7405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p>
              <a:endParaRPr lang="en-US" sz="2400" b="1">
                <a:latin typeface="+mn-ea"/>
              </a:endParaRPr>
            </a:p>
          </p:txBody>
        </p:sp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p>
              <a:pPr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77290" y="4090670"/>
            <a:ext cx="655320" cy="431165"/>
            <a:chOff x="465719" y="1295954"/>
            <a:chExt cx="1658494" cy="7405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p>
              <a:endParaRPr lang="en-US" sz="2400" b="1">
                <a:latin typeface="+mn-ea"/>
              </a:endParaRPr>
            </a:p>
          </p:txBody>
        </p:sp>
        <p:sp>
          <p:nvSpPr>
            <p:cNvPr id="10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p>
              <a:pPr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77290" y="4900930"/>
            <a:ext cx="655320" cy="431165"/>
            <a:chOff x="465719" y="1295954"/>
            <a:chExt cx="1658494" cy="7405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anchor="ctr"/>
            <a:p>
              <a:endParaRPr lang="en-US" sz="2400" b="1">
                <a:latin typeface="+mn-ea"/>
              </a:endParaRPr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p>
              <a:pPr>
                <a:defRPr/>
              </a:pPr>
              <a:endParaRPr lang="en-US" sz="2400" b="1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299700" y="206375"/>
            <a:ext cx="984885" cy="40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>
        <a:spAutoFit/>
      </a:bodyPr>
      <a:lstStyle>
        <a:defPPr indent="0">
          <a:defRPr lang="zh-CN" altLang="en-US" sz="1800" b="1" dirty="0">
            <a:latin typeface="宋体" pitchFamily="2" charset="-122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Kingsoft Office WPP</Application>
  <PresentationFormat>自定义</PresentationFormat>
  <Paragraphs>168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林慧慧</cp:lastModifiedBy>
  <cp:revision>138</cp:revision>
  <dcterms:created xsi:type="dcterms:W3CDTF">2020-12-16T03:53:00Z</dcterms:created>
  <dcterms:modified xsi:type="dcterms:W3CDTF">2022-09-08T01:47:40Z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2052-10.8.0.5422</vt:lpwstr>
  </property>
</Properties>
</file>