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4" r:id="rId4"/>
  </p:sldMasterIdLst>
  <p:notesMasterIdLst>
    <p:notesMasterId r:id="rId29"/>
  </p:notesMasterIdLst>
  <p:handoutMasterIdLst>
    <p:handoutMasterId r:id="rId30"/>
  </p:handoutMasterIdLst>
  <p:sldIdLst>
    <p:sldId id="256" r:id="rId5"/>
    <p:sldId id="1401" r:id="rId6"/>
    <p:sldId id="1350" r:id="rId7"/>
    <p:sldId id="1412" r:id="rId8"/>
    <p:sldId id="1449" r:id="rId9"/>
    <p:sldId id="1447" r:id="rId10"/>
    <p:sldId id="1334" r:id="rId11"/>
    <p:sldId id="1414" r:id="rId12"/>
    <p:sldId id="1428" r:id="rId13"/>
    <p:sldId id="1413" r:id="rId14"/>
    <p:sldId id="1470" r:id="rId15"/>
    <p:sldId id="1445" r:id="rId16"/>
    <p:sldId id="1387" r:id="rId17"/>
    <p:sldId id="1397" r:id="rId18"/>
    <p:sldId id="1471" r:id="rId19"/>
    <p:sldId id="1463" r:id="rId20"/>
    <p:sldId id="1472" r:id="rId21"/>
    <p:sldId id="1469" r:id="rId22"/>
    <p:sldId id="1473" r:id="rId23"/>
    <p:sldId id="1446" r:id="rId24"/>
    <p:sldId id="1444" r:id="rId25"/>
    <p:sldId id="1441" r:id="rId26"/>
    <p:sldId id="1402" r:id="rId27"/>
    <p:sldId id="1061" r:id="rId28"/>
  </p:sldIdLst>
  <p:sldSz cx="9144000" cy="5143500" type="screen16x9"/>
  <p:notesSz cx="6797675" cy="9928225"/>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王姮予" initials="u" lastIdx="3" clrIdx="0"/>
  <p:cmAuthor id="1" name="xtzj" initials="x" lastIdx="1" clrIdx="0"/>
  <p:cmAuthor id="2" name="付诗涵" initials="付" lastIdx="4" clrIdx="1"/>
  <p:cmAuthor id="3" name="Xuzhiyun" initials="xu" lastIdx="2" clrIdx="3"/>
  <p:cmAuthor id="4" name="CITIC" initials="CITIC" lastIdx="5" clrIdx="4"/>
  <p:cmAuthor id="5" name="Administrator" initials="A" lastIdx="1" clrIdx="5"/>
  <p:cmAuthor id="6" name="毕自强" initials="b" lastIdx="11" clrIdx="6"/>
  <p:cmAuthor id="7" name="wbb" initials="w" lastIdx="3" clrIdx="7"/>
  <p:cmAuthor id="8" name="zhk" initials="0" lastIdx="10" clrIdx="8"/>
  <p:cmAuthor id="9" name="JZhou" initials="JZ" lastIdx="25" clrIdx="9"/>
  <p:cmAuthor id="10" name="周嘉辰" initials="JZ" lastIdx="34" clrIdx="10"/>
  <p:cmAuthor id="11" name="028531" initials="0" lastIdx="8" clrIdx="11"/>
  <p:cmAuthor id="12" name="Lc K" initials="LK" lastIdx="6" clrIdx="12"/>
  <p:cmAuthor id="75" name="作者" initials="A" lastIdx="0" clrIdx="24"/>
  <p:cmAuthor id="15" name="光大-章宁" initials="u" lastIdx="1" clrIdx="14"/>
  <p:cmAuthor id="16" name="lyx" initials="l" lastIdx="1" clrIdx="1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1A89"/>
    <a:srgbClr val="778ACF"/>
    <a:srgbClr val="76AEE0"/>
    <a:srgbClr val="8CBAE3"/>
    <a:srgbClr val="FE6035"/>
    <a:srgbClr val="8B5298"/>
    <a:srgbClr val="333399"/>
    <a:srgbClr val="685680"/>
    <a:srgbClr val="8064A2"/>
    <a:srgbClr val="949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1" autoAdjust="0"/>
    <p:restoredTop sz="94660"/>
  </p:normalViewPr>
  <p:slideViewPr>
    <p:cSldViewPr snapToGrid="0" showGuides="1">
      <p:cViewPr varScale="1">
        <p:scale>
          <a:sx n="81" d="100"/>
          <a:sy n="81" d="100"/>
        </p:scale>
        <p:origin x="132" y="1134"/>
      </p:cViewPr>
      <p:guideLst>
        <p:guide orient="horz" pos="1473"/>
        <p:guide pos="2958"/>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Master" Target="slideMasters/slideMaster2.xml"/><Relationship Id="rId29" Type="http://schemas.openxmlformats.org/officeDocument/2006/relationships/notesMaster" Target="notesMasters/notesMaster1.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24037;&#20316;&#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elete val="1"/>
          </c:dLbls>
          <c:cat>
            <c:strRef>
              <c:f>[工作簿1]Sheet1!$G$1:$G$8</c:f>
              <c:strCache>
                <c:ptCount val="8"/>
                <c:pt idx="0">
                  <c:v>短期制造业</c:v>
                </c:pt>
                <c:pt idx="1">
                  <c:v>绿色贷款</c:v>
                </c:pt>
                <c:pt idx="2">
                  <c:v>专精特新</c:v>
                </c:pt>
                <c:pt idx="3">
                  <c:v>重点项目</c:v>
                </c:pt>
                <c:pt idx="4">
                  <c:v>中长期制造业</c:v>
                </c:pt>
                <c:pt idx="5">
                  <c:v>中长期先进制造业</c:v>
                </c:pt>
                <c:pt idx="6">
                  <c:v>普惠</c:v>
                </c:pt>
                <c:pt idx="7">
                  <c:v>精准帮扶</c:v>
                </c:pt>
              </c:strCache>
            </c:strRef>
          </c:cat>
          <c:val>
            <c:numRef>
              <c:f>[工作簿1]Sheet1!$H$1:$H$8</c:f>
              <c:numCache>
                <c:formatCode>General</c:formatCode>
                <c:ptCount val="8"/>
                <c:pt idx="0">
                  <c:v>20</c:v>
                </c:pt>
                <c:pt idx="1">
                  <c:v>20</c:v>
                </c:pt>
                <c:pt idx="2">
                  <c:v>20</c:v>
                </c:pt>
                <c:pt idx="3">
                  <c:v>30</c:v>
                </c:pt>
                <c:pt idx="4">
                  <c:v>50</c:v>
                </c:pt>
                <c:pt idx="5">
                  <c:v>100</c:v>
                </c:pt>
                <c:pt idx="6">
                  <c:v>100</c:v>
                </c:pt>
                <c:pt idx="7">
                  <c:v>110</c:v>
                </c:pt>
              </c:numCache>
            </c:numRef>
          </c:val>
        </c:ser>
        <c:dLbls>
          <c:showLegendKey val="0"/>
          <c:showVal val="0"/>
          <c:showCatName val="0"/>
          <c:showSerName val="0"/>
          <c:showPercent val="0"/>
          <c:showBubbleSize val="0"/>
        </c:dLbls>
        <c:gapWidth val="219"/>
        <c:overlap val="-27"/>
        <c:axId val="299757998"/>
        <c:axId val="250920788"/>
      </c:barChart>
      <c:catAx>
        <c:axId val="299757998"/>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250920788"/>
        <c:crosses val="autoZero"/>
        <c:auto val="1"/>
        <c:lblAlgn val="ctr"/>
        <c:lblOffset val="100"/>
        <c:noMultiLvlLbl val="0"/>
      </c:catAx>
      <c:valAx>
        <c:axId val="250920788"/>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p>
        </c:txPr>
        <c:crossAx val="29975799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rot="0" vert="horz" anchor="ctr"/>
    <a:lstStyle/>
    <a:p>
      <a:pPr>
        <a:defRPr lang="zh-CN" sz="16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2117" tIns="46058" rIns="92117" bIns="46058"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49688" y="0"/>
            <a:ext cx="2946400" cy="496888"/>
          </a:xfrm>
          <a:prstGeom prst="rect">
            <a:avLst/>
          </a:prstGeom>
        </p:spPr>
        <p:txBody>
          <a:bodyPr vert="horz" lIns="92117" tIns="46058" rIns="92117" bIns="46058"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6B85505-7794-4748-A3BC-64B2971B056F}"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9429750"/>
            <a:ext cx="2946400" cy="496888"/>
          </a:xfrm>
          <a:prstGeom prst="rect">
            <a:avLst/>
          </a:prstGeom>
        </p:spPr>
        <p:txBody>
          <a:bodyPr vert="horz" lIns="92117" tIns="46058" rIns="92117" bIns="46058"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49688" y="9429750"/>
            <a:ext cx="2946400" cy="496888"/>
          </a:xfrm>
          <a:prstGeom prst="rect">
            <a:avLst/>
          </a:prstGeom>
        </p:spPr>
        <p:txBody>
          <a:bodyPr vert="horz" lIns="92117" tIns="46058" rIns="92117" bIns="46058" rtlCol="0" anchor="b"/>
          <a:lstStyle/>
          <a:p>
            <a:pPr lvl="0" algn="r" eaLnBrk="1" fontAlgn="base" hangingPunct="1">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2117" tIns="46058" rIns="92117" bIns="46058" rtlCol="0"/>
          <a:lstStyle>
            <a:lvl1pPr algn="l">
              <a:buFontTx/>
              <a:buNone/>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49688" y="0"/>
            <a:ext cx="2946400" cy="496888"/>
          </a:xfrm>
          <a:prstGeom prst="rect">
            <a:avLst/>
          </a:prstGeom>
        </p:spPr>
        <p:txBody>
          <a:bodyPr vert="horz" lIns="92117" tIns="46058" rIns="92117" bIns="46058" rtlCol="0"/>
          <a:lstStyle>
            <a:lvl1pPr algn="r">
              <a:buFontTx/>
              <a:buNone/>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2117" tIns="46058" rIns="92117" bIns="46058" rtlCol="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79450" y="4716463"/>
            <a:ext cx="5438775" cy="4467225"/>
          </a:xfrm>
          <a:prstGeom prst="rect">
            <a:avLst/>
          </a:prstGeom>
        </p:spPr>
        <p:txBody>
          <a:bodyPr vert="horz" lIns="92117" tIns="46058" rIns="92117" bIns="46058" rtlCol="0"/>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9429750"/>
            <a:ext cx="2946400" cy="496888"/>
          </a:xfrm>
          <a:prstGeom prst="rect">
            <a:avLst/>
          </a:prstGeom>
        </p:spPr>
        <p:txBody>
          <a:bodyPr vert="horz" lIns="92117" tIns="46058" rIns="92117" bIns="46058" rtlCol="0" anchor="b"/>
          <a:lstStyle>
            <a:lvl1pPr algn="l">
              <a:buFontTx/>
              <a:buNone/>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49688" y="9429750"/>
            <a:ext cx="2946400" cy="496888"/>
          </a:xfrm>
          <a:prstGeom prst="rect">
            <a:avLst/>
          </a:prstGeom>
        </p:spPr>
        <p:txBody>
          <a:bodyPr vert="horz" wrap="square" lIns="92117" tIns="46058" rIns="92117" bIns="46058" numCol="1" anchor="b" anchorCtr="0" compatLnSpc="1"/>
          <a:lstStyle/>
          <a:p>
            <a:pPr lvl="0" algn="r" eaLnBrk="1" fontAlgn="base" hangingPunct="1">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幻灯片图像占位符 1"/>
          <p:cNvSpPr>
            <a:spLocks noGrp="1" noRot="1" noChangeAspect="1" noTextEdit="1"/>
          </p:cNvSpPr>
          <p:nvPr>
            <p:ph type="sldImg"/>
          </p:nvPr>
        </p:nvSpPr>
        <p:spPr>
          <a:ln>
            <a:solidFill>
              <a:srgbClr val="000000"/>
            </a:solidFill>
            <a:miter/>
          </a:ln>
        </p:spPr>
      </p:sp>
      <p:sp>
        <p:nvSpPr>
          <p:cNvPr id="191490"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19149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5979"/>
            <a:ext cx="6019800" cy="4388644"/>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grpSp>
        <p:nvGrpSpPr>
          <p:cNvPr id="5" name="组合 4"/>
          <p:cNvGrpSpPr/>
          <p:nvPr userDrawn="1"/>
        </p:nvGrpSpPr>
        <p:grpSpPr>
          <a:xfrm>
            <a:off x="-145415" y="170180"/>
            <a:ext cx="9264650" cy="1176020"/>
            <a:chOff x="-229" y="268"/>
            <a:chExt cx="14590" cy="1852"/>
          </a:xfrm>
        </p:grpSpPr>
        <p:grpSp>
          <p:nvGrpSpPr>
            <p:cNvPr id="11266" name="组合 24"/>
            <p:cNvGrpSpPr/>
            <p:nvPr/>
          </p:nvGrpSpPr>
          <p:grpSpPr>
            <a:xfrm>
              <a:off x="-229" y="268"/>
              <a:ext cx="6156" cy="1852"/>
              <a:chOff x="-145344" y="170437"/>
              <a:chExt cx="3908722" cy="1175111"/>
            </a:xfrm>
          </p:grpSpPr>
          <p:sp>
            <p:nvSpPr>
              <p:cNvPr id="6" name="平行四边形 5"/>
              <p:cNvSpPr/>
              <p:nvPr/>
            </p:nvSpPr>
            <p:spPr>
              <a:xfrm>
                <a:off x="-145344" y="170437"/>
                <a:ext cx="646051" cy="472582"/>
              </a:xfrm>
              <a:prstGeom prst="parallelogram">
                <a:avLst/>
              </a:prstGeom>
              <a:solidFill>
                <a:srgbClr val="8B52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cs"/>
                </a:endParaRPr>
              </a:p>
            </p:txBody>
          </p:sp>
          <p:sp>
            <p:nvSpPr>
              <p:cNvPr id="7" name="平行四边形 6"/>
              <p:cNvSpPr/>
              <p:nvPr/>
            </p:nvSpPr>
            <p:spPr>
              <a:xfrm>
                <a:off x="367369" y="170437"/>
                <a:ext cx="328581" cy="472582"/>
              </a:xfrm>
              <a:prstGeom prst="parallelogram">
                <a:avLst>
                  <a:gd name="adj" fmla="val 40113"/>
                </a:avLst>
              </a:prstGeom>
              <a:gradFill>
                <a:gsLst>
                  <a:gs pos="100000">
                    <a:srgbClr val="FFC000"/>
                  </a:gs>
                  <a:gs pos="29000">
                    <a:srgbClr val="FE4444"/>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cs"/>
                </a:endParaRPr>
              </a:p>
            </p:txBody>
          </p:sp>
          <p:sp>
            <p:nvSpPr>
              <p:cNvPr id="11270" name="文本框 16"/>
              <p:cNvSpPr txBox="1"/>
              <p:nvPr/>
            </p:nvSpPr>
            <p:spPr>
              <a:xfrm>
                <a:off x="642910" y="1000108"/>
                <a:ext cx="3120468" cy="345440"/>
              </a:xfrm>
              <a:prstGeom prst="rect">
                <a:avLst/>
              </a:prstGeom>
              <a:noFill/>
              <a:ln w="9525">
                <a:noFill/>
              </a:ln>
            </p:spPr>
            <p:txBody>
              <a:bodyPr anchor="t" anchorCtr="0">
                <a:spAutoFit/>
              </a:bodyPr>
              <a:lstStyle/>
              <a:p>
                <a:pPr>
                  <a:lnSpc>
                    <a:spcPts val="1600"/>
                  </a:lnSpc>
                </a:pPr>
                <a:endParaRPr lang="en-US" altLang="zh-CN" sz="1600" b="1" dirty="0">
                  <a:solidFill>
                    <a:srgbClr val="FFC000"/>
                  </a:solidFill>
                  <a:latin typeface="微软雅黑" panose="020B0503020204020204" pitchFamily="34" charset="-122"/>
                  <a:ea typeface="微软雅黑" panose="020B0503020204020204" pitchFamily="34" charset="-122"/>
                </a:endParaRPr>
              </a:p>
            </p:txBody>
          </p:sp>
        </p:grpSp>
        <p:sp>
          <p:nvSpPr>
            <p:cNvPr id="8" name="平行四边形 7"/>
            <p:cNvSpPr/>
            <p:nvPr/>
          </p:nvSpPr>
          <p:spPr>
            <a:xfrm>
              <a:off x="981" y="956"/>
              <a:ext cx="13380" cy="57"/>
            </a:xfrm>
            <a:prstGeom prst="parallelogram">
              <a:avLst/>
            </a:prstGeom>
            <a:solidFill>
              <a:srgbClr val="8B5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descr="新logo"/>
          <p:cNvPicPr>
            <a:picLocks noChangeAspect="1"/>
          </p:cNvPicPr>
          <p:nvPr userDrawn="1"/>
        </p:nvPicPr>
        <p:blipFill>
          <a:blip r:embed="rId2"/>
          <a:srcRect l="10224" t="35679" r="1969" b="32243"/>
          <a:stretch>
            <a:fillRect/>
          </a:stretch>
        </p:blipFill>
        <p:spPr>
          <a:xfrm>
            <a:off x="6659880" y="149860"/>
            <a:ext cx="2499360" cy="51371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60375"/>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375"/>
            <a:ext cx="6019800" cy="43878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1975A20-10DA-4CB0-89E9-BAA9B4CB36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72BFF2-1720-4563-9DB1-A139D6B79A13}"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1975A20-10DA-4CB0-89E9-BAA9B4CB36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72BFF2-1720-4563-9DB1-A139D6B79A13}"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1975A20-10DA-4CB0-89E9-BAA9B4CB36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72BFF2-1720-4563-9DB1-A139D6B79A13}"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1975A20-10DA-4CB0-89E9-BAA9B4CB36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72BFF2-1720-4563-9DB1-A139D6B79A13}"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9841"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29841"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1975A20-10DA-4CB0-89E9-BAA9B4CB362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772BFF2-1720-4563-9DB1-A139D6B79A1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1975A20-10DA-4CB0-89E9-BAA9B4CB362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772BFF2-1720-4563-9DB1-A139D6B79A13}"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5" name="组合 4"/>
          <p:cNvGrpSpPr/>
          <p:nvPr userDrawn="1"/>
        </p:nvGrpSpPr>
        <p:grpSpPr>
          <a:xfrm>
            <a:off x="3291483" y="1896837"/>
            <a:ext cx="2561034" cy="1161447"/>
            <a:chOff x="8897938" y="266701"/>
            <a:chExt cx="973138" cy="441325"/>
          </a:xfrm>
          <a:solidFill>
            <a:schemeClr val="bg1">
              <a:lumMod val="95000"/>
            </a:schemeClr>
          </a:solidFill>
        </p:grpSpPr>
        <p:sp>
          <p:nvSpPr>
            <p:cNvPr id="6" name="Freeform 5"/>
            <p:cNvSpPr/>
            <p:nvPr/>
          </p:nvSpPr>
          <p:spPr bwMode="auto">
            <a:xfrm>
              <a:off x="8897938" y="266701"/>
              <a:ext cx="338138" cy="441325"/>
            </a:xfrm>
            <a:custGeom>
              <a:avLst/>
              <a:gdLst>
                <a:gd name="T0" fmla="*/ 20 w 157"/>
                <a:gd name="T1" fmla="*/ 0 h 203"/>
                <a:gd name="T2" fmla="*/ 105 w 157"/>
                <a:gd name="T3" fmla="*/ 0 h 203"/>
                <a:gd name="T4" fmla="*/ 126 w 157"/>
                <a:gd name="T5" fmla="*/ 6 h 203"/>
                <a:gd name="T6" fmla="*/ 105 w 157"/>
                <a:gd name="T7" fmla="*/ 12 h 203"/>
                <a:gd name="T8" fmla="*/ 139 w 157"/>
                <a:gd name="T9" fmla="*/ 19 h 203"/>
                <a:gd name="T10" fmla="*/ 105 w 157"/>
                <a:gd name="T11" fmla="*/ 25 h 203"/>
                <a:gd name="T12" fmla="*/ 146 w 157"/>
                <a:gd name="T13" fmla="*/ 31 h 203"/>
                <a:gd name="T14" fmla="*/ 31 w 157"/>
                <a:gd name="T15" fmla="*/ 37 h 203"/>
                <a:gd name="T16" fmla="*/ 149 w 157"/>
                <a:gd name="T17" fmla="*/ 44 h 203"/>
                <a:gd name="T18" fmla="*/ 31 w 157"/>
                <a:gd name="T19" fmla="*/ 49 h 203"/>
                <a:gd name="T20" fmla="*/ 148 w 157"/>
                <a:gd name="T21" fmla="*/ 56 h 203"/>
                <a:gd name="T22" fmla="*/ 31 w 157"/>
                <a:gd name="T23" fmla="*/ 61 h 203"/>
                <a:gd name="T24" fmla="*/ 144 w 157"/>
                <a:gd name="T25" fmla="*/ 68 h 203"/>
                <a:gd name="T26" fmla="*/ 31 w 157"/>
                <a:gd name="T27" fmla="*/ 74 h 203"/>
                <a:gd name="T28" fmla="*/ 136 w 157"/>
                <a:gd name="T29" fmla="*/ 80 h 203"/>
                <a:gd name="T30" fmla="*/ 31 w 157"/>
                <a:gd name="T31" fmla="*/ 86 h 203"/>
                <a:gd name="T32" fmla="*/ 123 w 157"/>
                <a:gd name="T33" fmla="*/ 93 h 203"/>
                <a:gd name="T34" fmla="*/ 93 w 157"/>
                <a:gd name="T35" fmla="*/ 98 h 203"/>
                <a:gd name="T36" fmla="*/ 138 w 157"/>
                <a:gd name="T37" fmla="*/ 105 h 203"/>
                <a:gd name="T38" fmla="*/ 93 w 157"/>
                <a:gd name="T39" fmla="*/ 110 h 203"/>
                <a:gd name="T40" fmla="*/ 148 w 157"/>
                <a:gd name="T41" fmla="*/ 117 h 203"/>
                <a:gd name="T42" fmla="*/ 31 w 157"/>
                <a:gd name="T43" fmla="*/ 123 h 203"/>
                <a:gd name="T44" fmla="*/ 154 w 157"/>
                <a:gd name="T45" fmla="*/ 129 h 203"/>
                <a:gd name="T46" fmla="*/ 31 w 157"/>
                <a:gd name="T47" fmla="*/ 135 h 203"/>
                <a:gd name="T48" fmla="*/ 156 w 157"/>
                <a:gd name="T49" fmla="*/ 142 h 203"/>
                <a:gd name="T50" fmla="*/ 31 w 157"/>
                <a:gd name="T51" fmla="*/ 147 h 203"/>
                <a:gd name="T52" fmla="*/ 157 w 157"/>
                <a:gd name="T53" fmla="*/ 154 h 203"/>
                <a:gd name="T54" fmla="*/ 31 w 157"/>
                <a:gd name="T55" fmla="*/ 160 h 203"/>
                <a:gd name="T56" fmla="*/ 154 w 157"/>
                <a:gd name="T57" fmla="*/ 166 h 203"/>
                <a:gd name="T58" fmla="*/ 31 w 157"/>
                <a:gd name="T59" fmla="*/ 172 h 203"/>
                <a:gd name="T60" fmla="*/ 148 w 157"/>
                <a:gd name="T61" fmla="*/ 179 h 203"/>
                <a:gd name="T62" fmla="*/ 105 w 157"/>
                <a:gd name="T63" fmla="*/ 184 h 203"/>
                <a:gd name="T64" fmla="*/ 137 w 157"/>
                <a:gd name="T65" fmla="*/ 191 h 203"/>
                <a:gd name="T66" fmla="*/ 105 w 157"/>
                <a:gd name="T67" fmla="*/ 196 h 203"/>
                <a:gd name="T68" fmla="*/ 119 w 157"/>
                <a:gd name="T69" fmla="*/ 203 h 203"/>
                <a:gd name="T70" fmla="*/ 31 w 157"/>
                <a:gd name="T71" fmla="*/ 203 h 203"/>
                <a:gd name="T72" fmla="*/ 0 w 157"/>
                <a:gd name="T73" fmla="*/ 203 h 203"/>
                <a:gd name="T74" fmla="*/ 0 w 157"/>
                <a:gd name="T75" fmla="*/ 115 h 203"/>
                <a:gd name="T76" fmla="*/ 0 w 157"/>
                <a:gd name="T77" fmla="*/ 2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7" h="203">
                  <a:moveTo>
                    <a:pt x="0" y="0"/>
                  </a:moveTo>
                  <a:cubicBezTo>
                    <a:pt x="20" y="0"/>
                    <a:pt x="20" y="0"/>
                    <a:pt x="20" y="0"/>
                  </a:cubicBezTo>
                  <a:cubicBezTo>
                    <a:pt x="31" y="0"/>
                    <a:pt x="31" y="0"/>
                    <a:pt x="31" y="0"/>
                  </a:cubicBezTo>
                  <a:cubicBezTo>
                    <a:pt x="105" y="0"/>
                    <a:pt x="105" y="0"/>
                    <a:pt x="105" y="0"/>
                  </a:cubicBezTo>
                  <a:cubicBezTo>
                    <a:pt x="116" y="0"/>
                    <a:pt x="116" y="0"/>
                    <a:pt x="116" y="0"/>
                  </a:cubicBezTo>
                  <a:cubicBezTo>
                    <a:pt x="120" y="2"/>
                    <a:pt x="123" y="4"/>
                    <a:pt x="126" y="6"/>
                  </a:cubicBezTo>
                  <a:cubicBezTo>
                    <a:pt x="105" y="6"/>
                    <a:pt x="105" y="6"/>
                    <a:pt x="105" y="6"/>
                  </a:cubicBezTo>
                  <a:cubicBezTo>
                    <a:pt x="105" y="12"/>
                    <a:pt x="105" y="12"/>
                    <a:pt x="105" y="12"/>
                  </a:cubicBezTo>
                  <a:cubicBezTo>
                    <a:pt x="133" y="12"/>
                    <a:pt x="133" y="12"/>
                    <a:pt x="133" y="12"/>
                  </a:cubicBezTo>
                  <a:cubicBezTo>
                    <a:pt x="136" y="15"/>
                    <a:pt x="138" y="17"/>
                    <a:pt x="139" y="19"/>
                  </a:cubicBezTo>
                  <a:cubicBezTo>
                    <a:pt x="105" y="19"/>
                    <a:pt x="105" y="19"/>
                    <a:pt x="105" y="19"/>
                  </a:cubicBezTo>
                  <a:cubicBezTo>
                    <a:pt x="105" y="25"/>
                    <a:pt x="105" y="25"/>
                    <a:pt x="105" y="25"/>
                  </a:cubicBezTo>
                  <a:cubicBezTo>
                    <a:pt x="143" y="25"/>
                    <a:pt x="143" y="25"/>
                    <a:pt x="143" y="25"/>
                  </a:cubicBezTo>
                  <a:cubicBezTo>
                    <a:pt x="145" y="27"/>
                    <a:pt x="146" y="29"/>
                    <a:pt x="146" y="31"/>
                  </a:cubicBezTo>
                  <a:cubicBezTo>
                    <a:pt x="31" y="31"/>
                    <a:pt x="31" y="31"/>
                    <a:pt x="31" y="31"/>
                  </a:cubicBezTo>
                  <a:cubicBezTo>
                    <a:pt x="31" y="37"/>
                    <a:pt x="31" y="37"/>
                    <a:pt x="31" y="37"/>
                  </a:cubicBezTo>
                  <a:cubicBezTo>
                    <a:pt x="148" y="37"/>
                    <a:pt x="148" y="37"/>
                    <a:pt x="148" y="37"/>
                  </a:cubicBezTo>
                  <a:cubicBezTo>
                    <a:pt x="149" y="39"/>
                    <a:pt x="149" y="41"/>
                    <a:pt x="149" y="44"/>
                  </a:cubicBezTo>
                  <a:cubicBezTo>
                    <a:pt x="31" y="44"/>
                    <a:pt x="31" y="44"/>
                    <a:pt x="31" y="44"/>
                  </a:cubicBezTo>
                  <a:cubicBezTo>
                    <a:pt x="31" y="49"/>
                    <a:pt x="31" y="49"/>
                    <a:pt x="31" y="49"/>
                  </a:cubicBezTo>
                  <a:cubicBezTo>
                    <a:pt x="149" y="49"/>
                    <a:pt x="149" y="49"/>
                    <a:pt x="149" y="49"/>
                  </a:cubicBezTo>
                  <a:cubicBezTo>
                    <a:pt x="149" y="51"/>
                    <a:pt x="149" y="54"/>
                    <a:pt x="148" y="56"/>
                  </a:cubicBezTo>
                  <a:cubicBezTo>
                    <a:pt x="31" y="56"/>
                    <a:pt x="31" y="56"/>
                    <a:pt x="31" y="56"/>
                  </a:cubicBezTo>
                  <a:cubicBezTo>
                    <a:pt x="31" y="61"/>
                    <a:pt x="31" y="61"/>
                    <a:pt x="31" y="61"/>
                  </a:cubicBezTo>
                  <a:cubicBezTo>
                    <a:pt x="146" y="61"/>
                    <a:pt x="146" y="61"/>
                    <a:pt x="146" y="61"/>
                  </a:cubicBezTo>
                  <a:cubicBezTo>
                    <a:pt x="146" y="64"/>
                    <a:pt x="145" y="66"/>
                    <a:pt x="144" y="68"/>
                  </a:cubicBezTo>
                  <a:cubicBezTo>
                    <a:pt x="31" y="68"/>
                    <a:pt x="31" y="68"/>
                    <a:pt x="31" y="68"/>
                  </a:cubicBezTo>
                  <a:cubicBezTo>
                    <a:pt x="31" y="74"/>
                    <a:pt x="31" y="74"/>
                    <a:pt x="31" y="74"/>
                  </a:cubicBezTo>
                  <a:cubicBezTo>
                    <a:pt x="140" y="74"/>
                    <a:pt x="140" y="74"/>
                    <a:pt x="140" y="74"/>
                  </a:cubicBezTo>
                  <a:cubicBezTo>
                    <a:pt x="139" y="76"/>
                    <a:pt x="137" y="78"/>
                    <a:pt x="136" y="80"/>
                  </a:cubicBezTo>
                  <a:cubicBezTo>
                    <a:pt x="31" y="80"/>
                    <a:pt x="31" y="80"/>
                    <a:pt x="31" y="80"/>
                  </a:cubicBezTo>
                  <a:cubicBezTo>
                    <a:pt x="31" y="86"/>
                    <a:pt x="31" y="86"/>
                    <a:pt x="31" y="86"/>
                  </a:cubicBezTo>
                  <a:cubicBezTo>
                    <a:pt x="130" y="86"/>
                    <a:pt x="130" y="86"/>
                    <a:pt x="130" y="86"/>
                  </a:cubicBezTo>
                  <a:cubicBezTo>
                    <a:pt x="128" y="88"/>
                    <a:pt x="126" y="90"/>
                    <a:pt x="123" y="93"/>
                  </a:cubicBezTo>
                  <a:cubicBezTo>
                    <a:pt x="93" y="93"/>
                    <a:pt x="93" y="93"/>
                    <a:pt x="93" y="93"/>
                  </a:cubicBezTo>
                  <a:cubicBezTo>
                    <a:pt x="93" y="98"/>
                    <a:pt x="93" y="98"/>
                    <a:pt x="93" y="98"/>
                  </a:cubicBezTo>
                  <a:cubicBezTo>
                    <a:pt x="131" y="98"/>
                    <a:pt x="131" y="98"/>
                    <a:pt x="131" y="98"/>
                  </a:cubicBezTo>
                  <a:cubicBezTo>
                    <a:pt x="133" y="100"/>
                    <a:pt x="136" y="103"/>
                    <a:pt x="138" y="105"/>
                  </a:cubicBezTo>
                  <a:cubicBezTo>
                    <a:pt x="93" y="105"/>
                    <a:pt x="93" y="105"/>
                    <a:pt x="93" y="105"/>
                  </a:cubicBezTo>
                  <a:cubicBezTo>
                    <a:pt x="93" y="110"/>
                    <a:pt x="93" y="110"/>
                    <a:pt x="93" y="110"/>
                  </a:cubicBezTo>
                  <a:cubicBezTo>
                    <a:pt x="143" y="110"/>
                    <a:pt x="143" y="110"/>
                    <a:pt x="143" y="110"/>
                  </a:cubicBezTo>
                  <a:cubicBezTo>
                    <a:pt x="145" y="113"/>
                    <a:pt x="146" y="115"/>
                    <a:pt x="148" y="117"/>
                  </a:cubicBezTo>
                  <a:cubicBezTo>
                    <a:pt x="31" y="117"/>
                    <a:pt x="31" y="117"/>
                    <a:pt x="31" y="117"/>
                  </a:cubicBezTo>
                  <a:cubicBezTo>
                    <a:pt x="31" y="123"/>
                    <a:pt x="31" y="123"/>
                    <a:pt x="31" y="123"/>
                  </a:cubicBezTo>
                  <a:cubicBezTo>
                    <a:pt x="151" y="123"/>
                    <a:pt x="151" y="123"/>
                    <a:pt x="151" y="123"/>
                  </a:cubicBezTo>
                  <a:cubicBezTo>
                    <a:pt x="152" y="125"/>
                    <a:pt x="153" y="127"/>
                    <a:pt x="154" y="129"/>
                  </a:cubicBezTo>
                  <a:cubicBezTo>
                    <a:pt x="31" y="129"/>
                    <a:pt x="31" y="129"/>
                    <a:pt x="31" y="129"/>
                  </a:cubicBezTo>
                  <a:cubicBezTo>
                    <a:pt x="31" y="135"/>
                    <a:pt x="31" y="135"/>
                    <a:pt x="31" y="135"/>
                  </a:cubicBezTo>
                  <a:cubicBezTo>
                    <a:pt x="155" y="135"/>
                    <a:pt x="155" y="135"/>
                    <a:pt x="155" y="135"/>
                  </a:cubicBezTo>
                  <a:cubicBezTo>
                    <a:pt x="156" y="137"/>
                    <a:pt x="156" y="139"/>
                    <a:pt x="156" y="142"/>
                  </a:cubicBezTo>
                  <a:cubicBezTo>
                    <a:pt x="31" y="142"/>
                    <a:pt x="31" y="142"/>
                    <a:pt x="31" y="142"/>
                  </a:cubicBezTo>
                  <a:cubicBezTo>
                    <a:pt x="31" y="147"/>
                    <a:pt x="31" y="147"/>
                    <a:pt x="31" y="147"/>
                  </a:cubicBezTo>
                  <a:cubicBezTo>
                    <a:pt x="157" y="147"/>
                    <a:pt x="157" y="147"/>
                    <a:pt x="157" y="147"/>
                  </a:cubicBezTo>
                  <a:cubicBezTo>
                    <a:pt x="157" y="150"/>
                    <a:pt x="157" y="152"/>
                    <a:pt x="157" y="154"/>
                  </a:cubicBezTo>
                  <a:cubicBezTo>
                    <a:pt x="31" y="154"/>
                    <a:pt x="31" y="154"/>
                    <a:pt x="31" y="154"/>
                  </a:cubicBezTo>
                  <a:cubicBezTo>
                    <a:pt x="31" y="160"/>
                    <a:pt x="31" y="160"/>
                    <a:pt x="31" y="160"/>
                  </a:cubicBezTo>
                  <a:cubicBezTo>
                    <a:pt x="156" y="160"/>
                    <a:pt x="156" y="160"/>
                    <a:pt x="156" y="160"/>
                  </a:cubicBezTo>
                  <a:cubicBezTo>
                    <a:pt x="155" y="162"/>
                    <a:pt x="155" y="164"/>
                    <a:pt x="154" y="166"/>
                  </a:cubicBezTo>
                  <a:cubicBezTo>
                    <a:pt x="31" y="166"/>
                    <a:pt x="31" y="166"/>
                    <a:pt x="31" y="166"/>
                  </a:cubicBezTo>
                  <a:cubicBezTo>
                    <a:pt x="31" y="172"/>
                    <a:pt x="31" y="172"/>
                    <a:pt x="31" y="172"/>
                  </a:cubicBezTo>
                  <a:cubicBezTo>
                    <a:pt x="151" y="172"/>
                    <a:pt x="151" y="172"/>
                    <a:pt x="151" y="172"/>
                  </a:cubicBezTo>
                  <a:cubicBezTo>
                    <a:pt x="150" y="174"/>
                    <a:pt x="149" y="176"/>
                    <a:pt x="148" y="179"/>
                  </a:cubicBezTo>
                  <a:cubicBezTo>
                    <a:pt x="105" y="179"/>
                    <a:pt x="105" y="179"/>
                    <a:pt x="105" y="179"/>
                  </a:cubicBezTo>
                  <a:cubicBezTo>
                    <a:pt x="105" y="184"/>
                    <a:pt x="105" y="184"/>
                    <a:pt x="105" y="184"/>
                  </a:cubicBezTo>
                  <a:cubicBezTo>
                    <a:pt x="143" y="184"/>
                    <a:pt x="143" y="184"/>
                    <a:pt x="143" y="184"/>
                  </a:cubicBezTo>
                  <a:cubicBezTo>
                    <a:pt x="142" y="186"/>
                    <a:pt x="139" y="189"/>
                    <a:pt x="137" y="191"/>
                  </a:cubicBezTo>
                  <a:cubicBezTo>
                    <a:pt x="105" y="191"/>
                    <a:pt x="105" y="191"/>
                    <a:pt x="105" y="191"/>
                  </a:cubicBezTo>
                  <a:cubicBezTo>
                    <a:pt x="105" y="196"/>
                    <a:pt x="105" y="196"/>
                    <a:pt x="105" y="196"/>
                  </a:cubicBezTo>
                  <a:cubicBezTo>
                    <a:pt x="130" y="196"/>
                    <a:pt x="130" y="196"/>
                    <a:pt x="130" y="196"/>
                  </a:cubicBezTo>
                  <a:cubicBezTo>
                    <a:pt x="126" y="199"/>
                    <a:pt x="123" y="201"/>
                    <a:pt x="119" y="203"/>
                  </a:cubicBezTo>
                  <a:cubicBezTo>
                    <a:pt x="105" y="203"/>
                    <a:pt x="105" y="203"/>
                    <a:pt x="105" y="203"/>
                  </a:cubicBezTo>
                  <a:cubicBezTo>
                    <a:pt x="31" y="203"/>
                    <a:pt x="31" y="203"/>
                    <a:pt x="31" y="203"/>
                  </a:cubicBezTo>
                  <a:cubicBezTo>
                    <a:pt x="23" y="203"/>
                    <a:pt x="23" y="203"/>
                    <a:pt x="23" y="203"/>
                  </a:cubicBezTo>
                  <a:cubicBezTo>
                    <a:pt x="0" y="203"/>
                    <a:pt x="0" y="203"/>
                    <a:pt x="0" y="203"/>
                  </a:cubicBezTo>
                  <a:cubicBezTo>
                    <a:pt x="0" y="172"/>
                    <a:pt x="0" y="172"/>
                    <a:pt x="0" y="172"/>
                  </a:cubicBezTo>
                  <a:cubicBezTo>
                    <a:pt x="0" y="115"/>
                    <a:pt x="0" y="115"/>
                    <a:pt x="0" y="115"/>
                  </a:cubicBezTo>
                  <a:cubicBezTo>
                    <a:pt x="0" y="87"/>
                    <a:pt x="0" y="87"/>
                    <a:pt x="0" y="87"/>
                  </a:cubicBezTo>
                  <a:cubicBezTo>
                    <a:pt x="0" y="27"/>
                    <a:pt x="0" y="27"/>
                    <a:pt x="0" y="27"/>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 name="Freeform 6"/>
            <p:cNvSpPr>
              <a:spLocks noEditPoints="1"/>
            </p:cNvSpPr>
            <p:nvPr/>
          </p:nvSpPr>
          <p:spPr bwMode="auto">
            <a:xfrm>
              <a:off x="9240838" y="479426"/>
              <a:ext cx="203200" cy="228600"/>
            </a:xfrm>
            <a:custGeom>
              <a:avLst/>
              <a:gdLst>
                <a:gd name="T0" fmla="*/ 88 w 94"/>
                <a:gd name="T1" fmla="*/ 28 h 105"/>
                <a:gd name="T2" fmla="*/ 88 w 94"/>
                <a:gd name="T3" fmla="*/ 83 h 105"/>
                <a:gd name="T4" fmla="*/ 90 w 94"/>
                <a:gd name="T5" fmla="*/ 94 h 105"/>
                <a:gd name="T6" fmla="*/ 94 w 94"/>
                <a:gd name="T7" fmla="*/ 98 h 105"/>
                <a:gd name="T8" fmla="*/ 94 w 94"/>
                <a:gd name="T9" fmla="*/ 102 h 105"/>
                <a:gd name="T10" fmla="*/ 65 w 94"/>
                <a:gd name="T11" fmla="*/ 102 h 105"/>
                <a:gd name="T12" fmla="*/ 63 w 94"/>
                <a:gd name="T13" fmla="*/ 90 h 105"/>
                <a:gd name="T14" fmla="*/ 52 w 94"/>
                <a:gd name="T15" fmla="*/ 100 h 105"/>
                <a:gd name="T16" fmla="*/ 45 w 94"/>
                <a:gd name="T17" fmla="*/ 103 h 105"/>
                <a:gd name="T18" fmla="*/ 45 w 94"/>
                <a:gd name="T19" fmla="*/ 85 h 105"/>
                <a:gd name="T20" fmla="*/ 55 w 94"/>
                <a:gd name="T21" fmla="*/ 81 h 105"/>
                <a:gd name="T22" fmla="*/ 62 w 94"/>
                <a:gd name="T23" fmla="*/ 66 h 105"/>
                <a:gd name="T24" fmla="*/ 62 w 94"/>
                <a:gd name="T25" fmla="*/ 54 h 105"/>
                <a:gd name="T26" fmla="*/ 56 w 94"/>
                <a:gd name="T27" fmla="*/ 56 h 105"/>
                <a:gd name="T28" fmla="*/ 45 w 94"/>
                <a:gd name="T29" fmla="*/ 59 h 105"/>
                <a:gd name="T30" fmla="*/ 45 w 94"/>
                <a:gd name="T31" fmla="*/ 41 h 105"/>
                <a:gd name="T32" fmla="*/ 53 w 94"/>
                <a:gd name="T33" fmla="*/ 40 h 105"/>
                <a:gd name="T34" fmla="*/ 59 w 94"/>
                <a:gd name="T35" fmla="*/ 38 h 105"/>
                <a:gd name="T36" fmla="*/ 62 w 94"/>
                <a:gd name="T37" fmla="*/ 32 h 105"/>
                <a:gd name="T38" fmla="*/ 56 w 94"/>
                <a:gd name="T39" fmla="*/ 22 h 105"/>
                <a:gd name="T40" fmla="*/ 45 w 94"/>
                <a:gd name="T41" fmla="*/ 21 h 105"/>
                <a:gd name="T42" fmla="*/ 45 w 94"/>
                <a:gd name="T43" fmla="*/ 21 h 105"/>
                <a:gd name="T44" fmla="*/ 45 w 94"/>
                <a:gd name="T45" fmla="*/ 0 h 105"/>
                <a:gd name="T46" fmla="*/ 48 w 94"/>
                <a:gd name="T47" fmla="*/ 0 h 105"/>
                <a:gd name="T48" fmla="*/ 73 w 94"/>
                <a:gd name="T49" fmla="*/ 5 h 105"/>
                <a:gd name="T50" fmla="*/ 88 w 94"/>
                <a:gd name="T51" fmla="*/ 28 h 105"/>
                <a:gd name="T52" fmla="*/ 45 w 94"/>
                <a:gd name="T53" fmla="*/ 103 h 105"/>
                <a:gd name="T54" fmla="*/ 31 w 94"/>
                <a:gd name="T55" fmla="*/ 105 h 105"/>
                <a:gd name="T56" fmla="*/ 10 w 94"/>
                <a:gd name="T57" fmla="*/ 98 h 105"/>
                <a:gd name="T58" fmla="*/ 0 w 94"/>
                <a:gd name="T59" fmla="*/ 76 h 105"/>
                <a:gd name="T60" fmla="*/ 8 w 94"/>
                <a:gd name="T61" fmla="*/ 54 h 105"/>
                <a:gd name="T62" fmla="*/ 30 w 94"/>
                <a:gd name="T63" fmla="*/ 44 h 105"/>
                <a:gd name="T64" fmla="*/ 45 w 94"/>
                <a:gd name="T65" fmla="*/ 41 h 105"/>
                <a:gd name="T66" fmla="*/ 45 w 94"/>
                <a:gd name="T67" fmla="*/ 59 h 105"/>
                <a:gd name="T68" fmla="*/ 44 w 94"/>
                <a:gd name="T69" fmla="*/ 59 h 105"/>
                <a:gd name="T70" fmla="*/ 32 w 94"/>
                <a:gd name="T71" fmla="*/ 63 h 105"/>
                <a:gd name="T72" fmla="*/ 27 w 94"/>
                <a:gd name="T73" fmla="*/ 74 h 105"/>
                <a:gd name="T74" fmla="*/ 31 w 94"/>
                <a:gd name="T75" fmla="*/ 83 h 105"/>
                <a:gd name="T76" fmla="*/ 39 w 94"/>
                <a:gd name="T77" fmla="*/ 86 h 105"/>
                <a:gd name="T78" fmla="*/ 45 w 94"/>
                <a:gd name="T79" fmla="*/ 85 h 105"/>
                <a:gd name="T80" fmla="*/ 45 w 94"/>
                <a:gd name="T81" fmla="*/ 103 h 105"/>
                <a:gd name="T82" fmla="*/ 45 w 94"/>
                <a:gd name="T83" fmla="*/ 21 h 105"/>
                <a:gd name="T84" fmla="*/ 32 w 94"/>
                <a:gd name="T85" fmla="*/ 25 h 105"/>
                <a:gd name="T86" fmla="*/ 29 w 94"/>
                <a:gd name="T87" fmla="*/ 34 h 105"/>
                <a:gd name="T88" fmla="*/ 4 w 94"/>
                <a:gd name="T89" fmla="*/ 34 h 105"/>
                <a:gd name="T90" fmla="*/ 19 w 94"/>
                <a:gd name="T91" fmla="*/ 6 h 105"/>
                <a:gd name="T92" fmla="*/ 45 w 94"/>
                <a:gd name="T93" fmla="*/ 0 h 105"/>
                <a:gd name="T94" fmla="*/ 45 w 94"/>
                <a:gd name="T95"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05">
                  <a:moveTo>
                    <a:pt x="88" y="28"/>
                  </a:moveTo>
                  <a:cubicBezTo>
                    <a:pt x="88" y="83"/>
                    <a:pt x="88" y="83"/>
                    <a:pt x="88" y="83"/>
                  </a:cubicBezTo>
                  <a:cubicBezTo>
                    <a:pt x="88" y="88"/>
                    <a:pt x="88" y="92"/>
                    <a:pt x="90" y="94"/>
                  </a:cubicBezTo>
                  <a:cubicBezTo>
                    <a:pt x="90" y="96"/>
                    <a:pt x="92" y="98"/>
                    <a:pt x="94" y="98"/>
                  </a:cubicBezTo>
                  <a:cubicBezTo>
                    <a:pt x="94" y="102"/>
                    <a:pt x="94" y="102"/>
                    <a:pt x="94" y="102"/>
                  </a:cubicBezTo>
                  <a:cubicBezTo>
                    <a:pt x="65" y="102"/>
                    <a:pt x="65" y="102"/>
                    <a:pt x="65" y="102"/>
                  </a:cubicBezTo>
                  <a:cubicBezTo>
                    <a:pt x="64" y="98"/>
                    <a:pt x="63" y="94"/>
                    <a:pt x="63" y="90"/>
                  </a:cubicBezTo>
                  <a:cubicBezTo>
                    <a:pt x="59" y="95"/>
                    <a:pt x="55" y="98"/>
                    <a:pt x="52" y="100"/>
                  </a:cubicBezTo>
                  <a:cubicBezTo>
                    <a:pt x="49" y="101"/>
                    <a:pt x="47" y="102"/>
                    <a:pt x="45" y="103"/>
                  </a:cubicBezTo>
                  <a:cubicBezTo>
                    <a:pt x="45" y="85"/>
                    <a:pt x="45" y="85"/>
                    <a:pt x="45" y="85"/>
                  </a:cubicBezTo>
                  <a:cubicBezTo>
                    <a:pt x="49" y="85"/>
                    <a:pt x="52" y="83"/>
                    <a:pt x="55" y="81"/>
                  </a:cubicBezTo>
                  <a:cubicBezTo>
                    <a:pt x="60" y="77"/>
                    <a:pt x="62" y="72"/>
                    <a:pt x="62" y="66"/>
                  </a:cubicBezTo>
                  <a:cubicBezTo>
                    <a:pt x="62" y="54"/>
                    <a:pt x="62" y="54"/>
                    <a:pt x="62" y="54"/>
                  </a:cubicBezTo>
                  <a:cubicBezTo>
                    <a:pt x="61" y="54"/>
                    <a:pt x="59" y="55"/>
                    <a:pt x="56" y="56"/>
                  </a:cubicBezTo>
                  <a:cubicBezTo>
                    <a:pt x="54" y="57"/>
                    <a:pt x="50" y="58"/>
                    <a:pt x="45" y="59"/>
                  </a:cubicBezTo>
                  <a:cubicBezTo>
                    <a:pt x="45" y="41"/>
                    <a:pt x="45" y="41"/>
                    <a:pt x="45" y="41"/>
                  </a:cubicBezTo>
                  <a:cubicBezTo>
                    <a:pt x="53" y="40"/>
                    <a:pt x="53" y="40"/>
                    <a:pt x="53" y="40"/>
                  </a:cubicBezTo>
                  <a:cubicBezTo>
                    <a:pt x="56" y="40"/>
                    <a:pt x="58" y="39"/>
                    <a:pt x="59" y="38"/>
                  </a:cubicBezTo>
                  <a:cubicBezTo>
                    <a:pt x="61" y="37"/>
                    <a:pt x="62" y="35"/>
                    <a:pt x="62" y="32"/>
                  </a:cubicBezTo>
                  <a:cubicBezTo>
                    <a:pt x="62" y="27"/>
                    <a:pt x="60" y="24"/>
                    <a:pt x="56" y="22"/>
                  </a:cubicBezTo>
                  <a:cubicBezTo>
                    <a:pt x="54" y="21"/>
                    <a:pt x="50" y="21"/>
                    <a:pt x="45" y="21"/>
                  </a:cubicBezTo>
                  <a:cubicBezTo>
                    <a:pt x="45" y="21"/>
                    <a:pt x="45" y="21"/>
                    <a:pt x="45" y="21"/>
                  </a:cubicBezTo>
                  <a:cubicBezTo>
                    <a:pt x="45" y="0"/>
                    <a:pt x="45" y="0"/>
                    <a:pt x="45" y="0"/>
                  </a:cubicBezTo>
                  <a:cubicBezTo>
                    <a:pt x="48" y="0"/>
                    <a:pt x="48" y="0"/>
                    <a:pt x="48" y="0"/>
                  </a:cubicBezTo>
                  <a:cubicBezTo>
                    <a:pt x="58" y="0"/>
                    <a:pt x="67" y="1"/>
                    <a:pt x="73" y="5"/>
                  </a:cubicBezTo>
                  <a:cubicBezTo>
                    <a:pt x="83" y="9"/>
                    <a:pt x="88" y="17"/>
                    <a:pt x="88" y="28"/>
                  </a:cubicBezTo>
                  <a:moveTo>
                    <a:pt x="45" y="103"/>
                  </a:moveTo>
                  <a:cubicBezTo>
                    <a:pt x="40" y="104"/>
                    <a:pt x="36" y="105"/>
                    <a:pt x="31" y="105"/>
                  </a:cubicBezTo>
                  <a:cubicBezTo>
                    <a:pt x="23" y="105"/>
                    <a:pt x="15" y="103"/>
                    <a:pt x="10" y="98"/>
                  </a:cubicBezTo>
                  <a:cubicBezTo>
                    <a:pt x="4" y="93"/>
                    <a:pt x="0" y="85"/>
                    <a:pt x="0" y="76"/>
                  </a:cubicBezTo>
                  <a:cubicBezTo>
                    <a:pt x="0" y="66"/>
                    <a:pt x="3" y="59"/>
                    <a:pt x="8" y="54"/>
                  </a:cubicBezTo>
                  <a:cubicBezTo>
                    <a:pt x="13" y="48"/>
                    <a:pt x="21" y="45"/>
                    <a:pt x="30" y="44"/>
                  </a:cubicBezTo>
                  <a:cubicBezTo>
                    <a:pt x="45" y="41"/>
                    <a:pt x="45" y="41"/>
                    <a:pt x="45" y="41"/>
                  </a:cubicBezTo>
                  <a:cubicBezTo>
                    <a:pt x="45" y="59"/>
                    <a:pt x="45" y="59"/>
                    <a:pt x="45" y="59"/>
                  </a:cubicBezTo>
                  <a:cubicBezTo>
                    <a:pt x="44" y="59"/>
                    <a:pt x="44" y="59"/>
                    <a:pt x="44" y="59"/>
                  </a:cubicBezTo>
                  <a:cubicBezTo>
                    <a:pt x="38" y="60"/>
                    <a:pt x="34" y="61"/>
                    <a:pt x="32" y="63"/>
                  </a:cubicBezTo>
                  <a:cubicBezTo>
                    <a:pt x="29" y="65"/>
                    <a:pt x="27" y="69"/>
                    <a:pt x="27" y="74"/>
                  </a:cubicBezTo>
                  <a:cubicBezTo>
                    <a:pt x="27" y="78"/>
                    <a:pt x="28" y="81"/>
                    <a:pt x="31" y="83"/>
                  </a:cubicBezTo>
                  <a:cubicBezTo>
                    <a:pt x="33" y="85"/>
                    <a:pt x="36" y="86"/>
                    <a:pt x="39" y="86"/>
                  </a:cubicBezTo>
                  <a:cubicBezTo>
                    <a:pt x="41" y="86"/>
                    <a:pt x="43" y="86"/>
                    <a:pt x="45" y="85"/>
                  </a:cubicBezTo>
                  <a:lnTo>
                    <a:pt x="45" y="103"/>
                  </a:lnTo>
                  <a:close/>
                  <a:moveTo>
                    <a:pt x="45" y="21"/>
                  </a:moveTo>
                  <a:cubicBezTo>
                    <a:pt x="39" y="21"/>
                    <a:pt x="35" y="22"/>
                    <a:pt x="32" y="25"/>
                  </a:cubicBezTo>
                  <a:cubicBezTo>
                    <a:pt x="31" y="27"/>
                    <a:pt x="29" y="30"/>
                    <a:pt x="29" y="34"/>
                  </a:cubicBezTo>
                  <a:cubicBezTo>
                    <a:pt x="4" y="34"/>
                    <a:pt x="4" y="34"/>
                    <a:pt x="4" y="34"/>
                  </a:cubicBezTo>
                  <a:cubicBezTo>
                    <a:pt x="5" y="21"/>
                    <a:pt x="10" y="11"/>
                    <a:pt x="19" y="6"/>
                  </a:cubicBezTo>
                  <a:cubicBezTo>
                    <a:pt x="26" y="2"/>
                    <a:pt x="34" y="0"/>
                    <a:pt x="45" y="0"/>
                  </a:cubicBezTo>
                  <a:lnTo>
                    <a:pt x="45"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 name="Freeform 7"/>
            <p:cNvSpPr/>
            <p:nvPr/>
          </p:nvSpPr>
          <p:spPr bwMode="auto">
            <a:xfrm>
              <a:off x="9451976" y="479426"/>
              <a:ext cx="193675" cy="222250"/>
            </a:xfrm>
            <a:custGeom>
              <a:avLst/>
              <a:gdLst>
                <a:gd name="T0" fmla="*/ 90 w 90"/>
                <a:gd name="T1" fmla="*/ 33 h 102"/>
                <a:gd name="T2" fmla="*/ 90 w 90"/>
                <a:gd name="T3" fmla="*/ 102 h 102"/>
                <a:gd name="T4" fmla="*/ 64 w 90"/>
                <a:gd name="T5" fmla="*/ 102 h 102"/>
                <a:gd name="T6" fmla="*/ 64 w 90"/>
                <a:gd name="T7" fmla="*/ 41 h 102"/>
                <a:gd name="T8" fmla="*/ 61 w 90"/>
                <a:gd name="T9" fmla="*/ 29 h 102"/>
                <a:gd name="T10" fmla="*/ 47 w 90"/>
                <a:gd name="T11" fmla="*/ 22 h 102"/>
                <a:gd name="T12" fmla="*/ 32 w 90"/>
                <a:gd name="T13" fmla="*/ 28 h 102"/>
                <a:gd name="T14" fmla="*/ 26 w 90"/>
                <a:gd name="T15" fmla="*/ 45 h 102"/>
                <a:gd name="T16" fmla="*/ 26 w 90"/>
                <a:gd name="T17" fmla="*/ 102 h 102"/>
                <a:gd name="T18" fmla="*/ 0 w 90"/>
                <a:gd name="T19" fmla="*/ 102 h 102"/>
                <a:gd name="T20" fmla="*/ 0 w 90"/>
                <a:gd name="T21" fmla="*/ 2 h 102"/>
                <a:gd name="T22" fmla="*/ 25 w 90"/>
                <a:gd name="T23" fmla="*/ 2 h 102"/>
                <a:gd name="T24" fmla="*/ 25 w 90"/>
                <a:gd name="T25" fmla="*/ 17 h 102"/>
                <a:gd name="T26" fmla="*/ 38 w 90"/>
                <a:gd name="T27" fmla="*/ 3 h 102"/>
                <a:gd name="T28" fmla="*/ 55 w 90"/>
                <a:gd name="T29" fmla="*/ 0 h 102"/>
                <a:gd name="T30" fmla="*/ 80 w 90"/>
                <a:gd name="T31" fmla="*/ 8 h 102"/>
                <a:gd name="T32" fmla="*/ 90 w 90"/>
                <a:gd name="T33" fmla="*/ 3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02">
                  <a:moveTo>
                    <a:pt x="90" y="33"/>
                  </a:moveTo>
                  <a:cubicBezTo>
                    <a:pt x="90" y="102"/>
                    <a:pt x="90" y="102"/>
                    <a:pt x="90" y="102"/>
                  </a:cubicBezTo>
                  <a:cubicBezTo>
                    <a:pt x="64" y="102"/>
                    <a:pt x="64" y="102"/>
                    <a:pt x="64" y="102"/>
                  </a:cubicBezTo>
                  <a:cubicBezTo>
                    <a:pt x="64" y="41"/>
                    <a:pt x="64" y="41"/>
                    <a:pt x="64" y="41"/>
                  </a:cubicBezTo>
                  <a:cubicBezTo>
                    <a:pt x="64" y="36"/>
                    <a:pt x="63" y="32"/>
                    <a:pt x="61" y="29"/>
                  </a:cubicBezTo>
                  <a:cubicBezTo>
                    <a:pt x="59" y="24"/>
                    <a:pt x="54" y="22"/>
                    <a:pt x="47" y="22"/>
                  </a:cubicBezTo>
                  <a:cubicBezTo>
                    <a:pt x="41" y="22"/>
                    <a:pt x="36" y="24"/>
                    <a:pt x="32" y="28"/>
                  </a:cubicBezTo>
                  <a:cubicBezTo>
                    <a:pt x="28" y="32"/>
                    <a:pt x="26" y="37"/>
                    <a:pt x="26" y="45"/>
                  </a:cubicBezTo>
                  <a:cubicBezTo>
                    <a:pt x="26" y="102"/>
                    <a:pt x="26" y="102"/>
                    <a:pt x="26" y="102"/>
                  </a:cubicBezTo>
                  <a:cubicBezTo>
                    <a:pt x="0" y="102"/>
                    <a:pt x="0" y="102"/>
                    <a:pt x="0" y="102"/>
                  </a:cubicBezTo>
                  <a:cubicBezTo>
                    <a:pt x="0" y="2"/>
                    <a:pt x="0" y="2"/>
                    <a:pt x="0" y="2"/>
                  </a:cubicBezTo>
                  <a:cubicBezTo>
                    <a:pt x="25" y="2"/>
                    <a:pt x="25" y="2"/>
                    <a:pt x="25" y="2"/>
                  </a:cubicBezTo>
                  <a:cubicBezTo>
                    <a:pt x="25" y="17"/>
                    <a:pt x="25" y="17"/>
                    <a:pt x="25" y="17"/>
                  </a:cubicBezTo>
                  <a:cubicBezTo>
                    <a:pt x="29" y="10"/>
                    <a:pt x="33" y="6"/>
                    <a:pt x="38" y="3"/>
                  </a:cubicBezTo>
                  <a:cubicBezTo>
                    <a:pt x="43" y="1"/>
                    <a:pt x="49" y="0"/>
                    <a:pt x="55" y="0"/>
                  </a:cubicBezTo>
                  <a:cubicBezTo>
                    <a:pt x="65" y="0"/>
                    <a:pt x="74" y="2"/>
                    <a:pt x="80" y="8"/>
                  </a:cubicBezTo>
                  <a:cubicBezTo>
                    <a:pt x="87" y="14"/>
                    <a:pt x="90" y="22"/>
                    <a:pt x="90" y="3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 name="Freeform 8"/>
            <p:cNvSpPr/>
            <p:nvPr/>
          </p:nvSpPr>
          <p:spPr bwMode="auto">
            <a:xfrm>
              <a:off x="9669463" y="407988"/>
              <a:ext cx="201613" cy="293688"/>
            </a:xfrm>
            <a:custGeom>
              <a:avLst/>
              <a:gdLst>
                <a:gd name="T0" fmla="*/ 37 w 127"/>
                <a:gd name="T1" fmla="*/ 141 h 185"/>
                <a:gd name="T2" fmla="*/ 37 w 127"/>
                <a:gd name="T3" fmla="*/ 185 h 185"/>
                <a:gd name="T4" fmla="*/ 0 w 127"/>
                <a:gd name="T5" fmla="*/ 185 h 185"/>
                <a:gd name="T6" fmla="*/ 0 w 127"/>
                <a:gd name="T7" fmla="*/ 0 h 185"/>
                <a:gd name="T8" fmla="*/ 37 w 127"/>
                <a:gd name="T9" fmla="*/ 0 h 185"/>
                <a:gd name="T10" fmla="*/ 37 w 127"/>
                <a:gd name="T11" fmla="*/ 100 h 185"/>
                <a:gd name="T12" fmla="*/ 82 w 127"/>
                <a:gd name="T13" fmla="*/ 48 h 185"/>
                <a:gd name="T14" fmla="*/ 125 w 127"/>
                <a:gd name="T15" fmla="*/ 48 h 185"/>
                <a:gd name="T16" fmla="*/ 78 w 127"/>
                <a:gd name="T17" fmla="*/ 102 h 185"/>
                <a:gd name="T18" fmla="*/ 127 w 127"/>
                <a:gd name="T19" fmla="*/ 185 h 185"/>
                <a:gd name="T20" fmla="*/ 83 w 127"/>
                <a:gd name="T21" fmla="*/ 185 h 185"/>
                <a:gd name="T22" fmla="*/ 52 w 127"/>
                <a:gd name="T23" fmla="*/ 126 h 185"/>
                <a:gd name="T24" fmla="*/ 37 w 127"/>
                <a:gd name="T25" fmla="*/ 14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85">
                  <a:moveTo>
                    <a:pt x="37" y="141"/>
                  </a:moveTo>
                  <a:lnTo>
                    <a:pt x="37" y="185"/>
                  </a:lnTo>
                  <a:lnTo>
                    <a:pt x="0" y="185"/>
                  </a:lnTo>
                  <a:lnTo>
                    <a:pt x="0" y="0"/>
                  </a:lnTo>
                  <a:lnTo>
                    <a:pt x="37" y="0"/>
                  </a:lnTo>
                  <a:lnTo>
                    <a:pt x="37" y="100"/>
                  </a:lnTo>
                  <a:lnTo>
                    <a:pt x="82" y="48"/>
                  </a:lnTo>
                  <a:lnTo>
                    <a:pt x="125" y="48"/>
                  </a:lnTo>
                  <a:lnTo>
                    <a:pt x="78" y="102"/>
                  </a:lnTo>
                  <a:lnTo>
                    <a:pt x="127" y="185"/>
                  </a:lnTo>
                  <a:lnTo>
                    <a:pt x="83" y="185"/>
                  </a:lnTo>
                  <a:lnTo>
                    <a:pt x="52" y="126"/>
                  </a:lnTo>
                  <a:lnTo>
                    <a:pt x="37" y="1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14" name="组合 13"/>
          <p:cNvGrpSpPr/>
          <p:nvPr userDrawn="1"/>
        </p:nvGrpSpPr>
        <p:grpSpPr>
          <a:xfrm>
            <a:off x="7705017" y="209891"/>
            <a:ext cx="729854" cy="330994"/>
            <a:chOff x="8897938" y="266701"/>
            <a:chExt cx="973138" cy="441325"/>
          </a:xfrm>
        </p:grpSpPr>
        <p:sp>
          <p:nvSpPr>
            <p:cNvPr id="15" name="Freeform 5"/>
            <p:cNvSpPr/>
            <p:nvPr/>
          </p:nvSpPr>
          <p:spPr bwMode="auto">
            <a:xfrm>
              <a:off x="8897938" y="266701"/>
              <a:ext cx="338138" cy="441325"/>
            </a:xfrm>
            <a:custGeom>
              <a:avLst/>
              <a:gdLst>
                <a:gd name="T0" fmla="*/ 20 w 157"/>
                <a:gd name="T1" fmla="*/ 0 h 203"/>
                <a:gd name="T2" fmla="*/ 105 w 157"/>
                <a:gd name="T3" fmla="*/ 0 h 203"/>
                <a:gd name="T4" fmla="*/ 126 w 157"/>
                <a:gd name="T5" fmla="*/ 6 h 203"/>
                <a:gd name="T6" fmla="*/ 105 w 157"/>
                <a:gd name="T7" fmla="*/ 12 h 203"/>
                <a:gd name="T8" fmla="*/ 139 w 157"/>
                <a:gd name="T9" fmla="*/ 19 h 203"/>
                <a:gd name="T10" fmla="*/ 105 w 157"/>
                <a:gd name="T11" fmla="*/ 25 h 203"/>
                <a:gd name="T12" fmla="*/ 146 w 157"/>
                <a:gd name="T13" fmla="*/ 31 h 203"/>
                <a:gd name="T14" fmla="*/ 31 w 157"/>
                <a:gd name="T15" fmla="*/ 37 h 203"/>
                <a:gd name="T16" fmla="*/ 149 w 157"/>
                <a:gd name="T17" fmla="*/ 44 h 203"/>
                <a:gd name="T18" fmla="*/ 31 w 157"/>
                <a:gd name="T19" fmla="*/ 49 h 203"/>
                <a:gd name="T20" fmla="*/ 148 w 157"/>
                <a:gd name="T21" fmla="*/ 56 h 203"/>
                <a:gd name="T22" fmla="*/ 31 w 157"/>
                <a:gd name="T23" fmla="*/ 61 h 203"/>
                <a:gd name="T24" fmla="*/ 144 w 157"/>
                <a:gd name="T25" fmla="*/ 68 h 203"/>
                <a:gd name="T26" fmla="*/ 31 w 157"/>
                <a:gd name="T27" fmla="*/ 74 h 203"/>
                <a:gd name="T28" fmla="*/ 136 w 157"/>
                <a:gd name="T29" fmla="*/ 80 h 203"/>
                <a:gd name="T30" fmla="*/ 31 w 157"/>
                <a:gd name="T31" fmla="*/ 86 h 203"/>
                <a:gd name="T32" fmla="*/ 123 w 157"/>
                <a:gd name="T33" fmla="*/ 93 h 203"/>
                <a:gd name="T34" fmla="*/ 93 w 157"/>
                <a:gd name="T35" fmla="*/ 98 h 203"/>
                <a:gd name="T36" fmla="*/ 138 w 157"/>
                <a:gd name="T37" fmla="*/ 105 h 203"/>
                <a:gd name="T38" fmla="*/ 93 w 157"/>
                <a:gd name="T39" fmla="*/ 110 h 203"/>
                <a:gd name="T40" fmla="*/ 148 w 157"/>
                <a:gd name="T41" fmla="*/ 117 h 203"/>
                <a:gd name="T42" fmla="*/ 31 w 157"/>
                <a:gd name="T43" fmla="*/ 123 h 203"/>
                <a:gd name="T44" fmla="*/ 154 w 157"/>
                <a:gd name="T45" fmla="*/ 129 h 203"/>
                <a:gd name="T46" fmla="*/ 31 w 157"/>
                <a:gd name="T47" fmla="*/ 135 h 203"/>
                <a:gd name="T48" fmla="*/ 156 w 157"/>
                <a:gd name="T49" fmla="*/ 142 h 203"/>
                <a:gd name="T50" fmla="*/ 31 w 157"/>
                <a:gd name="T51" fmla="*/ 147 h 203"/>
                <a:gd name="T52" fmla="*/ 157 w 157"/>
                <a:gd name="T53" fmla="*/ 154 h 203"/>
                <a:gd name="T54" fmla="*/ 31 w 157"/>
                <a:gd name="T55" fmla="*/ 160 h 203"/>
                <a:gd name="T56" fmla="*/ 154 w 157"/>
                <a:gd name="T57" fmla="*/ 166 h 203"/>
                <a:gd name="T58" fmla="*/ 31 w 157"/>
                <a:gd name="T59" fmla="*/ 172 h 203"/>
                <a:gd name="T60" fmla="*/ 148 w 157"/>
                <a:gd name="T61" fmla="*/ 179 h 203"/>
                <a:gd name="T62" fmla="*/ 105 w 157"/>
                <a:gd name="T63" fmla="*/ 184 h 203"/>
                <a:gd name="T64" fmla="*/ 137 w 157"/>
                <a:gd name="T65" fmla="*/ 191 h 203"/>
                <a:gd name="T66" fmla="*/ 105 w 157"/>
                <a:gd name="T67" fmla="*/ 196 h 203"/>
                <a:gd name="T68" fmla="*/ 119 w 157"/>
                <a:gd name="T69" fmla="*/ 203 h 203"/>
                <a:gd name="T70" fmla="*/ 31 w 157"/>
                <a:gd name="T71" fmla="*/ 203 h 203"/>
                <a:gd name="T72" fmla="*/ 0 w 157"/>
                <a:gd name="T73" fmla="*/ 203 h 203"/>
                <a:gd name="T74" fmla="*/ 0 w 157"/>
                <a:gd name="T75" fmla="*/ 115 h 203"/>
                <a:gd name="T76" fmla="*/ 0 w 157"/>
                <a:gd name="T77" fmla="*/ 2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7" h="203">
                  <a:moveTo>
                    <a:pt x="0" y="0"/>
                  </a:moveTo>
                  <a:cubicBezTo>
                    <a:pt x="20" y="0"/>
                    <a:pt x="20" y="0"/>
                    <a:pt x="20" y="0"/>
                  </a:cubicBezTo>
                  <a:cubicBezTo>
                    <a:pt x="31" y="0"/>
                    <a:pt x="31" y="0"/>
                    <a:pt x="31" y="0"/>
                  </a:cubicBezTo>
                  <a:cubicBezTo>
                    <a:pt x="105" y="0"/>
                    <a:pt x="105" y="0"/>
                    <a:pt x="105" y="0"/>
                  </a:cubicBezTo>
                  <a:cubicBezTo>
                    <a:pt x="116" y="0"/>
                    <a:pt x="116" y="0"/>
                    <a:pt x="116" y="0"/>
                  </a:cubicBezTo>
                  <a:cubicBezTo>
                    <a:pt x="120" y="2"/>
                    <a:pt x="123" y="4"/>
                    <a:pt x="126" y="6"/>
                  </a:cubicBezTo>
                  <a:cubicBezTo>
                    <a:pt x="105" y="6"/>
                    <a:pt x="105" y="6"/>
                    <a:pt x="105" y="6"/>
                  </a:cubicBezTo>
                  <a:cubicBezTo>
                    <a:pt x="105" y="12"/>
                    <a:pt x="105" y="12"/>
                    <a:pt x="105" y="12"/>
                  </a:cubicBezTo>
                  <a:cubicBezTo>
                    <a:pt x="133" y="12"/>
                    <a:pt x="133" y="12"/>
                    <a:pt x="133" y="12"/>
                  </a:cubicBezTo>
                  <a:cubicBezTo>
                    <a:pt x="136" y="15"/>
                    <a:pt x="138" y="17"/>
                    <a:pt x="139" y="19"/>
                  </a:cubicBezTo>
                  <a:cubicBezTo>
                    <a:pt x="105" y="19"/>
                    <a:pt x="105" y="19"/>
                    <a:pt x="105" y="19"/>
                  </a:cubicBezTo>
                  <a:cubicBezTo>
                    <a:pt x="105" y="25"/>
                    <a:pt x="105" y="25"/>
                    <a:pt x="105" y="25"/>
                  </a:cubicBezTo>
                  <a:cubicBezTo>
                    <a:pt x="143" y="25"/>
                    <a:pt x="143" y="25"/>
                    <a:pt x="143" y="25"/>
                  </a:cubicBezTo>
                  <a:cubicBezTo>
                    <a:pt x="145" y="27"/>
                    <a:pt x="146" y="29"/>
                    <a:pt x="146" y="31"/>
                  </a:cubicBezTo>
                  <a:cubicBezTo>
                    <a:pt x="31" y="31"/>
                    <a:pt x="31" y="31"/>
                    <a:pt x="31" y="31"/>
                  </a:cubicBezTo>
                  <a:cubicBezTo>
                    <a:pt x="31" y="37"/>
                    <a:pt x="31" y="37"/>
                    <a:pt x="31" y="37"/>
                  </a:cubicBezTo>
                  <a:cubicBezTo>
                    <a:pt x="148" y="37"/>
                    <a:pt x="148" y="37"/>
                    <a:pt x="148" y="37"/>
                  </a:cubicBezTo>
                  <a:cubicBezTo>
                    <a:pt x="149" y="39"/>
                    <a:pt x="149" y="41"/>
                    <a:pt x="149" y="44"/>
                  </a:cubicBezTo>
                  <a:cubicBezTo>
                    <a:pt x="31" y="44"/>
                    <a:pt x="31" y="44"/>
                    <a:pt x="31" y="44"/>
                  </a:cubicBezTo>
                  <a:cubicBezTo>
                    <a:pt x="31" y="49"/>
                    <a:pt x="31" y="49"/>
                    <a:pt x="31" y="49"/>
                  </a:cubicBezTo>
                  <a:cubicBezTo>
                    <a:pt x="149" y="49"/>
                    <a:pt x="149" y="49"/>
                    <a:pt x="149" y="49"/>
                  </a:cubicBezTo>
                  <a:cubicBezTo>
                    <a:pt x="149" y="51"/>
                    <a:pt x="149" y="54"/>
                    <a:pt x="148" y="56"/>
                  </a:cubicBezTo>
                  <a:cubicBezTo>
                    <a:pt x="31" y="56"/>
                    <a:pt x="31" y="56"/>
                    <a:pt x="31" y="56"/>
                  </a:cubicBezTo>
                  <a:cubicBezTo>
                    <a:pt x="31" y="61"/>
                    <a:pt x="31" y="61"/>
                    <a:pt x="31" y="61"/>
                  </a:cubicBezTo>
                  <a:cubicBezTo>
                    <a:pt x="146" y="61"/>
                    <a:pt x="146" y="61"/>
                    <a:pt x="146" y="61"/>
                  </a:cubicBezTo>
                  <a:cubicBezTo>
                    <a:pt x="146" y="64"/>
                    <a:pt x="145" y="66"/>
                    <a:pt x="144" y="68"/>
                  </a:cubicBezTo>
                  <a:cubicBezTo>
                    <a:pt x="31" y="68"/>
                    <a:pt x="31" y="68"/>
                    <a:pt x="31" y="68"/>
                  </a:cubicBezTo>
                  <a:cubicBezTo>
                    <a:pt x="31" y="74"/>
                    <a:pt x="31" y="74"/>
                    <a:pt x="31" y="74"/>
                  </a:cubicBezTo>
                  <a:cubicBezTo>
                    <a:pt x="140" y="74"/>
                    <a:pt x="140" y="74"/>
                    <a:pt x="140" y="74"/>
                  </a:cubicBezTo>
                  <a:cubicBezTo>
                    <a:pt x="139" y="76"/>
                    <a:pt x="137" y="78"/>
                    <a:pt x="136" y="80"/>
                  </a:cubicBezTo>
                  <a:cubicBezTo>
                    <a:pt x="31" y="80"/>
                    <a:pt x="31" y="80"/>
                    <a:pt x="31" y="80"/>
                  </a:cubicBezTo>
                  <a:cubicBezTo>
                    <a:pt x="31" y="86"/>
                    <a:pt x="31" y="86"/>
                    <a:pt x="31" y="86"/>
                  </a:cubicBezTo>
                  <a:cubicBezTo>
                    <a:pt x="130" y="86"/>
                    <a:pt x="130" y="86"/>
                    <a:pt x="130" y="86"/>
                  </a:cubicBezTo>
                  <a:cubicBezTo>
                    <a:pt x="128" y="88"/>
                    <a:pt x="126" y="90"/>
                    <a:pt x="123" y="93"/>
                  </a:cubicBezTo>
                  <a:cubicBezTo>
                    <a:pt x="93" y="93"/>
                    <a:pt x="93" y="93"/>
                    <a:pt x="93" y="93"/>
                  </a:cubicBezTo>
                  <a:cubicBezTo>
                    <a:pt x="93" y="98"/>
                    <a:pt x="93" y="98"/>
                    <a:pt x="93" y="98"/>
                  </a:cubicBezTo>
                  <a:cubicBezTo>
                    <a:pt x="131" y="98"/>
                    <a:pt x="131" y="98"/>
                    <a:pt x="131" y="98"/>
                  </a:cubicBezTo>
                  <a:cubicBezTo>
                    <a:pt x="133" y="100"/>
                    <a:pt x="136" y="103"/>
                    <a:pt x="138" y="105"/>
                  </a:cubicBezTo>
                  <a:cubicBezTo>
                    <a:pt x="93" y="105"/>
                    <a:pt x="93" y="105"/>
                    <a:pt x="93" y="105"/>
                  </a:cubicBezTo>
                  <a:cubicBezTo>
                    <a:pt x="93" y="110"/>
                    <a:pt x="93" y="110"/>
                    <a:pt x="93" y="110"/>
                  </a:cubicBezTo>
                  <a:cubicBezTo>
                    <a:pt x="143" y="110"/>
                    <a:pt x="143" y="110"/>
                    <a:pt x="143" y="110"/>
                  </a:cubicBezTo>
                  <a:cubicBezTo>
                    <a:pt x="145" y="113"/>
                    <a:pt x="146" y="115"/>
                    <a:pt x="148" y="117"/>
                  </a:cubicBezTo>
                  <a:cubicBezTo>
                    <a:pt x="31" y="117"/>
                    <a:pt x="31" y="117"/>
                    <a:pt x="31" y="117"/>
                  </a:cubicBezTo>
                  <a:cubicBezTo>
                    <a:pt x="31" y="123"/>
                    <a:pt x="31" y="123"/>
                    <a:pt x="31" y="123"/>
                  </a:cubicBezTo>
                  <a:cubicBezTo>
                    <a:pt x="151" y="123"/>
                    <a:pt x="151" y="123"/>
                    <a:pt x="151" y="123"/>
                  </a:cubicBezTo>
                  <a:cubicBezTo>
                    <a:pt x="152" y="125"/>
                    <a:pt x="153" y="127"/>
                    <a:pt x="154" y="129"/>
                  </a:cubicBezTo>
                  <a:cubicBezTo>
                    <a:pt x="31" y="129"/>
                    <a:pt x="31" y="129"/>
                    <a:pt x="31" y="129"/>
                  </a:cubicBezTo>
                  <a:cubicBezTo>
                    <a:pt x="31" y="135"/>
                    <a:pt x="31" y="135"/>
                    <a:pt x="31" y="135"/>
                  </a:cubicBezTo>
                  <a:cubicBezTo>
                    <a:pt x="155" y="135"/>
                    <a:pt x="155" y="135"/>
                    <a:pt x="155" y="135"/>
                  </a:cubicBezTo>
                  <a:cubicBezTo>
                    <a:pt x="156" y="137"/>
                    <a:pt x="156" y="139"/>
                    <a:pt x="156" y="142"/>
                  </a:cubicBezTo>
                  <a:cubicBezTo>
                    <a:pt x="31" y="142"/>
                    <a:pt x="31" y="142"/>
                    <a:pt x="31" y="142"/>
                  </a:cubicBezTo>
                  <a:cubicBezTo>
                    <a:pt x="31" y="147"/>
                    <a:pt x="31" y="147"/>
                    <a:pt x="31" y="147"/>
                  </a:cubicBezTo>
                  <a:cubicBezTo>
                    <a:pt x="157" y="147"/>
                    <a:pt x="157" y="147"/>
                    <a:pt x="157" y="147"/>
                  </a:cubicBezTo>
                  <a:cubicBezTo>
                    <a:pt x="157" y="150"/>
                    <a:pt x="157" y="152"/>
                    <a:pt x="157" y="154"/>
                  </a:cubicBezTo>
                  <a:cubicBezTo>
                    <a:pt x="31" y="154"/>
                    <a:pt x="31" y="154"/>
                    <a:pt x="31" y="154"/>
                  </a:cubicBezTo>
                  <a:cubicBezTo>
                    <a:pt x="31" y="160"/>
                    <a:pt x="31" y="160"/>
                    <a:pt x="31" y="160"/>
                  </a:cubicBezTo>
                  <a:cubicBezTo>
                    <a:pt x="156" y="160"/>
                    <a:pt x="156" y="160"/>
                    <a:pt x="156" y="160"/>
                  </a:cubicBezTo>
                  <a:cubicBezTo>
                    <a:pt x="155" y="162"/>
                    <a:pt x="155" y="164"/>
                    <a:pt x="154" y="166"/>
                  </a:cubicBezTo>
                  <a:cubicBezTo>
                    <a:pt x="31" y="166"/>
                    <a:pt x="31" y="166"/>
                    <a:pt x="31" y="166"/>
                  </a:cubicBezTo>
                  <a:cubicBezTo>
                    <a:pt x="31" y="172"/>
                    <a:pt x="31" y="172"/>
                    <a:pt x="31" y="172"/>
                  </a:cubicBezTo>
                  <a:cubicBezTo>
                    <a:pt x="151" y="172"/>
                    <a:pt x="151" y="172"/>
                    <a:pt x="151" y="172"/>
                  </a:cubicBezTo>
                  <a:cubicBezTo>
                    <a:pt x="150" y="174"/>
                    <a:pt x="149" y="176"/>
                    <a:pt x="148" y="179"/>
                  </a:cubicBezTo>
                  <a:cubicBezTo>
                    <a:pt x="105" y="179"/>
                    <a:pt x="105" y="179"/>
                    <a:pt x="105" y="179"/>
                  </a:cubicBezTo>
                  <a:cubicBezTo>
                    <a:pt x="105" y="184"/>
                    <a:pt x="105" y="184"/>
                    <a:pt x="105" y="184"/>
                  </a:cubicBezTo>
                  <a:cubicBezTo>
                    <a:pt x="143" y="184"/>
                    <a:pt x="143" y="184"/>
                    <a:pt x="143" y="184"/>
                  </a:cubicBezTo>
                  <a:cubicBezTo>
                    <a:pt x="142" y="186"/>
                    <a:pt x="139" y="189"/>
                    <a:pt x="137" y="191"/>
                  </a:cubicBezTo>
                  <a:cubicBezTo>
                    <a:pt x="105" y="191"/>
                    <a:pt x="105" y="191"/>
                    <a:pt x="105" y="191"/>
                  </a:cubicBezTo>
                  <a:cubicBezTo>
                    <a:pt x="105" y="196"/>
                    <a:pt x="105" y="196"/>
                    <a:pt x="105" y="196"/>
                  </a:cubicBezTo>
                  <a:cubicBezTo>
                    <a:pt x="130" y="196"/>
                    <a:pt x="130" y="196"/>
                    <a:pt x="130" y="196"/>
                  </a:cubicBezTo>
                  <a:cubicBezTo>
                    <a:pt x="126" y="199"/>
                    <a:pt x="123" y="201"/>
                    <a:pt x="119" y="203"/>
                  </a:cubicBezTo>
                  <a:cubicBezTo>
                    <a:pt x="105" y="203"/>
                    <a:pt x="105" y="203"/>
                    <a:pt x="105" y="203"/>
                  </a:cubicBezTo>
                  <a:cubicBezTo>
                    <a:pt x="31" y="203"/>
                    <a:pt x="31" y="203"/>
                    <a:pt x="31" y="203"/>
                  </a:cubicBezTo>
                  <a:cubicBezTo>
                    <a:pt x="23" y="203"/>
                    <a:pt x="23" y="203"/>
                    <a:pt x="23" y="203"/>
                  </a:cubicBezTo>
                  <a:cubicBezTo>
                    <a:pt x="0" y="203"/>
                    <a:pt x="0" y="203"/>
                    <a:pt x="0" y="203"/>
                  </a:cubicBezTo>
                  <a:cubicBezTo>
                    <a:pt x="0" y="172"/>
                    <a:pt x="0" y="172"/>
                    <a:pt x="0" y="172"/>
                  </a:cubicBezTo>
                  <a:cubicBezTo>
                    <a:pt x="0" y="115"/>
                    <a:pt x="0" y="115"/>
                    <a:pt x="0" y="115"/>
                  </a:cubicBezTo>
                  <a:cubicBezTo>
                    <a:pt x="0" y="87"/>
                    <a:pt x="0" y="87"/>
                    <a:pt x="0" y="87"/>
                  </a:cubicBezTo>
                  <a:cubicBezTo>
                    <a:pt x="0" y="27"/>
                    <a:pt x="0" y="27"/>
                    <a:pt x="0" y="27"/>
                  </a:cubicBezTo>
                  <a:lnTo>
                    <a:pt x="0" y="0"/>
                  </a:lnTo>
                  <a:close/>
                </a:path>
              </a:pathLst>
            </a:custGeom>
            <a:solidFill>
              <a:srgbClr val="E7A60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 name="Freeform 6"/>
            <p:cNvSpPr>
              <a:spLocks noEditPoints="1"/>
            </p:cNvSpPr>
            <p:nvPr/>
          </p:nvSpPr>
          <p:spPr bwMode="auto">
            <a:xfrm>
              <a:off x="9240838" y="479426"/>
              <a:ext cx="203200" cy="228600"/>
            </a:xfrm>
            <a:custGeom>
              <a:avLst/>
              <a:gdLst>
                <a:gd name="T0" fmla="*/ 88 w 94"/>
                <a:gd name="T1" fmla="*/ 28 h 105"/>
                <a:gd name="T2" fmla="*/ 88 w 94"/>
                <a:gd name="T3" fmla="*/ 83 h 105"/>
                <a:gd name="T4" fmla="*/ 90 w 94"/>
                <a:gd name="T5" fmla="*/ 94 h 105"/>
                <a:gd name="T6" fmla="*/ 94 w 94"/>
                <a:gd name="T7" fmla="*/ 98 h 105"/>
                <a:gd name="T8" fmla="*/ 94 w 94"/>
                <a:gd name="T9" fmla="*/ 102 h 105"/>
                <a:gd name="T10" fmla="*/ 65 w 94"/>
                <a:gd name="T11" fmla="*/ 102 h 105"/>
                <a:gd name="T12" fmla="*/ 63 w 94"/>
                <a:gd name="T13" fmla="*/ 90 h 105"/>
                <a:gd name="T14" fmla="*/ 52 w 94"/>
                <a:gd name="T15" fmla="*/ 100 h 105"/>
                <a:gd name="T16" fmla="*/ 45 w 94"/>
                <a:gd name="T17" fmla="*/ 103 h 105"/>
                <a:gd name="T18" fmla="*/ 45 w 94"/>
                <a:gd name="T19" fmla="*/ 85 h 105"/>
                <a:gd name="T20" fmla="*/ 55 w 94"/>
                <a:gd name="T21" fmla="*/ 81 h 105"/>
                <a:gd name="T22" fmla="*/ 62 w 94"/>
                <a:gd name="T23" fmla="*/ 66 h 105"/>
                <a:gd name="T24" fmla="*/ 62 w 94"/>
                <a:gd name="T25" fmla="*/ 54 h 105"/>
                <a:gd name="T26" fmla="*/ 56 w 94"/>
                <a:gd name="T27" fmla="*/ 56 h 105"/>
                <a:gd name="T28" fmla="*/ 45 w 94"/>
                <a:gd name="T29" fmla="*/ 59 h 105"/>
                <a:gd name="T30" fmla="*/ 45 w 94"/>
                <a:gd name="T31" fmla="*/ 41 h 105"/>
                <a:gd name="T32" fmla="*/ 53 w 94"/>
                <a:gd name="T33" fmla="*/ 40 h 105"/>
                <a:gd name="T34" fmla="*/ 59 w 94"/>
                <a:gd name="T35" fmla="*/ 38 h 105"/>
                <a:gd name="T36" fmla="*/ 62 w 94"/>
                <a:gd name="T37" fmla="*/ 32 h 105"/>
                <a:gd name="T38" fmla="*/ 56 w 94"/>
                <a:gd name="T39" fmla="*/ 22 h 105"/>
                <a:gd name="T40" fmla="*/ 45 w 94"/>
                <a:gd name="T41" fmla="*/ 21 h 105"/>
                <a:gd name="T42" fmla="*/ 45 w 94"/>
                <a:gd name="T43" fmla="*/ 21 h 105"/>
                <a:gd name="T44" fmla="*/ 45 w 94"/>
                <a:gd name="T45" fmla="*/ 0 h 105"/>
                <a:gd name="T46" fmla="*/ 48 w 94"/>
                <a:gd name="T47" fmla="*/ 0 h 105"/>
                <a:gd name="T48" fmla="*/ 73 w 94"/>
                <a:gd name="T49" fmla="*/ 5 h 105"/>
                <a:gd name="T50" fmla="*/ 88 w 94"/>
                <a:gd name="T51" fmla="*/ 28 h 105"/>
                <a:gd name="T52" fmla="*/ 45 w 94"/>
                <a:gd name="T53" fmla="*/ 103 h 105"/>
                <a:gd name="T54" fmla="*/ 31 w 94"/>
                <a:gd name="T55" fmla="*/ 105 h 105"/>
                <a:gd name="T56" fmla="*/ 10 w 94"/>
                <a:gd name="T57" fmla="*/ 98 h 105"/>
                <a:gd name="T58" fmla="*/ 0 w 94"/>
                <a:gd name="T59" fmla="*/ 76 h 105"/>
                <a:gd name="T60" fmla="*/ 8 w 94"/>
                <a:gd name="T61" fmla="*/ 54 h 105"/>
                <a:gd name="T62" fmla="*/ 30 w 94"/>
                <a:gd name="T63" fmla="*/ 44 h 105"/>
                <a:gd name="T64" fmla="*/ 45 w 94"/>
                <a:gd name="T65" fmla="*/ 41 h 105"/>
                <a:gd name="T66" fmla="*/ 45 w 94"/>
                <a:gd name="T67" fmla="*/ 59 h 105"/>
                <a:gd name="T68" fmla="*/ 44 w 94"/>
                <a:gd name="T69" fmla="*/ 59 h 105"/>
                <a:gd name="T70" fmla="*/ 32 w 94"/>
                <a:gd name="T71" fmla="*/ 63 h 105"/>
                <a:gd name="T72" fmla="*/ 27 w 94"/>
                <a:gd name="T73" fmla="*/ 74 h 105"/>
                <a:gd name="T74" fmla="*/ 31 w 94"/>
                <a:gd name="T75" fmla="*/ 83 h 105"/>
                <a:gd name="T76" fmla="*/ 39 w 94"/>
                <a:gd name="T77" fmla="*/ 86 h 105"/>
                <a:gd name="T78" fmla="*/ 45 w 94"/>
                <a:gd name="T79" fmla="*/ 85 h 105"/>
                <a:gd name="T80" fmla="*/ 45 w 94"/>
                <a:gd name="T81" fmla="*/ 103 h 105"/>
                <a:gd name="T82" fmla="*/ 45 w 94"/>
                <a:gd name="T83" fmla="*/ 21 h 105"/>
                <a:gd name="T84" fmla="*/ 32 w 94"/>
                <a:gd name="T85" fmla="*/ 25 h 105"/>
                <a:gd name="T86" fmla="*/ 29 w 94"/>
                <a:gd name="T87" fmla="*/ 34 h 105"/>
                <a:gd name="T88" fmla="*/ 4 w 94"/>
                <a:gd name="T89" fmla="*/ 34 h 105"/>
                <a:gd name="T90" fmla="*/ 19 w 94"/>
                <a:gd name="T91" fmla="*/ 6 h 105"/>
                <a:gd name="T92" fmla="*/ 45 w 94"/>
                <a:gd name="T93" fmla="*/ 0 h 105"/>
                <a:gd name="T94" fmla="*/ 45 w 94"/>
                <a:gd name="T95"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05">
                  <a:moveTo>
                    <a:pt x="88" y="28"/>
                  </a:moveTo>
                  <a:cubicBezTo>
                    <a:pt x="88" y="83"/>
                    <a:pt x="88" y="83"/>
                    <a:pt x="88" y="83"/>
                  </a:cubicBezTo>
                  <a:cubicBezTo>
                    <a:pt x="88" y="88"/>
                    <a:pt x="88" y="92"/>
                    <a:pt x="90" y="94"/>
                  </a:cubicBezTo>
                  <a:cubicBezTo>
                    <a:pt x="90" y="96"/>
                    <a:pt x="92" y="98"/>
                    <a:pt x="94" y="98"/>
                  </a:cubicBezTo>
                  <a:cubicBezTo>
                    <a:pt x="94" y="102"/>
                    <a:pt x="94" y="102"/>
                    <a:pt x="94" y="102"/>
                  </a:cubicBezTo>
                  <a:cubicBezTo>
                    <a:pt x="65" y="102"/>
                    <a:pt x="65" y="102"/>
                    <a:pt x="65" y="102"/>
                  </a:cubicBezTo>
                  <a:cubicBezTo>
                    <a:pt x="64" y="98"/>
                    <a:pt x="63" y="94"/>
                    <a:pt x="63" y="90"/>
                  </a:cubicBezTo>
                  <a:cubicBezTo>
                    <a:pt x="59" y="95"/>
                    <a:pt x="55" y="98"/>
                    <a:pt x="52" y="100"/>
                  </a:cubicBezTo>
                  <a:cubicBezTo>
                    <a:pt x="49" y="101"/>
                    <a:pt x="47" y="102"/>
                    <a:pt x="45" y="103"/>
                  </a:cubicBezTo>
                  <a:cubicBezTo>
                    <a:pt x="45" y="85"/>
                    <a:pt x="45" y="85"/>
                    <a:pt x="45" y="85"/>
                  </a:cubicBezTo>
                  <a:cubicBezTo>
                    <a:pt x="49" y="85"/>
                    <a:pt x="52" y="83"/>
                    <a:pt x="55" y="81"/>
                  </a:cubicBezTo>
                  <a:cubicBezTo>
                    <a:pt x="60" y="77"/>
                    <a:pt x="62" y="72"/>
                    <a:pt x="62" y="66"/>
                  </a:cubicBezTo>
                  <a:cubicBezTo>
                    <a:pt x="62" y="54"/>
                    <a:pt x="62" y="54"/>
                    <a:pt x="62" y="54"/>
                  </a:cubicBezTo>
                  <a:cubicBezTo>
                    <a:pt x="61" y="54"/>
                    <a:pt x="59" y="55"/>
                    <a:pt x="56" y="56"/>
                  </a:cubicBezTo>
                  <a:cubicBezTo>
                    <a:pt x="54" y="57"/>
                    <a:pt x="50" y="58"/>
                    <a:pt x="45" y="59"/>
                  </a:cubicBezTo>
                  <a:cubicBezTo>
                    <a:pt x="45" y="41"/>
                    <a:pt x="45" y="41"/>
                    <a:pt x="45" y="41"/>
                  </a:cubicBezTo>
                  <a:cubicBezTo>
                    <a:pt x="53" y="40"/>
                    <a:pt x="53" y="40"/>
                    <a:pt x="53" y="40"/>
                  </a:cubicBezTo>
                  <a:cubicBezTo>
                    <a:pt x="56" y="40"/>
                    <a:pt x="58" y="39"/>
                    <a:pt x="59" y="38"/>
                  </a:cubicBezTo>
                  <a:cubicBezTo>
                    <a:pt x="61" y="37"/>
                    <a:pt x="62" y="35"/>
                    <a:pt x="62" y="32"/>
                  </a:cubicBezTo>
                  <a:cubicBezTo>
                    <a:pt x="62" y="27"/>
                    <a:pt x="60" y="24"/>
                    <a:pt x="56" y="22"/>
                  </a:cubicBezTo>
                  <a:cubicBezTo>
                    <a:pt x="54" y="21"/>
                    <a:pt x="50" y="21"/>
                    <a:pt x="45" y="21"/>
                  </a:cubicBezTo>
                  <a:cubicBezTo>
                    <a:pt x="45" y="21"/>
                    <a:pt x="45" y="21"/>
                    <a:pt x="45" y="21"/>
                  </a:cubicBezTo>
                  <a:cubicBezTo>
                    <a:pt x="45" y="0"/>
                    <a:pt x="45" y="0"/>
                    <a:pt x="45" y="0"/>
                  </a:cubicBezTo>
                  <a:cubicBezTo>
                    <a:pt x="48" y="0"/>
                    <a:pt x="48" y="0"/>
                    <a:pt x="48" y="0"/>
                  </a:cubicBezTo>
                  <a:cubicBezTo>
                    <a:pt x="58" y="0"/>
                    <a:pt x="67" y="1"/>
                    <a:pt x="73" y="5"/>
                  </a:cubicBezTo>
                  <a:cubicBezTo>
                    <a:pt x="83" y="9"/>
                    <a:pt x="88" y="17"/>
                    <a:pt x="88" y="28"/>
                  </a:cubicBezTo>
                  <a:moveTo>
                    <a:pt x="45" y="103"/>
                  </a:moveTo>
                  <a:cubicBezTo>
                    <a:pt x="40" y="104"/>
                    <a:pt x="36" y="105"/>
                    <a:pt x="31" y="105"/>
                  </a:cubicBezTo>
                  <a:cubicBezTo>
                    <a:pt x="23" y="105"/>
                    <a:pt x="15" y="103"/>
                    <a:pt x="10" y="98"/>
                  </a:cubicBezTo>
                  <a:cubicBezTo>
                    <a:pt x="4" y="93"/>
                    <a:pt x="0" y="85"/>
                    <a:pt x="0" y="76"/>
                  </a:cubicBezTo>
                  <a:cubicBezTo>
                    <a:pt x="0" y="66"/>
                    <a:pt x="3" y="59"/>
                    <a:pt x="8" y="54"/>
                  </a:cubicBezTo>
                  <a:cubicBezTo>
                    <a:pt x="13" y="48"/>
                    <a:pt x="21" y="45"/>
                    <a:pt x="30" y="44"/>
                  </a:cubicBezTo>
                  <a:cubicBezTo>
                    <a:pt x="45" y="41"/>
                    <a:pt x="45" y="41"/>
                    <a:pt x="45" y="41"/>
                  </a:cubicBezTo>
                  <a:cubicBezTo>
                    <a:pt x="45" y="59"/>
                    <a:pt x="45" y="59"/>
                    <a:pt x="45" y="59"/>
                  </a:cubicBezTo>
                  <a:cubicBezTo>
                    <a:pt x="44" y="59"/>
                    <a:pt x="44" y="59"/>
                    <a:pt x="44" y="59"/>
                  </a:cubicBezTo>
                  <a:cubicBezTo>
                    <a:pt x="38" y="60"/>
                    <a:pt x="34" y="61"/>
                    <a:pt x="32" y="63"/>
                  </a:cubicBezTo>
                  <a:cubicBezTo>
                    <a:pt x="29" y="65"/>
                    <a:pt x="27" y="69"/>
                    <a:pt x="27" y="74"/>
                  </a:cubicBezTo>
                  <a:cubicBezTo>
                    <a:pt x="27" y="78"/>
                    <a:pt x="28" y="81"/>
                    <a:pt x="31" y="83"/>
                  </a:cubicBezTo>
                  <a:cubicBezTo>
                    <a:pt x="33" y="85"/>
                    <a:pt x="36" y="86"/>
                    <a:pt x="39" y="86"/>
                  </a:cubicBezTo>
                  <a:cubicBezTo>
                    <a:pt x="41" y="86"/>
                    <a:pt x="43" y="86"/>
                    <a:pt x="45" y="85"/>
                  </a:cubicBezTo>
                  <a:lnTo>
                    <a:pt x="45" y="103"/>
                  </a:lnTo>
                  <a:close/>
                  <a:moveTo>
                    <a:pt x="45" y="21"/>
                  </a:moveTo>
                  <a:cubicBezTo>
                    <a:pt x="39" y="21"/>
                    <a:pt x="35" y="22"/>
                    <a:pt x="32" y="25"/>
                  </a:cubicBezTo>
                  <a:cubicBezTo>
                    <a:pt x="31" y="27"/>
                    <a:pt x="29" y="30"/>
                    <a:pt x="29" y="34"/>
                  </a:cubicBezTo>
                  <a:cubicBezTo>
                    <a:pt x="4" y="34"/>
                    <a:pt x="4" y="34"/>
                    <a:pt x="4" y="34"/>
                  </a:cubicBezTo>
                  <a:cubicBezTo>
                    <a:pt x="5" y="21"/>
                    <a:pt x="10" y="11"/>
                    <a:pt x="19" y="6"/>
                  </a:cubicBezTo>
                  <a:cubicBezTo>
                    <a:pt x="26" y="2"/>
                    <a:pt x="34" y="0"/>
                    <a:pt x="45" y="0"/>
                  </a:cubicBezTo>
                  <a:lnTo>
                    <a:pt x="45" y="21"/>
                  </a:lnTo>
                  <a:close/>
                </a:path>
              </a:pathLst>
            </a:custGeom>
            <a:solidFill>
              <a:srgbClr val="6D168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 name="Freeform 7"/>
            <p:cNvSpPr/>
            <p:nvPr/>
          </p:nvSpPr>
          <p:spPr bwMode="auto">
            <a:xfrm>
              <a:off x="9451976" y="479426"/>
              <a:ext cx="193675" cy="222250"/>
            </a:xfrm>
            <a:custGeom>
              <a:avLst/>
              <a:gdLst>
                <a:gd name="T0" fmla="*/ 90 w 90"/>
                <a:gd name="T1" fmla="*/ 33 h 102"/>
                <a:gd name="T2" fmla="*/ 90 w 90"/>
                <a:gd name="T3" fmla="*/ 102 h 102"/>
                <a:gd name="T4" fmla="*/ 64 w 90"/>
                <a:gd name="T5" fmla="*/ 102 h 102"/>
                <a:gd name="T6" fmla="*/ 64 w 90"/>
                <a:gd name="T7" fmla="*/ 41 h 102"/>
                <a:gd name="T8" fmla="*/ 61 w 90"/>
                <a:gd name="T9" fmla="*/ 29 h 102"/>
                <a:gd name="T10" fmla="*/ 47 w 90"/>
                <a:gd name="T11" fmla="*/ 22 h 102"/>
                <a:gd name="T12" fmla="*/ 32 w 90"/>
                <a:gd name="T13" fmla="*/ 28 h 102"/>
                <a:gd name="T14" fmla="*/ 26 w 90"/>
                <a:gd name="T15" fmla="*/ 45 h 102"/>
                <a:gd name="T16" fmla="*/ 26 w 90"/>
                <a:gd name="T17" fmla="*/ 102 h 102"/>
                <a:gd name="T18" fmla="*/ 0 w 90"/>
                <a:gd name="T19" fmla="*/ 102 h 102"/>
                <a:gd name="T20" fmla="*/ 0 w 90"/>
                <a:gd name="T21" fmla="*/ 2 h 102"/>
                <a:gd name="T22" fmla="*/ 25 w 90"/>
                <a:gd name="T23" fmla="*/ 2 h 102"/>
                <a:gd name="T24" fmla="*/ 25 w 90"/>
                <a:gd name="T25" fmla="*/ 17 h 102"/>
                <a:gd name="T26" fmla="*/ 38 w 90"/>
                <a:gd name="T27" fmla="*/ 3 h 102"/>
                <a:gd name="T28" fmla="*/ 55 w 90"/>
                <a:gd name="T29" fmla="*/ 0 h 102"/>
                <a:gd name="T30" fmla="*/ 80 w 90"/>
                <a:gd name="T31" fmla="*/ 8 h 102"/>
                <a:gd name="T32" fmla="*/ 90 w 90"/>
                <a:gd name="T33" fmla="*/ 3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02">
                  <a:moveTo>
                    <a:pt x="90" y="33"/>
                  </a:moveTo>
                  <a:cubicBezTo>
                    <a:pt x="90" y="102"/>
                    <a:pt x="90" y="102"/>
                    <a:pt x="90" y="102"/>
                  </a:cubicBezTo>
                  <a:cubicBezTo>
                    <a:pt x="64" y="102"/>
                    <a:pt x="64" y="102"/>
                    <a:pt x="64" y="102"/>
                  </a:cubicBezTo>
                  <a:cubicBezTo>
                    <a:pt x="64" y="41"/>
                    <a:pt x="64" y="41"/>
                    <a:pt x="64" y="41"/>
                  </a:cubicBezTo>
                  <a:cubicBezTo>
                    <a:pt x="64" y="36"/>
                    <a:pt x="63" y="32"/>
                    <a:pt x="61" y="29"/>
                  </a:cubicBezTo>
                  <a:cubicBezTo>
                    <a:pt x="59" y="24"/>
                    <a:pt x="54" y="22"/>
                    <a:pt x="47" y="22"/>
                  </a:cubicBezTo>
                  <a:cubicBezTo>
                    <a:pt x="41" y="22"/>
                    <a:pt x="36" y="24"/>
                    <a:pt x="32" y="28"/>
                  </a:cubicBezTo>
                  <a:cubicBezTo>
                    <a:pt x="28" y="32"/>
                    <a:pt x="26" y="37"/>
                    <a:pt x="26" y="45"/>
                  </a:cubicBezTo>
                  <a:cubicBezTo>
                    <a:pt x="26" y="102"/>
                    <a:pt x="26" y="102"/>
                    <a:pt x="26" y="102"/>
                  </a:cubicBezTo>
                  <a:cubicBezTo>
                    <a:pt x="0" y="102"/>
                    <a:pt x="0" y="102"/>
                    <a:pt x="0" y="102"/>
                  </a:cubicBezTo>
                  <a:cubicBezTo>
                    <a:pt x="0" y="2"/>
                    <a:pt x="0" y="2"/>
                    <a:pt x="0" y="2"/>
                  </a:cubicBezTo>
                  <a:cubicBezTo>
                    <a:pt x="25" y="2"/>
                    <a:pt x="25" y="2"/>
                    <a:pt x="25" y="2"/>
                  </a:cubicBezTo>
                  <a:cubicBezTo>
                    <a:pt x="25" y="17"/>
                    <a:pt x="25" y="17"/>
                    <a:pt x="25" y="17"/>
                  </a:cubicBezTo>
                  <a:cubicBezTo>
                    <a:pt x="29" y="10"/>
                    <a:pt x="33" y="6"/>
                    <a:pt x="38" y="3"/>
                  </a:cubicBezTo>
                  <a:cubicBezTo>
                    <a:pt x="43" y="1"/>
                    <a:pt x="49" y="0"/>
                    <a:pt x="55" y="0"/>
                  </a:cubicBezTo>
                  <a:cubicBezTo>
                    <a:pt x="65" y="0"/>
                    <a:pt x="74" y="2"/>
                    <a:pt x="80" y="8"/>
                  </a:cubicBezTo>
                  <a:cubicBezTo>
                    <a:pt x="87" y="14"/>
                    <a:pt x="90" y="22"/>
                    <a:pt x="90" y="33"/>
                  </a:cubicBezTo>
                </a:path>
              </a:pathLst>
            </a:custGeom>
            <a:solidFill>
              <a:srgbClr val="6D168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 name="Freeform 8"/>
            <p:cNvSpPr/>
            <p:nvPr/>
          </p:nvSpPr>
          <p:spPr bwMode="auto">
            <a:xfrm>
              <a:off x="9669463" y="407988"/>
              <a:ext cx="201613" cy="293688"/>
            </a:xfrm>
            <a:custGeom>
              <a:avLst/>
              <a:gdLst>
                <a:gd name="T0" fmla="*/ 37 w 127"/>
                <a:gd name="T1" fmla="*/ 141 h 185"/>
                <a:gd name="T2" fmla="*/ 37 w 127"/>
                <a:gd name="T3" fmla="*/ 185 h 185"/>
                <a:gd name="T4" fmla="*/ 0 w 127"/>
                <a:gd name="T5" fmla="*/ 185 h 185"/>
                <a:gd name="T6" fmla="*/ 0 w 127"/>
                <a:gd name="T7" fmla="*/ 0 h 185"/>
                <a:gd name="T8" fmla="*/ 37 w 127"/>
                <a:gd name="T9" fmla="*/ 0 h 185"/>
                <a:gd name="T10" fmla="*/ 37 w 127"/>
                <a:gd name="T11" fmla="*/ 100 h 185"/>
                <a:gd name="T12" fmla="*/ 82 w 127"/>
                <a:gd name="T13" fmla="*/ 48 h 185"/>
                <a:gd name="T14" fmla="*/ 125 w 127"/>
                <a:gd name="T15" fmla="*/ 48 h 185"/>
                <a:gd name="T16" fmla="*/ 78 w 127"/>
                <a:gd name="T17" fmla="*/ 102 h 185"/>
                <a:gd name="T18" fmla="*/ 127 w 127"/>
                <a:gd name="T19" fmla="*/ 185 h 185"/>
                <a:gd name="T20" fmla="*/ 83 w 127"/>
                <a:gd name="T21" fmla="*/ 185 h 185"/>
                <a:gd name="T22" fmla="*/ 52 w 127"/>
                <a:gd name="T23" fmla="*/ 126 h 185"/>
                <a:gd name="T24" fmla="*/ 37 w 127"/>
                <a:gd name="T25" fmla="*/ 14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85">
                  <a:moveTo>
                    <a:pt x="37" y="141"/>
                  </a:moveTo>
                  <a:lnTo>
                    <a:pt x="37" y="185"/>
                  </a:lnTo>
                  <a:lnTo>
                    <a:pt x="0" y="185"/>
                  </a:lnTo>
                  <a:lnTo>
                    <a:pt x="0" y="0"/>
                  </a:lnTo>
                  <a:lnTo>
                    <a:pt x="37" y="0"/>
                  </a:lnTo>
                  <a:lnTo>
                    <a:pt x="37" y="100"/>
                  </a:lnTo>
                  <a:lnTo>
                    <a:pt x="82" y="48"/>
                  </a:lnTo>
                  <a:lnTo>
                    <a:pt x="125" y="48"/>
                  </a:lnTo>
                  <a:lnTo>
                    <a:pt x="78" y="102"/>
                  </a:lnTo>
                  <a:lnTo>
                    <a:pt x="127" y="185"/>
                  </a:lnTo>
                  <a:lnTo>
                    <a:pt x="83" y="185"/>
                  </a:lnTo>
                  <a:lnTo>
                    <a:pt x="52" y="126"/>
                  </a:lnTo>
                  <a:lnTo>
                    <a:pt x="37" y="141"/>
                  </a:lnTo>
                  <a:close/>
                </a:path>
              </a:pathLst>
            </a:custGeom>
            <a:solidFill>
              <a:srgbClr val="6D168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19" name="等腰三角形 18"/>
          <p:cNvSpPr/>
          <p:nvPr userDrawn="1"/>
        </p:nvSpPr>
        <p:spPr>
          <a:xfrm>
            <a:off x="8167873" y="4865201"/>
            <a:ext cx="533996" cy="294680"/>
          </a:xfrm>
          <a:prstGeom prst="triangle">
            <a:avLst/>
          </a:prstGeom>
          <a:solidFill>
            <a:srgbClr val="E7A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20" name="灯片编号占位符 1"/>
          <p:cNvSpPr txBox="1"/>
          <p:nvPr userDrawn="1"/>
        </p:nvSpPr>
        <p:spPr>
          <a:xfrm>
            <a:off x="8146138" y="4954500"/>
            <a:ext cx="392907" cy="189000"/>
          </a:xfrm>
          <a:prstGeom prst="rect">
            <a:avLst/>
          </a:prstGeom>
        </p:spPr>
        <p:txBody>
          <a:bodyPr vert="horz" lIns="68580" tIns="34290" rIns="68580" bIns="3429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0BCDC8-8E65-43F5-AF26-2CEF1C6C8E15}" type="slidenum">
              <a:rPr lang="zh-CN" altLang="en-US" sz="900" smtClean="0">
                <a:solidFill>
                  <a:schemeClr val="bg1"/>
                </a:solidFill>
                <a:latin typeface="Impact" panose="020B0806030902050204" pitchFamily="34" charset="0"/>
              </a:rPr>
            </a:fld>
            <a:endParaRPr lang="zh-CN" altLang="en-US" sz="900" dirty="0">
              <a:solidFill>
                <a:schemeClr val="bg1"/>
              </a:solidFill>
              <a:latin typeface="Impact" panose="020B080603090205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1975A20-10DA-4CB0-89E9-BAA9B4CB36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72BFF2-1720-4563-9DB1-A139D6B79A13}"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1975A20-10DA-4CB0-89E9-BAA9B4CB36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72BFF2-1720-4563-9DB1-A139D6B79A13}"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1975A20-10DA-4CB0-89E9-BAA9B4CB36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72BFF2-1720-4563-9DB1-A139D6B79A13}"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1975A20-10DA-4CB0-89E9-BAA9B4CB36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72BFF2-1720-4563-9DB1-A139D6B79A1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pic>
        <p:nvPicPr>
          <p:cNvPr id="6" name="图片 5" descr="新logo"/>
          <p:cNvPicPr>
            <a:picLocks noChangeAspect="1"/>
          </p:cNvPicPr>
          <p:nvPr userDrawn="1"/>
        </p:nvPicPr>
        <p:blipFill>
          <a:blip r:embed="rId2"/>
          <a:srcRect l="10224" t="35679" r="1969" b="32243"/>
          <a:stretch>
            <a:fillRect/>
          </a:stretch>
        </p:blipFill>
        <p:spPr>
          <a:xfrm>
            <a:off x="539750" y="483870"/>
            <a:ext cx="2499360" cy="51371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2" Type="http://schemas.openxmlformats.org/officeDocument/2006/relationships/theme" Target="../theme/theme3.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06375"/>
            <a:ext cx="8229600" cy="857250"/>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200150"/>
            <a:ext cx="8229600" cy="3394075"/>
          </a:xfrm>
          <a:prstGeom prst="rect">
            <a:avLst/>
          </a:prstGeom>
          <a:noFill/>
          <a:ln w="9525">
            <a:noFill/>
          </a:ln>
        </p:spPr>
        <p:txBody>
          <a:bodyPr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4684713"/>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buFontTx/>
              <a:buNone/>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4684713"/>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buFontTx/>
              <a:buNone/>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4684713"/>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457200" y="206375"/>
            <a:ext cx="8229600" cy="857250"/>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2051" name="文本占位符 2"/>
          <p:cNvSpPr>
            <a:spLocks noGrp="1"/>
          </p:cNvSpPr>
          <p:nvPr>
            <p:ph type="body"/>
          </p:nvPr>
        </p:nvSpPr>
        <p:spPr>
          <a:xfrm>
            <a:off x="457200" y="1200150"/>
            <a:ext cx="8229600" cy="3394075"/>
          </a:xfrm>
          <a:prstGeom prst="rect">
            <a:avLst/>
          </a:prstGeom>
          <a:noFill/>
          <a:ln w="9525">
            <a:noFill/>
          </a:ln>
        </p:spPr>
        <p:txBody>
          <a:bodyPr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a:buFontTx/>
              <a:buNone/>
              <a:defRPr sz="1200">
                <a:solidFill>
                  <a:schemeClr val="tx1">
                    <a:tint val="7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a:buFontTx/>
              <a:buNone/>
              <a:defRPr sz="1200">
                <a:solidFill>
                  <a:schemeClr val="tx1">
                    <a:tint val="7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1975A20-10DA-4CB0-89E9-BAA9B4CB362E}"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772BFF2-1720-4563-9DB1-A139D6B79A1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7.pn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jpeg"/><Relationship Id="rId1" Type="http://schemas.openxmlformats.org/officeDocument/2006/relationships/chart" Target="../charts/chart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3"/>
          <p:cNvSpPr>
            <a:spLocks noGrp="1"/>
          </p:cNvSpPr>
          <p:nvPr>
            <p:ph type="subTitle" idx="1"/>
          </p:nvPr>
        </p:nvSpPr>
        <p:spPr/>
        <p:txBody>
          <a:bodyPr vert="horz" wrap="square" lIns="91440" tIns="45720" rIns="91440" bIns="45720" anchor="t" anchorCtr="0"/>
          <a:lstStyle/>
          <a:p>
            <a:pPr eaLnBrk="1" hangingPunct="1"/>
            <a:endParaRPr lang="zh-CN" altLang="zh-CN" dirty="0">
              <a:latin typeface="+mn-lt"/>
              <a:ea typeface="+mn-ea"/>
              <a:cs typeface="+mn-cs"/>
            </a:endParaRPr>
          </a:p>
        </p:txBody>
      </p:sp>
      <p:pic>
        <p:nvPicPr>
          <p:cNvPr id="5122" name="图片 1"/>
          <p:cNvPicPr>
            <a:picLocks noChangeAspect="1"/>
          </p:cNvPicPr>
          <p:nvPr/>
        </p:nvPicPr>
        <p:blipFill>
          <a:blip r:embed="rId1"/>
          <a:stretch>
            <a:fillRect/>
          </a:stretch>
        </p:blipFill>
        <p:spPr>
          <a:xfrm>
            <a:off x="0" y="26988"/>
            <a:ext cx="9144000" cy="5151437"/>
          </a:xfrm>
          <a:prstGeom prst="rect">
            <a:avLst/>
          </a:prstGeom>
          <a:noFill/>
          <a:ln w="9525">
            <a:noFill/>
          </a:ln>
        </p:spPr>
      </p:pic>
      <p:grpSp>
        <p:nvGrpSpPr>
          <p:cNvPr id="5123" name="组合 13"/>
          <p:cNvGrpSpPr/>
          <p:nvPr/>
        </p:nvGrpSpPr>
        <p:grpSpPr>
          <a:xfrm>
            <a:off x="34925" y="1419225"/>
            <a:ext cx="9074150" cy="1944688"/>
            <a:chOff x="0" y="-1"/>
            <a:chExt cx="9429817" cy="2337145"/>
          </a:xfrm>
        </p:grpSpPr>
        <p:sp>
          <p:nvSpPr>
            <p:cNvPr id="8" name="矩形 8"/>
            <p:cNvSpPr/>
            <p:nvPr/>
          </p:nvSpPr>
          <p:spPr>
            <a:xfrm>
              <a:off x="0" y="-1"/>
              <a:ext cx="9429817" cy="2337145"/>
            </a:xfrm>
            <a:prstGeom prst="rect">
              <a:avLst/>
            </a:prstGeom>
            <a:solidFill>
              <a:srgbClr val="764581"/>
            </a:solidFill>
            <a:ln w="76200" cap="flat">
              <a:solidFill>
                <a:srgbClr val="A688BD"/>
              </a:solidFill>
              <a:prstDash val="solid"/>
              <a:round/>
            </a:ln>
            <a:effectLst/>
          </p:spPr>
          <p:txBody>
            <a:bodyPr lIns="45718" tIns="45718" rIns="45718" bIns="45718" anchor="ctr"/>
            <a:lstStyle/>
            <a:p>
              <a:pPr marL="0" marR="0" lvl="0" indent="0" algn="ctr" defTabSz="914400" rtl="0" eaLnBrk="1" fontAlgn="base" latinLnBrk="0" hangingPunct="1">
                <a:lnSpc>
                  <a:spcPct val="100000"/>
                </a:lnSpc>
                <a:spcBef>
                  <a:spcPct val="0"/>
                </a:spcBef>
                <a:spcAft>
                  <a:spcPct val="0"/>
                </a:spcAft>
                <a:buClrTx/>
                <a:buSzTx/>
                <a:buFontTx/>
                <a:buNone/>
                <a:defRPr sz="3200">
                  <a:solidFill>
                    <a:srgbClr val="FFFFFF"/>
                  </a:solidFill>
                  <a:latin typeface="+mj-lt"/>
                  <a:ea typeface="+mj-ea"/>
                  <a:cs typeface="+mj-cs"/>
                  <a:sym typeface="Calibri" panose="020F0502020204030204"/>
                </a:defRPr>
              </a:pPr>
              <a:endParaRPr kumimoji="0" sz="3200" b="0" i="0" u="none" strike="noStrike" kern="1200" cap="none" spc="0" normalizeH="0" baseline="0" noProof="0">
                <a:ln>
                  <a:noFill/>
                </a:ln>
                <a:solidFill>
                  <a:srgbClr val="FFFFFF"/>
                </a:solidFill>
                <a:effectLst/>
                <a:uLnTx/>
                <a:uFillTx/>
                <a:latin typeface="+mj-lt"/>
                <a:ea typeface="+mj-ea"/>
                <a:cs typeface="+mj-cs"/>
                <a:sym typeface="Calibri" panose="020F0502020204030204"/>
              </a:endParaRPr>
            </a:p>
          </p:txBody>
        </p:sp>
        <p:sp>
          <p:nvSpPr>
            <p:cNvPr id="5125" name="TextBox 13"/>
            <p:cNvSpPr txBox="1"/>
            <p:nvPr/>
          </p:nvSpPr>
          <p:spPr>
            <a:xfrm>
              <a:off x="315291" y="367423"/>
              <a:ext cx="9001159" cy="1735401"/>
            </a:xfrm>
            <a:prstGeom prst="rect">
              <a:avLst/>
            </a:prstGeom>
            <a:noFill/>
            <a:ln w="12700">
              <a:noFill/>
            </a:ln>
          </p:spPr>
          <p:txBody>
            <a:bodyPr lIns="45718" tIns="45718" rIns="45718" bIns="45718" anchor="t" anchorCtr="0">
              <a:spAutoFit/>
            </a:bodyPr>
            <a:lstStyle/>
            <a:p>
              <a:pPr algn="ctr"/>
              <a:r>
                <a:rPr lang="zh-CN" altLang="en-US" sz="4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光大银行“稳经济、进万企”</a:t>
              </a:r>
              <a:endParaRPr lang="zh-CN" altLang="en-US" sz="4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4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系列服务产品宣介</a:t>
              </a:r>
              <a:endParaRPr lang="zh-CN" altLang="en-US" sz="4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6" name="图片 5" descr="新logo"/>
          <p:cNvPicPr>
            <a:picLocks noChangeAspect="1"/>
          </p:cNvPicPr>
          <p:nvPr/>
        </p:nvPicPr>
        <p:blipFill>
          <a:blip r:embed="rId2"/>
          <a:srcRect/>
          <a:stretch>
            <a:fillRect/>
          </a:stretch>
        </p:blipFill>
        <p:spPr>
          <a:xfrm>
            <a:off x="3420110" y="699770"/>
            <a:ext cx="2499360" cy="513715"/>
          </a:xfrm>
          <a:prstGeom prst="rect">
            <a:avLst/>
          </a:prstGeom>
        </p:spPr>
      </p:pic>
      <p:sp>
        <p:nvSpPr>
          <p:cNvPr id="2" name="文本框 1"/>
          <p:cNvSpPr txBox="1"/>
          <p:nvPr/>
        </p:nvSpPr>
        <p:spPr>
          <a:xfrm>
            <a:off x="3473450" y="3679825"/>
            <a:ext cx="2392045" cy="829945"/>
          </a:xfrm>
          <a:prstGeom prst="rect">
            <a:avLst/>
          </a:prstGeom>
          <a:noFill/>
        </p:spPr>
        <p:txBody>
          <a:bodyPr wrap="square" rtlCol="0">
            <a:spAutoFit/>
          </a:bodyPr>
          <a:p>
            <a:pPr algn="ct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福清支行姚雪凡</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pPr algn="ctr"/>
            <a:r>
              <a:rPr lang="en-US" sz="2400" b="1">
                <a:latin typeface="微软雅黑" panose="020B0503020204020204" pitchFamily="34" charset="-122"/>
                <a:ea typeface="微软雅黑" panose="020B0503020204020204" pitchFamily="34" charset="-122"/>
                <a:cs typeface="微软雅黑" panose="020B0503020204020204" pitchFamily="34" charset="-122"/>
              </a:rPr>
              <a:t>13905040512</a:t>
            </a:r>
            <a:endParaRPr 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p:cNvPicPr>
            <a:picLocks noChangeAspect="1"/>
          </p:cNvPicPr>
          <p:nvPr/>
        </p:nvPicPr>
        <p:blipFill>
          <a:blip r:embed="rId1"/>
          <a:stretch>
            <a:fillRect/>
          </a:stretch>
        </p:blipFill>
        <p:spPr>
          <a:xfrm>
            <a:off x="-6826" y="1218247"/>
            <a:ext cx="9158288" cy="3925253"/>
          </a:xfrm>
          <a:prstGeom prst="rect">
            <a:avLst/>
          </a:prstGeom>
          <a:noFill/>
          <a:ln w="9525">
            <a:noFill/>
          </a:ln>
        </p:spPr>
      </p:pic>
      <p:sp>
        <p:nvSpPr>
          <p:cNvPr id="4" name="标题 3"/>
          <p:cNvSpPr txBox="1">
            <a:spLocks noGrp="1"/>
          </p:cNvSpPr>
          <p:nvPr>
            <p:ph type="title" idx="4294967295"/>
          </p:nvPr>
        </p:nvSpPr>
        <p:spPr bwMode="auto">
          <a:xfrm>
            <a:off x="627380" y="228600"/>
            <a:ext cx="4724400" cy="398780"/>
          </a:xfrm>
          <a:noFill/>
          <a:ln>
            <a:noFill/>
          </a:ln>
          <a:extLst>
            <a:ext uri="{909E8E84-426E-40DD-AFC4-6F175D3DCCD1}">
              <a14:hiddenFill xmlns:a14="http://schemas.microsoft.com/office/drawing/2010/main">
                <a:solidFill>
                  <a:srgbClr val="FFFFFF"/>
                </a:solidFill>
              </a14:hiddenFill>
            </a:ext>
          </a:extLst>
        </p:spPr>
        <p:txBody>
          <a:bodyPr wrap="non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l" defTabSz="914400" eaLnBrk="1" hangingPunct="1">
              <a:buFont typeface="Arial" panose="020B0604020202020204" pitchFamily="34" charset="0"/>
            </a:pPr>
            <a:r>
              <a:rPr lang="zh-CN" sz="2400">
                <a:latin typeface="微软雅黑" panose="020B0503020204020204" pitchFamily="34" charset="-122"/>
                <a:ea typeface="微软雅黑" panose="020B0503020204020204" pitchFamily="34" charset="-122"/>
                <a:cs typeface="+mn-cs"/>
                <a:sym typeface="+mn-ea"/>
              </a:rPr>
              <a:t>主要产品介绍</a:t>
            </a:r>
            <a:endParaRPr lang="zh-CN" sz="2400">
              <a:latin typeface="微软雅黑" panose="020B0503020204020204" pitchFamily="34" charset="-122"/>
              <a:ea typeface="微软雅黑" panose="020B0503020204020204" pitchFamily="34" charset="-122"/>
              <a:cs typeface="+mn-cs"/>
              <a:sym typeface="+mn-ea"/>
            </a:endParaRPr>
          </a:p>
        </p:txBody>
      </p:sp>
      <p:sp>
        <p:nvSpPr>
          <p:cNvPr id="18" name="object 18"/>
          <p:cNvSpPr txBox="1"/>
          <p:nvPr/>
        </p:nvSpPr>
        <p:spPr>
          <a:xfrm>
            <a:off x="3881120" y="1559560"/>
            <a:ext cx="1459865" cy="430530"/>
          </a:xfrm>
          <a:prstGeom prst="rect">
            <a:avLst/>
          </a:prstGeom>
        </p:spPr>
        <p:txBody>
          <a:bodyPr vert="horz" wrap="square" lIns="0" tIns="0" rIns="0" bIns="0" rtlCol="0">
            <a:spAutoFit/>
          </a:bodyPr>
          <a:lstStyle/>
          <a:p>
            <a:pPr marL="12700" algn="ctr">
              <a:lnSpc>
                <a:spcPct val="100000"/>
              </a:lnSpc>
            </a:pPr>
            <a:r>
              <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福清支行</a:t>
            </a:r>
            <a:endPar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object 26"/>
          <p:cNvSpPr txBox="1"/>
          <p:nvPr/>
        </p:nvSpPr>
        <p:spPr>
          <a:xfrm>
            <a:off x="6543040" y="1590040"/>
            <a:ext cx="1529080" cy="430530"/>
          </a:xfrm>
          <a:prstGeom prst="rect">
            <a:avLst/>
          </a:prstGeom>
        </p:spPr>
        <p:txBody>
          <a:bodyPr vert="horz" wrap="square" lIns="0" tIns="0" rIns="0" bIns="0" rtlCol="0">
            <a:spAutoFit/>
          </a:bodyPr>
          <a:lstStyle/>
          <a:p>
            <a:pPr marL="12700" algn="ctr">
              <a:lnSpc>
                <a:spcPct val="100000"/>
              </a:lnSpc>
            </a:pPr>
            <a:r>
              <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网点影响</a:t>
            </a:r>
            <a:endPar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object 29"/>
          <p:cNvSpPr/>
          <p:nvPr/>
        </p:nvSpPr>
        <p:spPr>
          <a:xfrm>
            <a:off x="5761041" y="1528197"/>
            <a:ext cx="288183" cy="504638"/>
          </a:xfrm>
          <a:custGeom>
            <a:avLst/>
            <a:gdLst/>
            <a:ahLst/>
            <a:cxnLst/>
            <a:rect l="l" t="t" r="r" b="b"/>
            <a:pathLst>
              <a:path w="288289" h="504825">
                <a:moveTo>
                  <a:pt x="144017" y="0"/>
                </a:moveTo>
                <a:lnTo>
                  <a:pt x="144017" y="126111"/>
                </a:lnTo>
                <a:lnTo>
                  <a:pt x="0" y="126111"/>
                </a:lnTo>
                <a:lnTo>
                  <a:pt x="0" y="378332"/>
                </a:lnTo>
                <a:lnTo>
                  <a:pt x="144017" y="378332"/>
                </a:lnTo>
                <a:lnTo>
                  <a:pt x="144017" y="504444"/>
                </a:lnTo>
                <a:lnTo>
                  <a:pt x="288035" y="252222"/>
                </a:lnTo>
                <a:lnTo>
                  <a:pt x="144017" y="0"/>
                </a:lnTo>
                <a:close/>
              </a:path>
            </a:pathLst>
          </a:custGeom>
          <a:solidFill>
            <a:srgbClr val="FFFFFF"/>
          </a:solidFill>
        </p:spPr>
        <p:txBody>
          <a:bodyPr wrap="square" lIns="0" tIns="0" rIns="0" bIns="0" rtlCol="0"/>
          <a:lstStyle/>
          <a:p>
            <a:endParaRPr sz="100"/>
          </a:p>
        </p:txBody>
      </p:sp>
      <p:grpSp>
        <p:nvGrpSpPr>
          <p:cNvPr id="36" name="组合 35"/>
          <p:cNvGrpSpPr/>
          <p:nvPr/>
        </p:nvGrpSpPr>
        <p:grpSpPr>
          <a:xfrm>
            <a:off x="627380" y="1590040"/>
            <a:ext cx="8137141" cy="3202305"/>
            <a:chOff x="5683" y="1547"/>
            <a:chExt cx="12490" cy="5043"/>
          </a:xfrm>
        </p:grpSpPr>
        <p:sp>
          <p:nvSpPr>
            <p:cNvPr id="11" name="object 5"/>
            <p:cNvSpPr/>
            <p:nvPr/>
          </p:nvSpPr>
          <p:spPr>
            <a:xfrm>
              <a:off x="7479" y="2286"/>
              <a:ext cx="0" cy="3544"/>
            </a:xfrm>
            <a:custGeom>
              <a:avLst/>
              <a:gdLst/>
              <a:ahLst/>
              <a:cxnLst/>
              <a:rect l="l" t="t" r="r" b="b"/>
              <a:pathLst>
                <a:path h="2250440">
                  <a:moveTo>
                    <a:pt x="0" y="0"/>
                  </a:moveTo>
                  <a:lnTo>
                    <a:pt x="0" y="2250071"/>
                  </a:lnTo>
                </a:path>
              </a:pathLst>
            </a:custGeom>
            <a:ln w="7620">
              <a:solidFill>
                <a:srgbClr val="D9D9D9"/>
              </a:solidFill>
            </a:ln>
          </p:spPr>
          <p:txBody>
            <a:bodyPr wrap="square" lIns="0" tIns="0" rIns="0" bIns="0" rtlCol="0"/>
            <a:p/>
          </p:txBody>
        </p:sp>
        <p:sp>
          <p:nvSpPr>
            <p:cNvPr id="14" name="object 6"/>
            <p:cNvSpPr/>
            <p:nvPr/>
          </p:nvSpPr>
          <p:spPr>
            <a:xfrm>
              <a:off x="7322" y="2121"/>
              <a:ext cx="315" cy="314"/>
            </a:xfrm>
            <a:prstGeom prst="rect">
              <a:avLst/>
            </a:prstGeom>
            <a:blipFill>
              <a:blip r:embed="rId2" cstate="print"/>
              <a:stretch>
                <a:fillRect/>
              </a:stretch>
            </a:blipFill>
          </p:spPr>
          <p:txBody>
            <a:bodyPr wrap="square" lIns="0" tIns="0" rIns="0" bIns="0" rtlCol="0"/>
            <a:p/>
          </p:txBody>
        </p:sp>
        <p:sp>
          <p:nvSpPr>
            <p:cNvPr id="17" name="object 8"/>
            <p:cNvSpPr/>
            <p:nvPr/>
          </p:nvSpPr>
          <p:spPr>
            <a:xfrm>
              <a:off x="5683" y="2033"/>
              <a:ext cx="1311" cy="492"/>
            </a:xfrm>
            <a:custGeom>
              <a:avLst/>
              <a:gdLst/>
              <a:ahLst/>
              <a:cxnLst/>
              <a:rect l="l" t="t" r="r" b="b"/>
              <a:pathLst>
                <a:path w="832485" h="312419">
                  <a:moveTo>
                    <a:pt x="676655" y="312420"/>
                  </a:moveTo>
                  <a:lnTo>
                    <a:pt x="0" y="312420"/>
                  </a:lnTo>
                  <a:lnTo>
                    <a:pt x="0" y="0"/>
                  </a:lnTo>
                  <a:lnTo>
                    <a:pt x="676655" y="0"/>
                  </a:lnTo>
                  <a:lnTo>
                    <a:pt x="832103" y="155448"/>
                  </a:lnTo>
                  <a:lnTo>
                    <a:pt x="676655" y="312420"/>
                  </a:lnTo>
                  <a:close/>
                </a:path>
              </a:pathLst>
            </a:custGeom>
            <a:solidFill>
              <a:srgbClr val="8B5298"/>
            </a:solidFill>
          </p:spPr>
          <p:txBody>
            <a:bodyPr wrap="square" lIns="0" tIns="0" rIns="0" bIns="0" rtlCol="0"/>
            <a:p/>
          </p:txBody>
        </p:sp>
        <p:sp>
          <p:nvSpPr>
            <p:cNvPr id="21" name="object 9"/>
            <p:cNvSpPr txBox="1"/>
            <p:nvPr/>
          </p:nvSpPr>
          <p:spPr>
            <a:xfrm>
              <a:off x="6145" y="2086"/>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1</a:t>
              </a:r>
              <a:endParaRPr sz="1300">
                <a:latin typeface="微软雅黑" panose="020B0503020204020204" pitchFamily="34" charset="-122"/>
                <a:cs typeface="微软雅黑" panose="020B0503020204020204" pitchFamily="34" charset="-122"/>
              </a:endParaRPr>
            </a:p>
          </p:txBody>
        </p:sp>
        <p:sp>
          <p:nvSpPr>
            <p:cNvPr id="24" name="object 10"/>
            <p:cNvSpPr/>
            <p:nvPr/>
          </p:nvSpPr>
          <p:spPr>
            <a:xfrm>
              <a:off x="7322" y="3298"/>
              <a:ext cx="315" cy="314"/>
            </a:xfrm>
            <a:prstGeom prst="rect">
              <a:avLst/>
            </a:prstGeom>
            <a:blipFill>
              <a:blip r:embed="rId3" cstate="print"/>
              <a:stretch>
                <a:fillRect/>
              </a:stretch>
            </a:blipFill>
          </p:spPr>
          <p:txBody>
            <a:bodyPr wrap="square" lIns="0" tIns="0" rIns="0" bIns="0" rtlCol="0"/>
            <a:p/>
          </p:txBody>
        </p:sp>
        <p:sp>
          <p:nvSpPr>
            <p:cNvPr id="25" name="object 11"/>
            <p:cNvSpPr/>
            <p:nvPr/>
          </p:nvSpPr>
          <p:spPr>
            <a:xfrm>
              <a:off x="5683" y="3211"/>
              <a:ext cx="1311" cy="490"/>
            </a:xfrm>
            <a:custGeom>
              <a:avLst/>
              <a:gdLst/>
              <a:ahLst/>
              <a:cxnLst/>
              <a:rect l="l" t="t" r="r" b="b"/>
              <a:pathLst>
                <a:path w="832485" h="311150">
                  <a:moveTo>
                    <a:pt x="676655" y="310895"/>
                  </a:moveTo>
                  <a:lnTo>
                    <a:pt x="0" y="310895"/>
                  </a:lnTo>
                  <a:lnTo>
                    <a:pt x="0" y="0"/>
                  </a:lnTo>
                  <a:lnTo>
                    <a:pt x="676655" y="0"/>
                  </a:lnTo>
                  <a:lnTo>
                    <a:pt x="832103" y="155448"/>
                  </a:lnTo>
                  <a:lnTo>
                    <a:pt x="676655" y="310895"/>
                  </a:lnTo>
                  <a:close/>
                </a:path>
              </a:pathLst>
            </a:custGeom>
            <a:solidFill>
              <a:srgbClr val="FE6035"/>
            </a:solidFill>
          </p:spPr>
          <p:txBody>
            <a:bodyPr wrap="square" lIns="0" tIns="0" rIns="0" bIns="0" rtlCol="0"/>
            <a:p/>
          </p:txBody>
        </p:sp>
        <p:sp>
          <p:nvSpPr>
            <p:cNvPr id="6" name="object 12"/>
            <p:cNvSpPr txBox="1"/>
            <p:nvPr/>
          </p:nvSpPr>
          <p:spPr>
            <a:xfrm>
              <a:off x="6145" y="3263"/>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2</a:t>
              </a:r>
              <a:endParaRPr sz="1300">
                <a:latin typeface="微软雅黑" panose="020B0503020204020204" pitchFamily="34" charset="-122"/>
                <a:cs typeface="微软雅黑" panose="020B0503020204020204" pitchFamily="34" charset="-122"/>
              </a:endParaRPr>
            </a:p>
          </p:txBody>
        </p:sp>
        <p:sp>
          <p:nvSpPr>
            <p:cNvPr id="7" name="object 13"/>
            <p:cNvSpPr/>
            <p:nvPr/>
          </p:nvSpPr>
          <p:spPr>
            <a:xfrm>
              <a:off x="7322" y="4475"/>
              <a:ext cx="315" cy="314"/>
            </a:xfrm>
            <a:prstGeom prst="rect">
              <a:avLst/>
            </a:prstGeom>
            <a:blipFill>
              <a:blip r:embed="rId4" cstate="print"/>
              <a:stretch>
                <a:fillRect/>
              </a:stretch>
            </a:blipFill>
          </p:spPr>
          <p:txBody>
            <a:bodyPr wrap="square" lIns="0" tIns="0" rIns="0" bIns="0" rtlCol="0"/>
            <a:p/>
          </p:txBody>
        </p:sp>
        <p:sp>
          <p:nvSpPr>
            <p:cNvPr id="8" name="object 14"/>
            <p:cNvSpPr/>
            <p:nvPr/>
          </p:nvSpPr>
          <p:spPr>
            <a:xfrm>
              <a:off x="5683" y="4387"/>
              <a:ext cx="1311" cy="492"/>
            </a:xfrm>
            <a:custGeom>
              <a:avLst/>
              <a:gdLst/>
              <a:ahLst/>
              <a:cxnLst/>
              <a:rect l="l" t="t" r="r" b="b"/>
              <a:pathLst>
                <a:path w="832485" h="312419">
                  <a:moveTo>
                    <a:pt x="676655" y="312419"/>
                  </a:moveTo>
                  <a:lnTo>
                    <a:pt x="0" y="312419"/>
                  </a:lnTo>
                  <a:lnTo>
                    <a:pt x="0" y="0"/>
                  </a:lnTo>
                  <a:lnTo>
                    <a:pt x="676655" y="0"/>
                  </a:lnTo>
                  <a:lnTo>
                    <a:pt x="832103" y="155447"/>
                  </a:lnTo>
                  <a:lnTo>
                    <a:pt x="676655" y="312419"/>
                  </a:lnTo>
                  <a:close/>
                </a:path>
              </a:pathLst>
            </a:custGeom>
            <a:solidFill>
              <a:srgbClr val="8CBAE3"/>
            </a:solidFill>
          </p:spPr>
          <p:txBody>
            <a:bodyPr wrap="square" lIns="0" tIns="0" rIns="0" bIns="0" rtlCol="0"/>
            <a:p>
              <a:endParaRPr>
                <a:solidFill>
                  <a:srgbClr val="8CBAE3"/>
                </a:solidFill>
              </a:endParaRPr>
            </a:p>
          </p:txBody>
        </p:sp>
        <p:sp>
          <p:nvSpPr>
            <p:cNvPr id="12" name="object 15"/>
            <p:cNvSpPr txBox="1"/>
            <p:nvPr/>
          </p:nvSpPr>
          <p:spPr>
            <a:xfrm>
              <a:off x="6145" y="4440"/>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3</a:t>
              </a:r>
              <a:endParaRPr sz="1300">
                <a:latin typeface="微软雅黑" panose="020B0503020204020204" pitchFamily="34" charset="-122"/>
                <a:cs typeface="微软雅黑" panose="020B0503020204020204" pitchFamily="34" charset="-122"/>
              </a:endParaRPr>
            </a:p>
          </p:txBody>
        </p:sp>
        <p:sp>
          <p:nvSpPr>
            <p:cNvPr id="13" name="object 16"/>
            <p:cNvSpPr/>
            <p:nvPr/>
          </p:nvSpPr>
          <p:spPr>
            <a:xfrm>
              <a:off x="7322" y="5658"/>
              <a:ext cx="315" cy="314"/>
            </a:xfrm>
            <a:prstGeom prst="rect">
              <a:avLst/>
            </a:prstGeom>
            <a:blipFill>
              <a:blip r:embed="rId5" cstate="print"/>
              <a:stretch>
                <a:fillRect/>
              </a:stretch>
            </a:blipFill>
          </p:spPr>
          <p:txBody>
            <a:bodyPr wrap="square" lIns="0" tIns="0" rIns="0" bIns="0" rtlCol="0"/>
            <a:p/>
          </p:txBody>
        </p:sp>
        <p:sp>
          <p:nvSpPr>
            <p:cNvPr id="15" name="object 17"/>
            <p:cNvSpPr txBox="1">
              <a:spLocks noGrp="1"/>
            </p:cNvSpPr>
            <p:nvPr/>
          </p:nvSpPr>
          <p:spPr>
            <a:xfrm>
              <a:off x="7860" y="1547"/>
              <a:ext cx="10313" cy="5043"/>
            </a:xfrm>
            <a:prstGeom prst="rect">
              <a:avLst/>
            </a:prstGeom>
          </p:spPr>
          <p:txBody>
            <a:bodyPr vert="horz" wrap="square" lIns="0" tIns="12700" rIns="0" bIns="0" rtlCol="0">
              <a:spAutoFit/>
            </a:bodyPr>
            <a:lstStyle>
              <a:lvl1pPr marL="0">
                <a:defRPr sz="1050" b="0" i="0">
                  <a:solidFill>
                    <a:schemeClr val="tx1"/>
                  </a:solidFill>
                  <a:latin typeface="微软雅黑" panose="020B0503020204020204" pitchFamily="34" charset="-122"/>
                  <a:ea typeface="+mn-ea"/>
                  <a:cs typeface="微软雅黑" panose="020B0503020204020204" pitchFamily="34" charset="-122"/>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222250">
                <a:lnSpc>
                  <a:spcPct val="120000"/>
                </a:lnSpc>
                <a:spcBef>
                  <a:spcPts val="100"/>
                </a:spcBef>
              </a:pPr>
              <a:endParaRPr spc="150" dirty="0">
                <a:ea typeface="微软雅黑" panose="020B0503020204020204" pitchFamily="34" charset="-122"/>
              </a:endParaRPr>
            </a:p>
            <a:p>
              <a:pPr marL="12700" marR="222250">
                <a:lnSpc>
                  <a:spcPct val="120000"/>
                </a:lnSpc>
                <a:spcBef>
                  <a:spcPts val="100"/>
                </a:spcBef>
              </a:pPr>
              <a:r>
                <a:rPr lang="zh-CN" sz="1500" b="1" spc="300" dirty="0">
                  <a:solidFill>
                    <a:srgbClr val="8B5298"/>
                  </a:solidFill>
                  <a:ea typeface="微软雅黑" panose="020B0503020204020204" pitchFamily="34" charset="-122"/>
                  <a:sym typeface="+mn-ea"/>
                </a:rPr>
                <a:t>产品特色</a:t>
              </a:r>
              <a:endParaRPr lang="zh-CN" sz="1500" b="1" spc="300" dirty="0">
                <a:solidFill>
                  <a:schemeClr val="tx2"/>
                </a:solidFill>
                <a:ea typeface="微软雅黑" panose="020B0503020204020204" pitchFamily="34" charset="-122"/>
                <a:sym typeface="+mn-ea"/>
              </a:endParaRPr>
            </a:p>
            <a:p>
              <a:pPr marL="12700" marR="222250">
                <a:lnSpc>
                  <a:spcPct val="120000"/>
                </a:lnSpc>
                <a:spcBef>
                  <a:spcPts val="100"/>
                </a:spcBef>
              </a:pPr>
              <a:r>
                <a:rPr lang="zh-CN" sz="1200" dirty="0">
                  <a:ea typeface="微软雅黑" panose="020B0503020204020204" pitchFamily="34" charset="-122"/>
                </a:rPr>
                <a:t>期限灵活的用于日常经营周转的贷款，能够满足借款人正常生产经营中经常性、临时性的中、短期流动资金需求，目前针对不同客群将有不同程度的利率减点优惠</a:t>
              </a:r>
              <a:endParaRPr lang="zh-CN" sz="1200" dirty="0">
                <a:ea typeface="微软雅黑" panose="020B0503020204020204" pitchFamily="34" charset="-122"/>
              </a:endParaRPr>
            </a:p>
            <a:p>
              <a:pPr marL="12700" marR="222250">
                <a:lnSpc>
                  <a:spcPct val="120000"/>
                </a:lnSpc>
                <a:spcBef>
                  <a:spcPts val="100"/>
                </a:spcBef>
              </a:pPr>
              <a:endParaRPr dirty="0">
                <a:ea typeface="微软雅黑" panose="020B0503020204020204" pitchFamily="34" charset="-122"/>
              </a:endParaRPr>
            </a:p>
            <a:p>
              <a:pPr marL="12700" marR="222250">
                <a:lnSpc>
                  <a:spcPct val="120000"/>
                </a:lnSpc>
                <a:spcBef>
                  <a:spcPts val="100"/>
                </a:spcBef>
              </a:pPr>
              <a:r>
                <a:rPr lang="zh-CN" sz="1500" b="1" spc="300" dirty="0">
                  <a:solidFill>
                    <a:srgbClr val="FE6035"/>
                  </a:solidFill>
                  <a:ea typeface="微软雅黑" panose="020B0503020204020204" pitchFamily="34" charset="-122"/>
                </a:rPr>
                <a:t>办理条件</a:t>
              </a:r>
              <a:endParaRPr sz="1500">
                <a:ea typeface="微软雅黑" panose="020B0503020204020204" pitchFamily="34" charset="-122"/>
              </a:endParaRPr>
            </a:p>
            <a:p>
              <a:pPr marL="12700" marR="234315">
                <a:lnSpc>
                  <a:spcPct val="120000"/>
                </a:lnSpc>
                <a:spcBef>
                  <a:spcPts val="200"/>
                </a:spcBef>
              </a:pPr>
              <a:r>
                <a:rPr lang="zh-CN" altLang="en-US" sz="1200">
                  <a:ea typeface="微软雅黑" panose="020B0503020204020204" pitchFamily="34" charset="-122"/>
                  <a:sym typeface="+mn-ea"/>
                </a:rPr>
                <a:t>经营正常、信用良好的企业均可申请</a:t>
              </a:r>
              <a:endParaRPr sz="1200" dirty="0">
                <a:ea typeface="微软雅黑" panose="020B0503020204020204" pitchFamily="34" charset="-122"/>
              </a:endParaRPr>
            </a:p>
            <a:p>
              <a:pPr marL="12700" marR="234315">
                <a:lnSpc>
                  <a:spcPct val="120000"/>
                </a:lnSpc>
                <a:spcBef>
                  <a:spcPts val="200"/>
                </a:spcBef>
              </a:pPr>
              <a:r>
                <a:rPr lang="zh-CN" sz="1500" b="1" spc="300" dirty="0">
                  <a:solidFill>
                    <a:srgbClr val="8CBAE3"/>
                  </a:solidFill>
                  <a:ea typeface="微软雅黑" panose="020B0503020204020204" pitchFamily="34" charset="-122"/>
                </a:rPr>
                <a:t>授信额度</a:t>
              </a:r>
              <a:endParaRPr sz="1500">
                <a:ea typeface="微软雅黑" panose="020B0503020204020204" pitchFamily="34" charset="-122"/>
              </a:endParaRPr>
            </a:p>
            <a:p>
              <a:pPr marL="12700">
                <a:lnSpc>
                  <a:spcPct val="100000"/>
                </a:lnSpc>
                <a:spcBef>
                  <a:spcPts val="440"/>
                </a:spcBef>
              </a:pPr>
              <a:r>
                <a:rPr lang="zh-CN" altLang="en-US" sz="1200">
                  <a:ea typeface="微软雅黑" panose="020B0503020204020204" pitchFamily="34" charset="-122"/>
                  <a:sym typeface="+mn-ea"/>
                </a:rPr>
                <a:t>根据企业实际需求以及财务数据测算情况，最高可达</a:t>
              </a:r>
              <a:r>
                <a:rPr lang="en-US" altLang="zh-CN" sz="1600" b="1">
                  <a:solidFill>
                    <a:srgbClr val="FF0000"/>
                  </a:solidFill>
                  <a:ea typeface="微软雅黑" panose="020B0503020204020204" pitchFamily="34" charset="-122"/>
                  <a:sym typeface="+mn-ea"/>
                </a:rPr>
                <a:t>2</a:t>
              </a:r>
              <a:r>
                <a:rPr lang="zh-CN" altLang="en-US" sz="1600" b="1">
                  <a:solidFill>
                    <a:srgbClr val="FF0000"/>
                  </a:solidFill>
                  <a:ea typeface="微软雅黑" panose="020B0503020204020204" pitchFamily="34" charset="-122"/>
                  <a:sym typeface="+mn-ea"/>
                </a:rPr>
                <a:t>亿元</a:t>
              </a:r>
              <a:r>
                <a:rPr lang="zh-CN" altLang="en-US" sz="1200">
                  <a:ea typeface="微软雅黑" panose="020B0503020204020204" pitchFamily="34" charset="-122"/>
                  <a:sym typeface="+mn-ea"/>
                </a:rPr>
                <a:t>。</a:t>
              </a:r>
              <a:endParaRPr sz="1000" b="1" spc="-5" dirty="0">
                <a:solidFill>
                  <a:srgbClr val="69A25B"/>
                </a:solidFill>
                <a:ea typeface="微软雅黑" panose="020B0503020204020204" pitchFamily="34" charset="-122"/>
              </a:endParaRPr>
            </a:p>
            <a:p>
              <a:pPr marL="12700">
                <a:lnSpc>
                  <a:spcPct val="100000"/>
                </a:lnSpc>
                <a:spcBef>
                  <a:spcPts val="440"/>
                </a:spcBef>
              </a:pPr>
              <a:r>
                <a:rPr lang="zh-CN" sz="1500" b="1" spc="300" dirty="0">
                  <a:solidFill>
                    <a:srgbClr val="778ACF"/>
                  </a:solidFill>
                  <a:ea typeface="微软雅黑" panose="020B0503020204020204" pitchFamily="34" charset="-122"/>
                </a:rPr>
                <a:t>担保方式</a:t>
              </a:r>
              <a:endParaRPr sz="1500">
                <a:ea typeface="微软雅黑" panose="020B0503020204020204" pitchFamily="34" charset="-122"/>
              </a:endParaRPr>
            </a:p>
            <a:p>
              <a:pPr algn="l">
                <a:buFont typeface="Wingdings" panose="05000000000000000000" charset="0"/>
              </a:pPr>
              <a:r>
                <a:rPr lang="zh-CN" altLang="en-US" sz="1200">
                  <a:ea typeface="微软雅黑" panose="020B0503020204020204" pitchFamily="34" charset="-122"/>
                  <a:sym typeface="+mn-ea"/>
                </a:rPr>
                <a:t>抵押担保、企业法定代表人或主要控股股东提供连带责任担保</a:t>
              </a:r>
              <a:endParaRPr lang="zh-CN" altLang="en-US" sz="1200">
                <a:ea typeface="微软雅黑" panose="020B0503020204020204" pitchFamily="34" charset="-122"/>
                <a:sym typeface="+mn-ea"/>
              </a:endParaRPr>
            </a:p>
            <a:p>
              <a:pPr algn="l">
                <a:buFont typeface="Wingdings" panose="05000000000000000000" charset="0"/>
              </a:pPr>
              <a:r>
                <a:rPr lang="zh-CN" sz="1200" spc="150" dirty="0">
                  <a:ea typeface="微软雅黑" panose="020B0503020204020204" pitchFamily="34" charset="-122"/>
                </a:rPr>
                <a:t>不同抵押物抵押率有所区别：住宅</a:t>
              </a:r>
              <a:r>
                <a:rPr lang="en-US" altLang="zh-CN" sz="1200" spc="150" dirty="0">
                  <a:ea typeface="微软雅黑" panose="020B0503020204020204" pitchFamily="34" charset="-122"/>
                </a:rPr>
                <a:t>70%</a:t>
              </a:r>
              <a:r>
                <a:rPr lang="zh-CN" altLang="en-US" sz="1200" spc="150" dirty="0">
                  <a:ea typeface="微软雅黑" panose="020B0503020204020204" pitchFamily="34" charset="-122"/>
                </a:rPr>
                <a:t>、写字楼</a:t>
              </a:r>
              <a:r>
                <a:rPr lang="en-US" altLang="zh-CN" sz="1200" spc="150" dirty="0">
                  <a:ea typeface="微软雅黑" panose="020B0503020204020204" pitchFamily="34" charset="-122"/>
                </a:rPr>
                <a:t>60%</a:t>
              </a:r>
              <a:r>
                <a:rPr lang="zh-CN" altLang="en-US" sz="1200" spc="150" dirty="0">
                  <a:ea typeface="微软雅黑" panose="020B0503020204020204" pitchFamily="34" charset="-122"/>
                </a:rPr>
                <a:t>、土地及厂房</a:t>
              </a:r>
              <a:r>
                <a:rPr lang="en-US" altLang="zh-CN" sz="1200" spc="150" dirty="0">
                  <a:ea typeface="微软雅黑" panose="020B0503020204020204" pitchFamily="34" charset="-122"/>
                </a:rPr>
                <a:t>50%</a:t>
              </a:r>
              <a:r>
                <a:rPr lang="zh-CN" altLang="en-US" sz="1200" spc="150" dirty="0">
                  <a:ea typeface="微软雅黑" panose="020B0503020204020204" pitchFamily="34" charset="-122"/>
                </a:rPr>
                <a:t>、机器设备</a:t>
              </a:r>
              <a:r>
                <a:rPr lang="en-US" altLang="zh-CN" sz="1200" spc="150" dirty="0">
                  <a:ea typeface="微软雅黑" panose="020B0503020204020204" pitchFamily="34" charset="-122"/>
                </a:rPr>
                <a:t>40%</a:t>
              </a:r>
              <a:r>
                <a:rPr lang="zh-CN" altLang="en-US" sz="1200" spc="150" dirty="0">
                  <a:ea typeface="微软雅黑" panose="020B0503020204020204" pitchFamily="34" charset="-122"/>
                </a:rPr>
                <a:t>，对于生产制造型企业，</a:t>
              </a:r>
              <a:r>
                <a:rPr lang="zh-CN" altLang="en-US" sz="1600" b="1" spc="150" dirty="0">
                  <a:solidFill>
                    <a:srgbClr val="FF0000"/>
                  </a:solidFill>
                  <a:ea typeface="微软雅黑" panose="020B0503020204020204" pitchFamily="34" charset="-122"/>
                </a:rPr>
                <a:t>可放大抵押率最高至</a:t>
              </a:r>
              <a:r>
                <a:rPr lang="en-US" altLang="zh-CN" sz="1600" b="1">
                  <a:solidFill>
                    <a:srgbClr val="FF0000"/>
                  </a:solidFill>
                  <a:ea typeface="微软雅黑" panose="020B0503020204020204" pitchFamily="34" charset="-122"/>
                </a:rPr>
                <a:t>100%</a:t>
              </a:r>
              <a:r>
                <a:rPr lang="zh-CN" altLang="en-US" sz="1200" spc="150" dirty="0">
                  <a:ea typeface="微软雅黑" panose="020B0503020204020204" pitchFamily="34" charset="-122"/>
                </a:rPr>
                <a:t>，以分行审批为准。</a:t>
              </a:r>
              <a:endParaRPr lang="zh-CN" altLang="en-US" sz="1200" spc="150" dirty="0">
                <a:ea typeface="微软雅黑" panose="020B0503020204020204" pitchFamily="34" charset="-122"/>
              </a:endParaRPr>
            </a:p>
          </p:txBody>
        </p:sp>
        <p:sp>
          <p:nvSpPr>
            <p:cNvPr id="16" name="object 18"/>
            <p:cNvSpPr/>
            <p:nvPr/>
          </p:nvSpPr>
          <p:spPr>
            <a:xfrm>
              <a:off x="5683" y="5570"/>
              <a:ext cx="1311" cy="490"/>
            </a:xfrm>
            <a:custGeom>
              <a:avLst/>
              <a:gdLst/>
              <a:ahLst/>
              <a:cxnLst/>
              <a:rect l="l" t="t" r="r" b="b"/>
              <a:pathLst>
                <a:path w="832485" h="311150">
                  <a:moveTo>
                    <a:pt x="676655" y="310896"/>
                  </a:moveTo>
                  <a:lnTo>
                    <a:pt x="0" y="310896"/>
                  </a:lnTo>
                  <a:lnTo>
                    <a:pt x="0" y="0"/>
                  </a:lnTo>
                  <a:lnTo>
                    <a:pt x="676655" y="0"/>
                  </a:lnTo>
                  <a:lnTo>
                    <a:pt x="832103" y="155448"/>
                  </a:lnTo>
                  <a:lnTo>
                    <a:pt x="676655" y="310896"/>
                  </a:lnTo>
                  <a:close/>
                </a:path>
              </a:pathLst>
            </a:custGeom>
            <a:solidFill>
              <a:srgbClr val="778ACF"/>
            </a:solidFill>
          </p:spPr>
          <p:txBody>
            <a:bodyPr wrap="square" lIns="0" tIns="0" rIns="0" bIns="0" rtlCol="0"/>
            <a:p/>
          </p:txBody>
        </p:sp>
        <p:sp>
          <p:nvSpPr>
            <p:cNvPr id="19" name="object 19"/>
            <p:cNvSpPr txBox="1"/>
            <p:nvPr/>
          </p:nvSpPr>
          <p:spPr>
            <a:xfrm>
              <a:off x="6145" y="5623"/>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4</a:t>
              </a:r>
              <a:endParaRPr sz="1300">
                <a:latin typeface="微软雅黑" panose="020B0503020204020204" pitchFamily="34" charset="-122"/>
                <a:cs typeface="微软雅黑" panose="020B0503020204020204" pitchFamily="34" charset="-122"/>
              </a:endParaRPr>
            </a:p>
          </p:txBody>
        </p:sp>
      </p:grpSp>
      <p:sp>
        <p:nvSpPr>
          <p:cNvPr id="20" name="圆角矩形 19"/>
          <p:cNvSpPr/>
          <p:nvPr/>
        </p:nvSpPr>
        <p:spPr>
          <a:xfrm>
            <a:off x="627380" y="866775"/>
            <a:ext cx="3067685" cy="723265"/>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p>
            <a:pPr algn="ctr"/>
            <a:r>
              <a:rPr lang="zh-CN" altLang="en-US" sz="2400">
                <a:latin typeface="微软雅黑" panose="020B0503020204020204" pitchFamily="34" charset="-122"/>
                <a:ea typeface="微软雅黑" panose="020B0503020204020204" pitchFamily="34" charset="-122"/>
              </a:rPr>
              <a:t>流动资金贷款</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p:cNvPicPr>
            <a:picLocks noChangeAspect="1"/>
          </p:cNvPicPr>
          <p:nvPr/>
        </p:nvPicPr>
        <p:blipFill>
          <a:blip r:embed="rId1"/>
          <a:stretch>
            <a:fillRect/>
          </a:stretch>
        </p:blipFill>
        <p:spPr>
          <a:xfrm>
            <a:off x="-6826" y="1218247"/>
            <a:ext cx="9158288" cy="3925253"/>
          </a:xfrm>
          <a:prstGeom prst="rect">
            <a:avLst/>
          </a:prstGeom>
          <a:noFill/>
          <a:ln w="9525">
            <a:noFill/>
          </a:ln>
        </p:spPr>
      </p:pic>
      <p:sp>
        <p:nvSpPr>
          <p:cNvPr id="4" name="标题 3"/>
          <p:cNvSpPr txBox="1">
            <a:spLocks noGrp="1"/>
          </p:cNvSpPr>
          <p:nvPr>
            <p:ph type="title" idx="4294967295"/>
          </p:nvPr>
        </p:nvSpPr>
        <p:spPr bwMode="auto">
          <a:xfrm>
            <a:off x="627380" y="228600"/>
            <a:ext cx="4724400" cy="398780"/>
          </a:xfrm>
          <a:noFill/>
          <a:ln>
            <a:noFill/>
          </a:ln>
          <a:extLst>
            <a:ext uri="{909E8E84-426E-40DD-AFC4-6F175D3DCCD1}">
              <a14:hiddenFill xmlns:a14="http://schemas.microsoft.com/office/drawing/2010/main">
                <a:solidFill>
                  <a:srgbClr val="FFFFFF"/>
                </a:solidFill>
              </a14:hiddenFill>
            </a:ext>
          </a:extLst>
        </p:spPr>
        <p:txBody>
          <a:bodyPr wrap="non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l" defTabSz="914400" eaLnBrk="1" hangingPunct="1">
              <a:buFont typeface="Arial" panose="020B0604020202020204" pitchFamily="34" charset="0"/>
            </a:pPr>
            <a:r>
              <a:rPr lang="zh-CN" sz="2400">
                <a:latin typeface="微软雅黑" panose="020B0503020204020204" pitchFamily="34" charset="-122"/>
                <a:ea typeface="微软雅黑" panose="020B0503020204020204" pitchFamily="34" charset="-122"/>
                <a:cs typeface="+mn-cs"/>
                <a:sym typeface="+mn-ea"/>
              </a:rPr>
              <a:t>主要产品介绍</a:t>
            </a:r>
            <a:endParaRPr lang="zh-CN" sz="2400">
              <a:latin typeface="微软雅黑" panose="020B0503020204020204" pitchFamily="34" charset="-122"/>
              <a:ea typeface="微软雅黑" panose="020B0503020204020204" pitchFamily="34" charset="-122"/>
              <a:cs typeface="+mn-cs"/>
              <a:sym typeface="+mn-ea"/>
            </a:endParaRPr>
          </a:p>
        </p:txBody>
      </p:sp>
      <p:sp>
        <p:nvSpPr>
          <p:cNvPr id="18" name="object 18"/>
          <p:cNvSpPr txBox="1"/>
          <p:nvPr/>
        </p:nvSpPr>
        <p:spPr>
          <a:xfrm>
            <a:off x="3881120" y="1559560"/>
            <a:ext cx="1459865" cy="430530"/>
          </a:xfrm>
          <a:prstGeom prst="rect">
            <a:avLst/>
          </a:prstGeom>
        </p:spPr>
        <p:txBody>
          <a:bodyPr vert="horz" wrap="square" lIns="0" tIns="0" rIns="0" bIns="0" rtlCol="0">
            <a:spAutoFit/>
          </a:bodyPr>
          <a:lstStyle/>
          <a:p>
            <a:pPr marL="12700" algn="ctr">
              <a:lnSpc>
                <a:spcPct val="100000"/>
              </a:lnSpc>
            </a:pPr>
            <a:r>
              <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福清支行</a:t>
            </a:r>
            <a:endPar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object 26"/>
          <p:cNvSpPr txBox="1"/>
          <p:nvPr/>
        </p:nvSpPr>
        <p:spPr>
          <a:xfrm>
            <a:off x="6543040" y="1590040"/>
            <a:ext cx="1529080" cy="430530"/>
          </a:xfrm>
          <a:prstGeom prst="rect">
            <a:avLst/>
          </a:prstGeom>
        </p:spPr>
        <p:txBody>
          <a:bodyPr vert="horz" wrap="square" lIns="0" tIns="0" rIns="0" bIns="0" rtlCol="0">
            <a:spAutoFit/>
          </a:bodyPr>
          <a:lstStyle/>
          <a:p>
            <a:pPr marL="12700" algn="ctr">
              <a:lnSpc>
                <a:spcPct val="100000"/>
              </a:lnSpc>
            </a:pPr>
            <a:r>
              <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网点影响</a:t>
            </a:r>
            <a:endPar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object 29"/>
          <p:cNvSpPr/>
          <p:nvPr/>
        </p:nvSpPr>
        <p:spPr>
          <a:xfrm>
            <a:off x="5761041" y="1528197"/>
            <a:ext cx="288183" cy="504638"/>
          </a:xfrm>
          <a:custGeom>
            <a:avLst/>
            <a:gdLst/>
            <a:ahLst/>
            <a:cxnLst/>
            <a:rect l="l" t="t" r="r" b="b"/>
            <a:pathLst>
              <a:path w="288289" h="504825">
                <a:moveTo>
                  <a:pt x="144017" y="0"/>
                </a:moveTo>
                <a:lnTo>
                  <a:pt x="144017" y="126111"/>
                </a:lnTo>
                <a:lnTo>
                  <a:pt x="0" y="126111"/>
                </a:lnTo>
                <a:lnTo>
                  <a:pt x="0" y="378332"/>
                </a:lnTo>
                <a:lnTo>
                  <a:pt x="144017" y="378332"/>
                </a:lnTo>
                <a:lnTo>
                  <a:pt x="144017" y="504444"/>
                </a:lnTo>
                <a:lnTo>
                  <a:pt x="288035" y="252222"/>
                </a:lnTo>
                <a:lnTo>
                  <a:pt x="144017" y="0"/>
                </a:lnTo>
                <a:close/>
              </a:path>
            </a:pathLst>
          </a:custGeom>
          <a:solidFill>
            <a:srgbClr val="FFFFFF"/>
          </a:solidFill>
        </p:spPr>
        <p:txBody>
          <a:bodyPr wrap="square" lIns="0" tIns="0" rIns="0" bIns="0" rtlCol="0"/>
          <a:lstStyle/>
          <a:p>
            <a:endParaRPr sz="100"/>
          </a:p>
        </p:txBody>
      </p:sp>
      <p:grpSp>
        <p:nvGrpSpPr>
          <p:cNvPr id="36" name="组合 35"/>
          <p:cNvGrpSpPr/>
          <p:nvPr/>
        </p:nvGrpSpPr>
        <p:grpSpPr>
          <a:xfrm>
            <a:off x="627380" y="1590040"/>
            <a:ext cx="8137141" cy="3037840"/>
            <a:chOff x="5683" y="1547"/>
            <a:chExt cx="12490" cy="4784"/>
          </a:xfrm>
        </p:grpSpPr>
        <p:sp>
          <p:nvSpPr>
            <p:cNvPr id="11" name="object 5"/>
            <p:cNvSpPr/>
            <p:nvPr/>
          </p:nvSpPr>
          <p:spPr>
            <a:xfrm>
              <a:off x="7479" y="2286"/>
              <a:ext cx="0" cy="3544"/>
            </a:xfrm>
            <a:custGeom>
              <a:avLst/>
              <a:gdLst/>
              <a:ahLst/>
              <a:cxnLst/>
              <a:rect l="l" t="t" r="r" b="b"/>
              <a:pathLst>
                <a:path h="2250440">
                  <a:moveTo>
                    <a:pt x="0" y="0"/>
                  </a:moveTo>
                  <a:lnTo>
                    <a:pt x="0" y="2250071"/>
                  </a:lnTo>
                </a:path>
              </a:pathLst>
            </a:custGeom>
            <a:ln w="7620">
              <a:solidFill>
                <a:srgbClr val="D9D9D9"/>
              </a:solidFill>
            </a:ln>
          </p:spPr>
          <p:txBody>
            <a:bodyPr wrap="square" lIns="0" tIns="0" rIns="0" bIns="0" rtlCol="0"/>
            <a:p/>
          </p:txBody>
        </p:sp>
        <p:sp>
          <p:nvSpPr>
            <p:cNvPr id="14" name="object 6"/>
            <p:cNvSpPr/>
            <p:nvPr/>
          </p:nvSpPr>
          <p:spPr>
            <a:xfrm>
              <a:off x="7322" y="2121"/>
              <a:ext cx="315" cy="314"/>
            </a:xfrm>
            <a:prstGeom prst="rect">
              <a:avLst/>
            </a:prstGeom>
            <a:blipFill>
              <a:blip r:embed="rId2" cstate="print"/>
              <a:stretch>
                <a:fillRect/>
              </a:stretch>
            </a:blipFill>
          </p:spPr>
          <p:txBody>
            <a:bodyPr wrap="square" lIns="0" tIns="0" rIns="0" bIns="0" rtlCol="0"/>
            <a:p/>
          </p:txBody>
        </p:sp>
        <p:sp>
          <p:nvSpPr>
            <p:cNvPr id="17" name="object 8"/>
            <p:cNvSpPr/>
            <p:nvPr/>
          </p:nvSpPr>
          <p:spPr>
            <a:xfrm>
              <a:off x="5683" y="2033"/>
              <a:ext cx="1311" cy="492"/>
            </a:xfrm>
            <a:custGeom>
              <a:avLst/>
              <a:gdLst/>
              <a:ahLst/>
              <a:cxnLst/>
              <a:rect l="l" t="t" r="r" b="b"/>
              <a:pathLst>
                <a:path w="832485" h="312419">
                  <a:moveTo>
                    <a:pt x="676655" y="312420"/>
                  </a:moveTo>
                  <a:lnTo>
                    <a:pt x="0" y="312420"/>
                  </a:lnTo>
                  <a:lnTo>
                    <a:pt x="0" y="0"/>
                  </a:lnTo>
                  <a:lnTo>
                    <a:pt x="676655" y="0"/>
                  </a:lnTo>
                  <a:lnTo>
                    <a:pt x="832103" y="155448"/>
                  </a:lnTo>
                  <a:lnTo>
                    <a:pt x="676655" y="312420"/>
                  </a:lnTo>
                  <a:close/>
                </a:path>
              </a:pathLst>
            </a:custGeom>
            <a:solidFill>
              <a:srgbClr val="8B5298"/>
            </a:solidFill>
          </p:spPr>
          <p:txBody>
            <a:bodyPr wrap="square" lIns="0" tIns="0" rIns="0" bIns="0" rtlCol="0"/>
            <a:p/>
          </p:txBody>
        </p:sp>
        <p:sp>
          <p:nvSpPr>
            <p:cNvPr id="21" name="object 9"/>
            <p:cNvSpPr txBox="1"/>
            <p:nvPr/>
          </p:nvSpPr>
          <p:spPr>
            <a:xfrm>
              <a:off x="6145" y="2086"/>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1</a:t>
              </a:r>
              <a:endParaRPr sz="1300">
                <a:latin typeface="微软雅黑" panose="020B0503020204020204" pitchFamily="34" charset="-122"/>
                <a:cs typeface="微软雅黑" panose="020B0503020204020204" pitchFamily="34" charset="-122"/>
              </a:endParaRPr>
            </a:p>
          </p:txBody>
        </p:sp>
        <p:sp>
          <p:nvSpPr>
            <p:cNvPr id="24" name="object 10"/>
            <p:cNvSpPr/>
            <p:nvPr/>
          </p:nvSpPr>
          <p:spPr>
            <a:xfrm>
              <a:off x="7322" y="3298"/>
              <a:ext cx="315" cy="314"/>
            </a:xfrm>
            <a:prstGeom prst="rect">
              <a:avLst/>
            </a:prstGeom>
            <a:blipFill>
              <a:blip r:embed="rId3" cstate="print"/>
              <a:stretch>
                <a:fillRect/>
              </a:stretch>
            </a:blipFill>
          </p:spPr>
          <p:txBody>
            <a:bodyPr wrap="square" lIns="0" tIns="0" rIns="0" bIns="0" rtlCol="0"/>
            <a:p/>
          </p:txBody>
        </p:sp>
        <p:sp>
          <p:nvSpPr>
            <p:cNvPr id="25" name="object 11"/>
            <p:cNvSpPr/>
            <p:nvPr/>
          </p:nvSpPr>
          <p:spPr>
            <a:xfrm>
              <a:off x="5683" y="3211"/>
              <a:ext cx="1311" cy="490"/>
            </a:xfrm>
            <a:custGeom>
              <a:avLst/>
              <a:gdLst/>
              <a:ahLst/>
              <a:cxnLst/>
              <a:rect l="l" t="t" r="r" b="b"/>
              <a:pathLst>
                <a:path w="832485" h="311150">
                  <a:moveTo>
                    <a:pt x="676655" y="310895"/>
                  </a:moveTo>
                  <a:lnTo>
                    <a:pt x="0" y="310895"/>
                  </a:lnTo>
                  <a:lnTo>
                    <a:pt x="0" y="0"/>
                  </a:lnTo>
                  <a:lnTo>
                    <a:pt x="676655" y="0"/>
                  </a:lnTo>
                  <a:lnTo>
                    <a:pt x="832103" y="155448"/>
                  </a:lnTo>
                  <a:lnTo>
                    <a:pt x="676655" y="310895"/>
                  </a:lnTo>
                  <a:close/>
                </a:path>
              </a:pathLst>
            </a:custGeom>
            <a:solidFill>
              <a:srgbClr val="FE6035"/>
            </a:solidFill>
          </p:spPr>
          <p:txBody>
            <a:bodyPr wrap="square" lIns="0" tIns="0" rIns="0" bIns="0" rtlCol="0"/>
            <a:p/>
          </p:txBody>
        </p:sp>
        <p:sp>
          <p:nvSpPr>
            <p:cNvPr id="6" name="object 12"/>
            <p:cNvSpPr txBox="1"/>
            <p:nvPr/>
          </p:nvSpPr>
          <p:spPr>
            <a:xfrm>
              <a:off x="6145" y="3263"/>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2</a:t>
              </a:r>
              <a:endParaRPr sz="1300">
                <a:latin typeface="微软雅黑" panose="020B0503020204020204" pitchFamily="34" charset="-122"/>
                <a:cs typeface="微软雅黑" panose="020B0503020204020204" pitchFamily="34" charset="-122"/>
              </a:endParaRPr>
            </a:p>
          </p:txBody>
        </p:sp>
        <p:sp>
          <p:nvSpPr>
            <p:cNvPr id="7" name="object 13"/>
            <p:cNvSpPr/>
            <p:nvPr/>
          </p:nvSpPr>
          <p:spPr>
            <a:xfrm>
              <a:off x="7322" y="4475"/>
              <a:ext cx="315" cy="314"/>
            </a:xfrm>
            <a:prstGeom prst="rect">
              <a:avLst/>
            </a:prstGeom>
            <a:blipFill>
              <a:blip r:embed="rId4" cstate="print"/>
              <a:stretch>
                <a:fillRect/>
              </a:stretch>
            </a:blipFill>
          </p:spPr>
          <p:txBody>
            <a:bodyPr wrap="square" lIns="0" tIns="0" rIns="0" bIns="0" rtlCol="0"/>
            <a:p/>
          </p:txBody>
        </p:sp>
        <p:sp>
          <p:nvSpPr>
            <p:cNvPr id="8" name="object 14"/>
            <p:cNvSpPr/>
            <p:nvPr/>
          </p:nvSpPr>
          <p:spPr>
            <a:xfrm>
              <a:off x="5683" y="4387"/>
              <a:ext cx="1311" cy="492"/>
            </a:xfrm>
            <a:custGeom>
              <a:avLst/>
              <a:gdLst/>
              <a:ahLst/>
              <a:cxnLst/>
              <a:rect l="l" t="t" r="r" b="b"/>
              <a:pathLst>
                <a:path w="832485" h="312419">
                  <a:moveTo>
                    <a:pt x="676655" y="312419"/>
                  </a:moveTo>
                  <a:lnTo>
                    <a:pt x="0" y="312419"/>
                  </a:lnTo>
                  <a:lnTo>
                    <a:pt x="0" y="0"/>
                  </a:lnTo>
                  <a:lnTo>
                    <a:pt x="676655" y="0"/>
                  </a:lnTo>
                  <a:lnTo>
                    <a:pt x="832103" y="155447"/>
                  </a:lnTo>
                  <a:lnTo>
                    <a:pt x="676655" y="312419"/>
                  </a:lnTo>
                  <a:close/>
                </a:path>
              </a:pathLst>
            </a:custGeom>
            <a:solidFill>
              <a:srgbClr val="8CBAE3"/>
            </a:solidFill>
          </p:spPr>
          <p:txBody>
            <a:bodyPr wrap="square" lIns="0" tIns="0" rIns="0" bIns="0" rtlCol="0"/>
            <a:p>
              <a:endParaRPr>
                <a:solidFill>
                  <a:srgbClr val="8CBAE3"/>
                </a:solidFill>
              </a:endParaRPr>
            </a:p>
          </p:txBody>
        </p:sp>
        <p:sp>
          <p:nvSpPr>
            <p:cNvPr id="12" name="object 15"/>
            <p:cNvSpPr txBox="1"/>
            <p:nvPr/>
          </p:nvSpPr>
          <p:spPr>
            <a:xfrm>
              <a:off x="6145" y="4440"/>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3</a:t>
              </a:r>
              <a:endParaRPr sz="1300">
                <a:latin typeface="微软雅黑" panose="020B0503020204020204" pitchFamily="34" charset="-122"/>
                <a:cs typeface="微软雅黑" panose="020B0503020204020204" pitchFamily="34" charset="-122"/>
              </a:endParaRPr>
            </a:p>
          </p:txBody>
        </p:sp>
        <p:sp>
          <p:nvSpPr>
            <p:cNvPr id="13" name="object 16"/>
            <p:cNvSpPr/>
            <p:nvPr/>
          </p:nvSpPr>
          <p:spPr>
            <a:xfrm>
              <a:off x="7322" y="5658"/>
              <a:ext cx="315" cy="314"/>
            </a:xfrm>
            <a:prstGeom prst="rect">
              <a:avLst/>
            </a:prstGeom>
            <a:blipFill>
              <a:blip r:embed="rId5" cstate="print"/>
              <a:stretch>
                <a:fillRect/>
              </a:stretch>
            </a:blipFill>
          </p:spPr>
          <p:txBody>
            <a:bodyPr wrap="square" lIns="0" tIns="0" rIns="0" bIns="0" rtlCol="0"/>
            <a:p/>
          </p:txBody>
        </p:sp>
        <p:sp>
          <p:nvSpPr>
            <p:cNvPr id="15" name="object 17"/>
            <p:cNvSpPr txBox="1">
              <a:spLocks noGrp="1"/>
            </p:cNvSpPr>
            <p:nvPr/>
          </p:nvSpPr>
          <p:spPr>
            <a:xfrm>
              <a:off x="7860" y="1547"/>
              <a:ext cx="10313" cy="4784"/>
            </a:xfrm>
            <a:prstGeom prst="rect">
              <a:avLst/>
            </a:prstGeom>
          </p:spPr>
          <p:txBody>
            <a:bodyPr vert="horz" wrap="square" lIns="0" tIns="12700" rIns="0" bIns="0" rtlCol="0">
              <a:spAutoFit/>
            </a:bodyPr>
            <a:lstStyle>
              <a:lvl1pPr marL="0">
                <a:defRPr sz="1050" b="0" i="0">
                  <a:solidFill>
                    <a:schemeClr val="tx1"/>
                  </a:solidFill>
                  <a:latin typeface="微软雅黑" panose="020B0503020204020204" pitchFamily="34" charset="-122"/>
                  <a:ea typeface="+mn-ea"/>
                  <a:cs typeface="微软雅黑" panose="020B0503020204020204" pitchFamily="34" charset="-122"/>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222250">
                <a:lnSpc>
                  <a:spcPct val="120000"/>
                </a:lnSpc>
                <a:spcBef>
                  <a:spcPts val="100"/>
                </a:spcBef>
              </a:pPr>
              <a:endParaRPr spc="150" dirty="0">
                <a:ea typeface="微软雅黑" panose="020B0503020204020204" pitchFamily="34" charset="-122"/>
              </a:endParaRPr>
            </a:p>
            <a:p>
              <a:pPr marL="12700" marR="222250">
                <a:lnSpc>
                  <a:spcPct val="120000"/>
                </a:lnSpc>
                <a:spcBef>
                  <a:spcPts val="100"/>
                </a:spcBef>
              </a:pPr>
              <a:r>
                <a:rPr lang="zh-CN" sz="1500" b="1" spc="300" dirty="0">
                  <a:solidFill>
                    <a:srgbClr val="8B5298"/>
                  </a:solidFill>
                  <a:ea typeface="微软雅黑" panose="020B0503020204020204" pitchFamily="34" charset="-122"/>
                  <a:sym typeface="+mn-ea"/>
                </a:rPr>
                <a:t>产品特色</a:t>
              </a:r>
              <a:endParaRPr lang="zh-CN" sz="1500" b="1" spc="300" dirty="0">
                <a:solidFill>
                  <a:schemeClr val="tx2"/>
                </a:solidFill>
                <a:ea typeface="微软雅黑" panose="020B0503020204020204" pitchFamily="34" charset="-122"/>
                <a:sym typeface="+mn-ea"/>
              </a:endParaRPr>
            </a:p>
            <a:p>
              <a:pPr marL="12700" marR="222250">
                <a:lnSpc>
                  <a:spcPct val="120000"/>
                </a:lnSpc>
                <a:spcBef>
                  <a:spcPts val="100"/>
                </a:spcBef>
              </a:pPr>
              <a:r>
                <a:rPr lang="zh-CN" sz="1200" dirty="0">
                  <a:ea typeface="微软雅黑" panose="020B0503020204020204" pitchFamily="34" charset="-122"/>
                </a:rPr>
                <a:t>针对小微企业，在疫情期间的政府贴息</a:t>
              </a:r>
              <a:r>
                <a:rPr lang="en-US" altLang="zh-CN" sz="1200" dirty="0">
                  <a:ea typeface="微软雅黑" panose="020B0503020204020204" pitchFamily="34" charset="-122"/>
                </a:rPr>
                <a:t>1%</a:t>
              </a:r>
              <a:r>
                <a:rPr lang="zh-CN" sz="1200" dirty="0">
                  <a:ea typeface="微软雅黑" panose="020B0503020204020204" pitchFamily="34" charset="-122"/>
                </a:rPr>
                <a:t>的流贷品种</a:t>
              </a:r>
              <a:r>
                <a:rPr lang="zh-CN" altLang="en-US" sz="1200" dirty="0">
                  <a:ea typeface="微软雅黑" panose="020B0503020204020204" pitchFamily="34" charset="-122"/>
                </a:rPr>
                <a:t>。</a:t>
              </a:r>
              <a:endParaRPr lang="zh-CN" sz="1200" dirty="0">
                <a:ea typeface="微软雅黑" panose="020B0503020204020204" pitchFamily="34" charset="-122"/>
              </a:endParaRPr>
            </a:p>
            <a:p>
              <a:pPr marL="12700" marR="222250">
                <a:lnSpc>
                  <a:spcPct val="120000"/>
                </a:lnSpc>
                <a:spcBef>
                  <a:spcPts val="100"/>
                </a:spcBef>
              </a:pPr>
              <a:endParaRPr dirty="0">
                <a:ea typeface="微软雅黑" panose="020B0503020204020204" pitchFamily="34" charset="-122"/>
              </a:endParaRPr>
            </a:p>
            <a:p>
              <a:pPr marL="12700" marR="222250">
                <a:lnSpc>
                  <a:spcPct val="120000"/>
                </a:lnSpc>
                <a:spcBef>
                  <a:spcPts val="100"/>
                </a:spcBef>
              </a:pPr>
              <a:r>
                <a:rPr lang="zh-CN" sz="1500" b="1" spc="300" dirty="0">
                  <a:solidFill>
                    <a:srgbClr val="FE6035"/>
                  </a:solidFill>
                  <a:ea typeface="微软雅黑" panose="020B0503020204020204" pitchFamily="34" charset="-122"/>
                </a:rPr>
                <a:t>办理条件</a:t>
              </a:r>
              <a:endParaRPr sz="1500">
                <a:ea typeface="微软雅黑" panose="020B0503020204020204" pitchFamily="34" charset="-122"/>
              </a:endParaRPr>
            </a:p>
            <a:p>
              <a:pPr marL="12700" marR="234315">
                <a:lnSpc>
                  <a:spcPct val="120000"/>
                </a:lnSpc>
                <a:spcBef>
                  <a:spcPts val="200"/>
                </a:spcBef>
              </a:pPr>
              <a:r>
                <a:rPr lang="zh-CN" altLang="en-US" sz="1200">
                  <a:ea typeface="微软雅黑" panose="020B0503020204020204" pitchFamily="34" charset="-122"/>
                  <a:sym typeface="+mn-ea"/>
                </a:rPr>
                <a:t>经营正常、信用良好的企业，须通过“金服云”平台申请，进入到我省纾困贷名单内的客户</a:t>
              </a:r>
              <a:endParaRPr sz="1200" dirty="0">
                <a:ea typeface="微软雅黑" panose="020B0503020204020204" pitchFamily="34" charset="-122"/>
              </a:endParaRPr>
            </a:p>
            <a:p>
              <a:pPr marL="12700" marR="234315">
                <a:lnSpc>
                  <a:spcPct val="120000"/>
                </a:lnSpc>
                <a:spcBef>
                  <a:spcPts val="200"/>
                </a:spcBef>
              </a:pPr>
              <a:endParaRPr lang="zh-CN" sz="1500" b="1" spc="300" dirty="0">
                <a:solidFill>
                  <a:srgbClr val="8CBAE3"/>
                </a:solidFill>
                <a:ea typeface="微软雅黑" panose="020B0503020204020204" pitchFamily="34" charset="-122"/>
              </a:endParaRPr>
            </a:p>
            <a:p>
              <a:pPr marL="12700" marR="234315">
                <a:lnSpc>
                  <a:spcPct val="120000"/>
                </a:lnSpc>
                <a:spcBef>
                  <a:spcPts val="200"/>
                </a:spcBef>
              </a:pPr>
              <a:r>
                <a:rPr lang="zh-CN" sz="1500" b="1" spc="300" dirty="0">
                  <a:solidFill>
                    <a:srgbClr val="8CBAE3"/>
                  </a:solidFill>
                  <a:ea typeface="微软雅黑" panose="020B0503020204020204" pitchFamily="34" charset="-122"/>
                </a:rPr>
                <a:t>授信额度</a:t>
              </a:r>
              <a:endParaRPr sz="1500">
                <a:ea typeface="微软雅黑" panose="020B0503020204020204" pitchFamily="34" charset="-122"/>
              </a:endParaRPr>
            </a:p>
            <a:p>
              <a:pPr marL="12700">
                <a:lnSpc>
                  <a:spcPct val="100000"/>
                </a:lnSpc>
                <a:spcBef>
                  <a:spcPts val="440"/>
                </a:spcBef>
              </a:pPr>
              <a:r>
                <a:rPr lang="zh-CN" altLang="en-US" sz="1200">
                  <a:ea typeface="微软雅黑" panose="020B0503020204020204" pitchFamily="34" charset="-122"/>
                  <a:sym typeface="+mn-ea"/>
                </a:rPr>
                <a:t>单个授信主体最高可申请</a:t>
              </a:r>
              <a:r>
                <a:rPr lang="en-US" altLang="zh-CN" sz="1600" b="1">
                  <a:solidFill>
                    <a:srgbClr val="FF0000"/>
                  </a:solidFill>
                  <a:ea typeface="微软雅黑" panose="020B0503020204020204" pitchFamily="34" charset="-122"/>
                  <a:sym typeface="+mn-ea"/>
                </a:rPr>
                <a:t>1000</a:t>
              </a:r>
              <a:r>
                <a:rPr lang="zh-CN" altLang="en-US" sz="1600" b="1">
                  <a:solidFill>
                    <a:srgbClr val="FF0000"/>
                  </a:solidFill>
                  <a:ea typeface="微软雅黑" panose="020B0503020204020204" pitchFamily="34" charset="-122"/>
                  <a:sym typeface="+mn-ea"/>
                </a:rPr>
                <a:t>万元</a:t>
              </a:r>
              <a:r>
                <a:rPr lang="zh-CN" altLang="en-US" sz="1200">
                  <a:ea typeface="微软雅黑" panose="020B0503020204020204" pitchFamily="34" charset="-122"/>
                  <a:sym typeface="+mn-ea"/>
                </a:rPr>
                <a:t>纾困贷，贷款利率可达</a:t>
              </a:r>
              <a:r>
                <a:rPr lang="zh-CN" altLang="en-US" sz="1600" b="1">
                  <a:solidFill>
                    <a:srgbClr val="FF0000"/>
                  </a:solidFill>
                  <a:ea typeface="微软雅黑" panose="020B0503020204020204" pitchFamily="34" charset="-122"/>
                  <a:sym typeface="+mn-ea"/>
                </a:rPr>
                <a:t>年化</a:t>
              </a:r>
              <a:r>
                <a:rPr lang="en-US" altLang="zh-CN" sz="1600" b="1">
                  <a:solidFill>
                    <a:srgbClr val="FF0000"/>
                  </a:solidFill>
                  <a:ea typeface="微软雅黑" panose="020B0503020204020204" pitchFamily="34" charset="-122"/>
                  <a:sym typeface="+mn-ea"/>
                </a:rPr>
                <a:t>3.2%</a:t>
              </a:r>
              <a:r>
                <a:rPr lang="zh-CN" altLang="en-US" sz="1200">
                  <a:ea typeface="微软雅黑" panose="020B0503020204020204" pitchFamily="34" charset="-122"/>
                  <a:sym typeface="+mn-ea"/>
                </a:rPr>
                <a:t>。</a:t>
              </a:r>
              <a:endParaRPr lang="zh-CN" sz="1500" b="1" spc="300" dirty="0">
                <a:solidFill>
                  <a:srgbClr val="778ACF"/>
                </a:solidFill>
                <a:ea typeface="微软雅黑" panose="020B0503020204020204" pitchFamily="34" charset="-122"/>
              </a:endParaRPr>
            </a:p>
            <a:p>
              <a:pPr marL="12700">
                <a:lnSpc>
                  <a:spcPct val="100000"/>
                </a:lnSpc>
                <a:spcBef>
                  <a:spcPts val="440"/>
                </a:spcBef>
              </a:pPr>
              <a:r>
                <a:rPr lang="zh-CN" sz="1500" b="1" spc="300" dirty="0">
                  <a:solidFill>
                    <a:srgbClr val="778ACF"/>
                  </a:solidFill>
                  <a:ea typeface="微软雅黑" panose="020B0503020204020204" pitchFamily="34" charset="-122"/>
                </a:rPr>
                <a:t>担保方式</a:t>
              </a:r>
              <a:endParaRPr sz="1500">
                <a:ea typeface="微软雅黑" panose="020B0503020204020204" pitchFamily="34" charset="-122"/>
              </a:endParaRPr>
            </a:p>
            <a:p>
              <a:pPr algn="l">
                <a:buFont typeface="Wingdings" panose="05000000000000000000" charset="0"/>
              </a:pPr>
              <a:r>
                <a:rPr lang="zh-CN" altLang="en-US" sz="1200">
                  <a:ea typeface="微软雅黑" panose="020B0503020204020204" pitchFamily="34" charset="-122"/>
                  <a:sym typeface="+mn-ea"/>
                </a:rPr>
                <a:t>抵押担保、企业法定代表人或主要控股股东提供连带责任担保</a:t>
              </a:r>
              <a:endParaRPr lang="zh-CN" altLang="en-US" sz="1200">
                <a:ea typeface="微软雅黑" panose="020B0503020204020204" pitchFamily="34" charset="-122"/>
                <a:sym typeface="+mn-ea"/>
              </a:endParaRPr>
            </a:p>
            <a:p>
              <a:pPr algn="l">
                <a:buFont typeface="Wingdings" panose="05000000000000000000" charset="0"/>
              </a:pPr>
              <a:endParaRPr lang="zh-CN" altLang="en-US" sz="1200" spc="150" dirty="0">
                <a:ea typeface="微软雅黑" panose="020B0503020204020204" pitchFamily="34" charset="-122"/>
              </a:endParaRPr>
            </a:p>
          </p:txBody>
        </p:sp>
        <p:sp>
          <p:nvSpPr>
            <p:cNvPr id="16" name="object 18"/>
            <p:cNvSpPr/>
            <p:nvPr/>
          </p:nvSpPr>
          <p:spPr>
            <a:xfrm>
              <a:off x="5683" y="5570"/>
              <a:ext cx="1311" cy="490"/>
            </a:xfrm>
            <a:custGeom>
              <a:avLst/>
              <a:gdLst/>
              <a:ahLst/>
              <a:cxnLst/>
              <a:rect l="l" t="t" r="r" b="b"/>
              <a:pathLst>
                <a:path w="832485" h="311150">
                  <a:moveTo>
                    <a:pt x="676655" y="310896"/>
                  </a:moveTo>
                  <a:lnTo>
                    <a:pt x="0" y="310896"/>
                  </a:lnTo>
                  <a:lnTo>
                    <a:pt x="0" y="0"/>
                  </a:lnTo>
                  <a:lnTo>
                    <a:pt x="676655" y="0"/>
                  </a:lnTo>
                  <a:lnTo>
                    <a:pt x="832103" y="155448"/>
                  </a:lnTo>
                  <a:lnTo>
                    <a:pt x="676655" y="310896"/>
                  </a:lnTo>
                  <a:close/>
                </a:path>
              </a:pathLst>
            </a:custGeom>
            <a:solidFill>
              <a:srgbClr val="778ACF"/>
            </a:solidFill>
          </p:spPr>
          <p:txBody>
            <a:bodyPr wrap="square" lIns="0" tIns="0" rIns="0" bIns="0" rtlCol="0"/>
            <a:p/>
          </p:txBody>
        </p:sp>
        <p:sp>
          <p:nvSpPr>
            <p:cNvPr id="19" name="object 19"/>
            <p:cNvSpPr txBox="1"/>
            <p:nvPr/>
          </p:nvSpPr>
          <p:spPr>
            <a:xfrm>
              <a:off x="6145" y="5623"/>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4</a:t>
              </a:r>
              <a:endParaRPr sz="1300">
                <a:latin typeface="微软雅黑" panose="020B0503020204020204" pitchFamily="34" charset="-122"/>
                <a:cs typeface="微软雅黑" panose="020B0503020204020204" pitchFamily="34" charset="-122"/>
              </a:endParaRPr>
            </a:p>
          </p:txBody>
        </p:sp>
      </p:grpSp>
      <p:sp>
        <p:nvSpPr>
          <p:cNvPr id="20" name="圆角矩形 19"/>
          <p:cNvSpPr/>
          <p:nvPr/>
        </p:nvSpPr>
        <p:spPr>
          <a:xfrm>
            <a:off x="627380" y="866775"/>
            <a:ext cx="3067685" cy="723265"/>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p>
            <a:pPr algn="ctr"/>
            <a:r>
              <a:rPr lang="zh-CN" altLang="en-US" sz="2400">
                <a:latin typeface="微软雅黑" panose="020B0503020204020204" pitchFamily="34" charset="-122"/>
                <a:ea typeface="微软雅黑" panose="020B0503020204020204" pitchFamily="34" charset="-122"/>
              </a:rPr>
              <a:t>纾困贷</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p:cNvPicPr>
            <a:picLocks noChangeAspect="1"/>
          </p:cNvPicPr>
          <p:nvPr/>
        </p:nvPicPr>
        <p:blipFill>
          <a:blip r:embed="rId1"/>
          <a:stretch>
            <a:fillRect/>
          </a:stretch>
        </p:blipFill>
        <p:spPr>
          <a:xfrm>
            <a:off x="-6826" y="1218247"/>
            <a:ext cx="9158288" cy="3925253"/>
          </a:xfrm>
          <a:prstGeom prst="rect">
            <a:avLst/>
          </a:prstGeom>
          <a:noFill/>
          <a:ln w="9525">
            <a:noFill/>
          </a:ln>
        </p:spPr>
      </p:pic>
      <p:sp>
        <p:nvSpPr>
          <p:cNvPr id="18" name="object 18"/>
          <p:cNvSpPr txBox="1"/>
          <p:nvPr/>
        </p:nvSpPr>
        <p:spPr>
          <a:xfrm>
            <a:off x="3881120" y="1559560"/>
            <a:ext cx="1459865" cy="430530"/>
          </a:xfrm>
          <a:prstGeom prst="rect">
            <a:avLst/>
          </a:prstGeom>
        </p:spPr>
        <p:txBody>
          <a:bodyPr vert="horz" wrap="square" lIns="0" tIns="0" rIns="0" bIns="0" rtlCol="0">
            <a:spAutoFit/>
          </a:bodyPr>
          <a:lstStyle/>
          <a:p>
            <a:pPr marL="12700" algn="ctr">
              <a:lnSpc>
                <a:spcPct val="100000"/>
              </a:lnSpc>
            </a:pPr>
            <a:r>
              <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福清支行</a:t>
            </a:r>
            <a:endPar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object 26"/>
          <p:cNvSpPr txBox="1"/>
          <p:nvPr/>
        </p:nvSpPr>
        <p:spPr>
          <a:xfrm>
            <a:off x="6543040" y="1590040"/>
            <a:ext cx="1529080" cy="430530"/>
          </a:xfrm>
          <a:prstGeom prst="rect">
            <a:avLst/>
          </a:prstGeom>
        </p:spPr>
        <p:txBody>
          <a:bodyPr vert="horz" wrap="square" lIns="0" tIns="0" rIns="0" bIns="0" rtlCol="0">
            <a:spAutoFit/>
          </a:bodyPr>
          <a:lstStyle/>
          <a:p>
            <a:pPr marL="12700" algn="ctr">
              <a:lnSpc>
                <a:spcPct val="100000"/>
              </a:lnSpc>
            </a:pPr>
            <a:r>
              <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网点影响</a:t>
            </a:r>
            <a:endPar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object 29"/>
          <p:cNvSpPr/>
          <p:nvPr/>
        </p:nvSpPr>
        <p:spPr>
          <a:xfrm>
            <a:off x="5761041" y="1528197"/>
            <a:ext cx="288183" cy="504638"/>
          </a:xfrm>
          <a:custGeom>
            <a:avLst/>
            <a:gdLst/>
            <a:ahLst/>
            <a:cxnLst/>
            <a:rect l="l" t="t" r="r" b="b"/>
            <a:pathLst>
              <a:path w="288289" h="504825">
                <a:moveTo>
                  <a:pt x="144017" y="0"/>
                </a:moveTo>
                <a:lnTo>
                  <a:pt x="144017" y="126111"/>
                </a:lnTo>
                <a:lnTo>
                  <a:pt x="0" y="126111"/>
                </a:lnTo>
                <a:lnTo>
                  <a:pt x="0" y="378332"/>
                </a:lnTo>
                <a:lnTo>
                  <a:pt x="144017" y="378332"/>
                </a:lnTo>
                <a:lnTo>
                  <a:pt x="144017" y="504444"/>
                </a:lnTo>
                <a:lnTo>
                  <a:pt x="288035" y="252222"/>
                </a:lnTo>
                <a:lnTo>
                  <a:pt x="144017" y="0"/>
                </a:lnTo>
                <a:close/>
              </a:path>
            </a:pathLst>
          </a:custGeom>
          <a:solidFill>
            <a:srgbClr val="FFFFFF"/>
          </a:solidFill>
        </p:spPr>
        <p:txBody>
          <a:bodyPr wrap="square" lIns="0" tIns="0" rIns="0" bIns="0" rtlCol="0"/>
          <a:lstStyle/>
          <a:p>
            <a:endParaRPr sz="100"/>
          </a:p>
        </p:txBody>
      </p:sp>
      <p:grpSp>
        <p:nvGrpSpPr>
          <p:cNvPr id="36" name="组合 35"/>
          <p:cNvGrpSpPr/>
          <p:nvPr/>
        </p:nvGrpSpPr>
        <p:grpSpPr>
          <a:xfrm>
            <a:off x="627380" y="1590040"/>
            <a:ext cx="8137141" cy="3331210"/>
            <a:chOff x="5683" y="1547"/>
            <a:chExt cx="12490" cy="5246"/>
          </a:xfrm>
        </p:grpSpPr>
        <p:sp>
          <p:nvSpPr>
            <p:cNvPr id="11" name="object 5"/>
            <p:cNvSpPr/>
            <p:nvPr/>
          </p:nvSpPr>
          <p:spPr>
            <a:xfrm>
              <a:off x="7479" y="2286"/>
              <a:ext cx="0" cy="3544"/>
            </a:xfrm>
            <a:custGeom>
              <a:avLst/>
              <a:gdLst/>
              <a:ahLst/>
              <a:cxnLst/>
              <a:rect l="l" t="t" r="r" b="b"/>
              <a:pathLst>
                <a:path h="2250440">
                  <a:moveTo>
                    <a:pt x="0" y="0"/>
                  </a:moveTo>
                  <a:lnTo>
                    <a:pt x="0" y="2250071"/>
                  </a:lnTo>
                </a:path>
              </a:pathLst>
            </a:custGeom>
            <a:ln w="7620">
              <a:solidFill>
                <a:srgbClr val="D9D9D9"/>
              </a:solidFill>
            </a:ln>
          </p:spPr>
          <p:txBody>
            <a:bodyPr wrap="square" lIns="0" tIns="0" rIns="0" bIns="0" rtlCol="0"/>
            <a:p/>
          </p:txBody>
        </p:sp>
        <p:sp>
          <p:nvSpPr>
            <p:cNvPr id="14" name="object 6"/>
            <p:cNvSpPr/>
            <p:nvPr/>
          </p:nvSpPr>
          <p:spPr>
            <a:xfrm>
              <a:off x="7322" y="2121"/>
              <a:ext cx="315" cy="314"/>
            </a:xfrm>
            <a:prstGeom prst="rect">
              <a:avLst/>
            </a:prstGeom>
            <a:blipFill>
              <a:blip r:embed="rId2" cstate="print"/>
              <a:stretch>
                <a:fillRect/>
              </a:stretch>
            </a:blipFill>
          </p:spPr>
          <p:txBody>
            <a:bodyPr wrap="square" lIns="0" tIns="0" rIns="0" bIns="0" rtlCol="0"/>
            <a:p/>
          </p:txBody>
        </p:sp>
        <p:sp>
          <p:nvSpPr>
            <p:cNvPr id="17" name="object 8"/>
            <p:cNvSpPr/>
            <p:nvPr/>
          </p:nvSpPr>
          <p:spPr>
            <a:xfrm>
              <a:off x="5683" y="2033"/>
              <a:ext cx="1311" cy="492"/>
            </a:xfrm>
            <a:custGeom>
              <a:avLst/>
              <a:gdLst/>
              <a:ahLst/>
              <a:cxnLst/>
              <a:rect l="l" t="t" r="r" b="b"/>
              <a:pathLst>
                <a:path w="832485" h="312419">
                  <a:moveTo>
                    <a:pt x="676655" y="312420"/>
                  </a:moveTo>
                  <a:lnTo>
                    <a:pt x="0" y="312420"/>
                  </a:lnTo>
                  <a:lnTo>
                    <a:pt x="0" y="0"/>
                  </a:lnTo>
                  <a:lnTo>
                    <a:pt x="676655" y="0"/>
                  </a:lnTo>
                  <a:lnTo>
                    <a:pt x="832103" y="155448"/>
                  </a:lnTo>
                  <a:lnTo>
                    <a:pt x="676655" y="312420"/>
                  </a:lnTo>
                  <a:close/>
                </a:path>
              </a:pathLst>
            </a:custGeom>
            <a:solidFill>
              <a:srgbClr val="8B5298"/>
            </a:solidFill>
          </p:spPr>
          <p:txBody>
            <a:bodyPr wrap="square" lIns="0" tIns="0" rIns="0" bIns="0" rtlCol="0"/>
            <a:p/>
          </p:txBody>
        </p:sp>
        <p:sp>
          <p:nvSpPr>
            <p:cNvPr id="21" name="object 9"/>
            <p:cNvSpPr txBox="1"/>
            <p:nvPr/>
          </p:nvSpPr>
          <p:spPr>
            <a:xfrm>
              <a:off x="6145" y="2086"/>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1</a:t>
              </a:r>
              <a:endParaRPr sz="1300">
                <a:latin typeface="微软雅黑" panose="020B0503020204020204" pitchFamily="34" charset="-122"/>
                <a:cs typeface="微软雅黑" panose="020B0503020204020204" pitchFamily="34" charset="-122"/>
              </a:endParaRPr>
            </a:p>
          </p:txBody>
        </p:sp>
        <p:sp>
          <p:nvSpPr>
            <p:cNvPr id="24" name="object 10"/>
            <p:cNvSpPr/>
            <p:nvPr/>
          </p:nvSpPr>
          <p:spPr>
            <a:xfrm>
              <a:off x="7322" y="3298"/>
              <a:ext cx="315" cy="314"/>
            </a:xfrm>
            <a:prstGeom prst="rect">
              <a:avLst/>
            </a:prstGeom>
            <a:blipFill>
              <a:blip r:embed="rId3" cstate="print"/>
              <a:stretch>
                <a:fillRect/>
              </a:stretch>
            </a:blipFill>
          </p:spPr>
          <p:txBody>
            <a:bodyPr wrap="square" lIns="0" tIns="0" rIns="0" bIns="0" rtlCol="0"/>
            <a:p/>
          </p:txBody>
        </p:sp>
        <p:sp>
          <p:nvSpPr>
            <p:cNvPr id="25" name="object 11"/>
            <p:cNvSpPr/>
            <p:nvPr/>
          </p:nvSpPr>
          <p:spPr>
            <a:xfrm>
              <a:off x="5683" y="3211"/>
              <a:ext cx="1311" cy="490"/>
            </a:xfrm>
            <a:custGeom>
              <a:avLst/>
              <a:gdLst/>
              <a:ahLst/>
              <a:cxnLst/>
              <a:rect l="l" t="t" r="r" b="b"/>
              <a:pathLst>
                <a:path w="832485" h="311150">
                  <a:moveTo>
                    <a:pt x="676655" y="310895"/>
                  </a:moveTo>
                  <a:lnTo>
                    <a:pt x="0" y="310895"/>
                  </a:lnTo>
                  <a:lnTo>
                    <a:pt x="0" y="0"/>
                  </a:lnTo>
                  <a:lnTo>
                    <a:pt x="676655" y="0"/>
                  </a:lnTo>
                  <a:lnTo>
                    <a:pt x="832103" y="155448"/>
                  </a:lnTo>
                  <a:lnTo>
                    <a:pt x="676655" y="310895"/>
                  </a:lnTo>
                  <a:close/>
                </a:path>
              </a:pathLst>
            </a:custGeom>
            <a:solidFill>
              <a:srgbClr val="FE6035"/>
            </a:solidFill>
          </p:spPr>
          <p:txBody>
            <a:bodyPr wrap="square" lIns="0" tIns="0" rIns="0" bIns="0" rtlCol="0"/>
            <a:p/>
          </p:txBody>
        </p:sp>
        <p:sp>
          <p:nvSpPr>
            <p:cNvPr id="6" name="object 12"/>
            <p:cNvSpPr txBox="1"/>
            <p:nvPr/>
          </p:nvSpPr>
          <p:spPr>
            <a:xfrm>
              <a:off x="6145" y="3263"/>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2</a:t>
              </a:r>
              <a:endParaRPr sz="1300">
                <a:latin typeface="微软雅黑" panose="020B0503020204020204" pitchFamily="34" charset="-122"/>
                <a:cs typeface="微软雅黑" panose="020B0503020204020204" pitchFamily="34" charset="-122"/>
              </a:endParaRPr>
            </a:p>
          </p:txBody>
        </p:sp>
        <p:sp>
          <p:nvSpPr>
            <p:cNvPr id="7" name="object 13"/>
            <p:cNvSpPr/>
            <p:nvPr/>
          </p:nvSpPr>
          <p:spPr>
            <a:xfrm>
              <a:off x="7322" y="4475"/>
              <a:ext cx="315" cy="314"/>
            </a:xfrm>
            <a:prstGeom prst="rect">
              <a:avLst/>
            </a:prstGeom>
            <a:blipFill>
              <a:blip r:embed="rId4" cstate="print"/>
              <a:stretch>
                <a:fillRect/>
              </a:stretch>
            </a:blipFill>
          </p:spPr>
          <p:txBody>
            <a:bodyPr wrap="square" lIns="0" tIns="0" rIns="0" bIns="0" rtlCol="0"/>
            <a:p/>
          </p:txBody>
        </p:sp>
        <p:sp>
          <p:nvSpPr>
            <p:cNvPr id="8" name="object 14"/>
            <p:cNvSpPr/>
            <p:nvPr/>
          </p:nvSpPr>
          <p:spPr>
            <a:xfrm>
              <a:off x="5683" y="4387"/>
              <a:ext cx="1311" cy="492"/>
            </a:xfrm>
            <a:custGeom>
              <a:avLst/>
              <a:gdLst/>
              <a:ahLst/>
              <a:cxnLst/>
              <a:rect l="l" t="t" r="r" b="b"/>
              <a:pathLst>
                <a:path w="832485" h="312419">
                  <a:moveTo>
                    <a:pt x="676655" y="312419"/>
                  </a:moveTo>
                  <a:lnTo>
                    <a:pt x="0" y="312419"/>
                  </a:lnTo>
                  <a:lnTo>
                    <a:pt x="0" y="0"/>
                  </a:lnTo>
                  <a:lnTo>
                    <a:pt x="676655" y="0"/>
                  </a:lnTo>
                  <a:lnTo>
                    <a:pt x="832103" y="155447"/>
                  </a:lnTo>
                  <a:lnTo>
                    <a:pt x="676655" y="312419"/>
                  </a:lnTo>
                  <a:close/>
                </a:path>
              </a:pathLst>
            </a:custGeom>
            <a:solidFill>
              <a:srgbClr val="8CBAE3"/>
            </a:solidFill>
          </p:spPr>
          <p:txBody>
            <a:bodyPr wrap="square" lIns="0" tIns="0" rIns="0" bIns="0" rtlCol="0"/>
            <a:p>
              <a:endParaRPr>
                <a:solidFill>
                  <a:srgbClr val="8CBAE3"/>
                </a:solidFill>
              </a:endParaRPr>
            </a:p>
          </p:txBody>
        </p:sp>
        <p:sp>
          <p:nvSpPr>
            <p:cNvPr id="12" name="object 15"/>
            <p:cNvSpPr txBox="1"/>
            <p:nvPr/>
          </p:nvSpPr>
          <p:spPr>
            <a:xfrm>
              <a:off x="6145" y="4440"/>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3</a:t>
              </a:r>
              <a:endParaRPr sz="1300">
                <a:latin typeface="微软雅黑" panose="020B0503020204020204" pitchFamily="34" charset="-122"/>
                <a:cs typeface="微软雅黑" panose="020B0503020204020204" pitchFamily="34" charset="-122"/>
              </a:endParaRPr>
            </a:p>
          </p:txBody>
        </p:sp>
        <p:sp>
          <p:nvSpPr>
            <p:cNvPr id="13" name="object 16"/>
            <p:cNvSpPr/>
            <p:nvPr/>
          </p:nvSpPr>
          <p:spPr>
            <a:xfrm>
              <a:off x="7322" y="5658"/>
              <a:ext cx="315" cy="314"/>
            </a:xfrm>
            <a:prstGeom prst="rect">
              <a:avLst/>
            </a:prstGeom>
            <a:blipFill>
              <a:blip r:embed="rId5" cstate="print"/>
              <a:stretch>
                <a:fillRect/>
              </a:stretch>
            </a:blipFill>
          </p:spPr>
          <p:txBody>
            <a:bodyPr wrap="square" lIns="0" tIns="0" rIns="0" bIns="0" rtlCol="0"/>
            <a:p/>
          </p:txBody>
        </p:sp>
        <p:sp>
          <p:nvSpPr>
            <p:cNvPr id="15" name="object 17"/>
            <p:cNvSpPr txBox="1">
              <a:spLocks noGrp="1"/>
            </p:cNvSpPr>
            <p:nvPr/>
          </p:nvSpPr>
          <p:spPr>
            <a:xfrm>
              <a:off x="7860" y="1547"/>
              <a:ext cx="10313" cy="5246"/>
            </a:xfrm>
            <a:prstGeom prst="rect">
              <a:avLst/>
            </a:prstGeom>
          </p:spPr>
          <p:txBody>
            <a:bodyPr vert="horz" wrap="square" lIns="0" tIns="12700" rIns="0" bIns="0" rtlCol="0">
              <a:spAutoFit/>
            </a:bodyPr>
            <a:lstStyle>
              <a:lvl1pPr marL="0">
                <a:defRPr sz="1050" b="0" i="0">
                  <a:solidFill>
                    <a:schemeClr val="tx1"/>
                  </a:solidFill>
                  <a:latin typeface="微软雅黑" panose="020B0503020204020204" pitchFamily="34" charset="-122"/>
                  <a:ea typeface="+mn-ea"/>
                  <a:cs typeface="微软雅黑" panose="020B0503020204020204" pitchFamily="34" charset="-122"/>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222250">
                <a:lnSpc>
                  <a:spcPct val="120000"/>
                </a:lnSpc>
                <a:spcBef>
                  <a:spcPts val="100"/>
                </a:spcBef>
              </a:pPr>
              <a:endParaRPr spc="150" dirty="0">
                <a:ea typeface="微软雅黑" panose="020B0503020204020204" pitchFamily="34" charset="-122"/>
              </a:endParaRPr>
            </a:p>
            <a:p>
              <a:pPr marL="12700" marR="222250">
                <a:lnSpc>
                  <a:spcPct val="120000"/>
                </a:lnSpc>
                <a:spcBef>
                  <a:spcPts val="100"/>
                </a:spcBef>
              </a:pPr>
              <a:r>
                <a:rPr lang="zh-CN" sz="1500" b="1" spc="300" dirty="0">
                  <a:solidFill>
                    <a:srgbClr val="8B5298"/>
                  </a:solidFill>
                  <a:ea typeface="微软雅黑" panose="020B0503020204020204" pitchFamily="34" charset="-122"/>
                  <a:sym typeface="+mn-ea"/>
                </a:rPr>
                <a:t>产品特色</a:t>
              </a:r>
              <a:endParaRPr lang="zh-CN" sz="1500" b="1" spc="300" dirty="0">
                <a:solidFill>
                  <a:schemeClr val="tx2"/>
                </a:solidFill>
                <a:ea typeface="微软雅黑" panose="020B0503020204020204" pitchFamily="34" charset="-122"/>
                <a:sym typeface="+mn-ea"/>
              </a:endParaRPr>
            </a:p>
            <a:p>
              <a:pPr marL="12700" marR="222250">
                <a:lnSpc>
                  <a:spcPct val="120000"/>
                </a:lnSpc>
                <a:spcBef>
                  <a:spcPts val="100"/>
                </a:spcBef>
              </a:pPr>
              <a:r>
                <a:rPr lang="zh-CN" altLang="en-US" sz="1200">
                  <a:ea typeface="微软雅黑" panose="020B0503020204020204" pitchFamily="34" charset="-122"/>
                  <a:sym typeface="+mn-ea"/>
                </a:rPr>
                <a:t>面向科技型企业、高新技术企业（须进入省科技厅的科技型企业库）推出的一款专项贷款产品</a:t>
              </a:r>
              <a:endParaRPr dirty="0">
                <a:ea typeface="微软雅黑" panose="020B0503020204020204" pitchFamily="34" charset="-122"/>
              </a:endParaRPr>
            </a:p>
            <a:p>
              <a:pPr marL="12700" marR="222250">
                <a:lnSpc>
                  <a:spcPct val="120000"/>
                </a:lnSpc>
                <a:spcBef>
                  <a:spcPts val="100"/>
                </a:spcBef>
              </a:pPr>
              <a:endParaRPr sz="1500" b="1" spc="300" dirty="0">
                <a:solidFill>
                  <a:srgbClr val="3497DB"/>
                </a:solidFill>
                <a:ea typeface="微软雅黑" panose="020B0503020204020204" pitchFamily="34" charset="-122"/>
              </a:endParaRPr>
            </a:p>
            <a:p>
              <a:pPr marL="12700" marR="222250">
                <a:lnSpc>
                  <a:spcPct val="120000"/>
                </a:lnSpc>
                <a:spcBef>
                  <a:spcPts val="100"/>
                </a:spcBef>
              </a:pPr>
              <a:r>
                <a:rPr lang="zh-CN" sz="1500" b="1" spc="300" dirty="0">
                  <a:solidFill>
                    <a:srgbClr val="FE6035"/>
                  </a:solidFill>
                  <a:ea typeface="微软雅黑" panose="020B0503020204020204" pitchFamily="34" charset="-122"/>
                </a:rPr>
                <a:t>办理条件</a:t>
              </a:r>
              <a:endParaRPr sz="1500">
                <a:ea typeface="微软雅黑" panose="020B0503020204020204" pitchFamily="34" charset="-122"/>
              </a:endParaRPr>
            </a:p>
            <a:p>
              <a:pPr marL="12700" marR="234315">
                <a:lnSpc>
                  <a:spcPct val="120000"/>
                </a:lnSpc>
                <a:spcBef>
                  <a:spcPts val="200"/>
                </a:spcBef>
              </a:pPr>
              <a:r>
                <a:rPr lang="zh-CN" altLang="en-US" sz="1200">
                  <a:ea typeface="微软雅黑" panose="020B0503020204020204" pitchFamily="34" charset="-122"/>
                  <a:sym typeface="+mn-ea"/>
                </a:rPr>
                <a:t>经营正常、信用良好的科技型中小微企取均可申请</a:t>
              </a:r>
              <a:endParaRPr sz="1200" dirty="0">
                <a:ea typeface="微软雅黑" panose="020B0503020204020204" pitchFamily="34" charset="-122"/>
              </a:endParaRPr>
            </a:p>
            <a:p>
              <a:pPr marL="12700" marR="234315">
                <a:lnSpc>
                  <a:spcPct val="120000"/>
                </a:lnSpc>
                <a:spcBef>
                  <a:spcPts val="200"/>
                </a:spcBef>
              </a:pPr>
              <a:endParaRPr sz="1000" b="1" spc="300" dirty="0">
                <a:solidFill>
                  <a:srgbClr val="1AA2AA"/>
                </a:solidFill>
                <a:ea typeface="微软雅黑" panose="020B0503020204020204" pitchFamily="34" charset="-122"/>
              </a:endParaRPr>
            </a:p>
            <a:p>
              <a:pPr marL="12700" marR="234315">
                <a:lnSpc>
                  <a:spcPct val="120000"/>
                </a:lnSpc>
                <a:spcBef>
                  <a:spcPts val="200"/>
                </a:spcBef>
              </a:pPr>
              <a:r>
                <a:rPr lang="zh-CN" sz="1500" b="1" spc="300" dirty="0">
                  <a:solidFill>
                    <a:srgbClr val="8CBAE3"/>
                  </a:solidFill>
                  <a:ea typeface="微软雅黑" panose="020B0503020204020204" pitchFamily="34" charset="-122"/>
                </a:rPr>
                <a:t>授信额度</a:t>
              </a:r>
              <a:endParaRPr sz="1500">
                <a:ea typeface="微软雅黑" panose="020B0503020204020204" pitchFamily="34" charset="-122"/>
              </a:endParaRPr>
            </a:p>
            <a:p>
              <a:pPr marL="12700">
                <a:lnSpc>
                  <a:spcPct val="100000"/>
                </a:lnSpc>
                <a:spcBef>
                  <a:spcPts val="440"/>
                </a:spcBef>
              </a:pPr>
              <a:r>
                <a:rPr lang="zh-CN" altLang="en-US" sz="1200">
                  <a:ea typeface="微软雅黑" panose="020B0503020204020204" pitchFamily="34" charset="-122"/>
                  <a:sym typeface="+mn-ea"/>
                </a:rPr>
                <a:t>根据企业资质和需求而定，成熟工业园区抵押物</a:t>
              </a:r>
              <a:r>
                <a:rPr lang="zh-CN" altLang="en-US" sz="1800" b="1">
                  <a:solidFill>
                    <a:srgbClr val="FF0000"/>
                  </a:solidFill>
                  <a:ea typeface="微软雅黑" panose="020B0503020204020204" pitchFamily="34" charset="-122"/>
                  <a:sym typeface="+mn-ea"/>
                </a:rPr>
                <a:t>抵押率可达评估价的</a:t>
              </a:r>
              <a:r>
                <a:rPr lang="en-US" altLang="zh-CN" sz="1800" b="1">
                  <a:solidFill>
                    <a:srgbClr val="FF0000"/>
                  </a:solidFill>
                  <a:ea typeface="微软雅黑" panose="020B0503020204020204" pitchFamily="34" charset="-122"/>
                  <a:sym typeface="+mn-ea"/>
                </a:rPr>
                <a:t>120%</a:t>
              </a:r>
              <a:r>
                <a:rPr lang="zh-CN" altLang="en-US" sz="1200">
                  <a:ea typeface="微软雅黑" panose="020B0503020204020204" pitchFamily="34" charset="-122"/>
                  <a:sym typeface="+mn-ea"/>
                </a:rPr>
                <a:t>，货款金额可达</a:t>
              </a:r>
              <a:r>
                <a:rPr lang="zh-CN" altLang="en-US" sz="1600" b="1">
                  <a:solidFill>
                    <a:srgbClr val="FF0000"/>
                  </a:solidFill>
                  <a:ea typeface="微软雅黑" panose="020B0503020204020204" pitchFamily="34" charset="-122"/>
                  <a:sym typeface="+mn-ea"/>
                </a:rPr>
                <a:t>2000万元</a:t>
              </a:r>
              <a:endParaRPr sz="1000" spc="-5" dirty="0">
                <a:ea typeface="微软雅黑" panose="020B0503020204020204" pitchFamily="34" charset="-122"/>
              </a:endParaRPr>
            </a:p>
            <a:p>
              <a:pPr marL="12700">
                <a:lnSpc>
                  <a:spcPct val="100000"/>
                </a:lnSpc>
                <a:spcBef>
                  <a:spcPts val="440"/>
                </a:spcBef>
              </a:pPr>
              <a:endParaRPr sz="1000" b="1" spc="-5" dirty="0">
                <a:solidFill>
                  <a:srgbClr val="69A25B"/>
                </a:solidFill>
                <a:ea typeface="微软雅黑" panose="020B0503020204020204" pitchFamily="34" charset="-122"/>
              </a:endParaRPr>
            </a:p>
            <a:p>
              <a:pPr marL="12700">
                <a:lnSpc>
                  <a:spcPct val="100000"/>
                </a:lnSpc>
                <a:spcBef>
                  <a:spcPts val="440"/>
                </a:spcBef>
              </a:pPr>
              <a:r>
                <a:rPr lang="zh-CN" sz="1500" b="1" spc="300" dirty="0">
                  <a:solidFill>
                    <a:srgbClr val="778ACF"/>
                  </a:solidFill>
                  <a:ea typeface="微软雅黑" panose="020B0503020204020204" pitchFamily="34" charset="-122"/>
                </a:rPr>
                <a:t>担保方式</a:t>
              </a:r>
              <a:endParaRPr sz="1500">
                <a:ea typeface="微软雅黑" panose="020B0503020204020204" pitchFamily="34" charset="-122"/>
              </a:endParaRPr>
            </a:p>
            <a:p>
              <a:pPr algn="l">
                <a:buFont typeface="Wingdings" panose="05000000000000000000" charset="0"/>
              </a:pPr>
              <a:r>
                <a:rPr lang="zh-CN" altLang="en-US" sz="1200">
                  <a:ea typeface="微软雅黑" panose="020B0503020204020204" pitchFamily="34" charset="-122"/>
                  <a:sym typeface="+mn-ea"/>
                </a:rPr>
                <a:t>信用、连带责任保证担保或抵押担保</a:t>
              </a:r>
              <a:endParaRPr lang="zh-CN" sz="1200" spc="150" dirty="0">
                <a:ea typeface="微软雅黑" panose="020B0503020204020204" pitchFamily="34" charset="-122"/>
              </a:endParaRPr>
            </a:p>
          </p:txBody>
        </p:sp>
        <p:sp>
          <p:nvSpPr>
            <p:cNvPr id="16" name="object 18"/>
            <p:cNvSpPr/>
            <p:nvPr/>
          </p:nvSpPr>
          <p:spPr>
            <a:xfrm>
              <a:off x="5683" y="5570"/>
              <a:ext cx="1311" cy="490"/>
            </a:xfrm>
            <a:custGeom>
              <a:avLst/>
              <a:gdLst/>
              <a:ahLst/>
              <a:cxnLst/>
              <a:rect l="l" t="t" r="r" b="b"/>
              <a:pathLst>
                <a:path w="832485" h="311150">
                  <a:moveTo>
                    <a:pt x="676655" y="310896"/>
                  </a:moveTo>
                  <a:lnTo>
                    <a:pt x="0" y="310896"/>
                  </a:lnTo>
                  <a:lnTo>
                    <a:pt x="0" y="0"/>
                  </a:lnTo>
                  <a:lnTo>
                    <a:pt x="676655" y="0"/>
                  </a:lnTo>
                  <a:lnTo>
                    <a:pt x="832103" y="155448"/>
                  </a:lnTo>
                  <a:lnTo>
                    <a:pt x="676655" y="310896"/>
                  </a:lnTo>
                  <a:close/>
                </a:path>
              </a:pathLst>
            </a:custGeom>
            <a:solidFill>
              <a:srgbClr val="778ACF"/>
            </a:solidFill>
          </p:spPr>
          <p:txBody>
            <a:bodyPr wrap="square" lIns="0" tIns="0" rIns="0" bIns="0" rtlCol="0"/>
            <a:p/>
          </p:txBody>
        </p:sp>
        <p:sp>
          <p:nvSpPr>
            <p:cNvPr id="19" name="object 19"/>
            <p:cNvSpPr txBox="1"/>
            <p:nvPr/>
          </p:nvSpPr>
          <p:spPr>
            <a:xfrm>
              <a:off x="6145" y="5623"/>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4</a:t>
              </a:r>
              <a:endParaRPr sz="1300">
                <a:latin typeface="微软雅黑" panose="020B0503020204020204" pitchFamily="34" charset="-122"/>
                <a:cs typeface="微软雅黑" panose="020B0503020204020204" pitchFamily="34" charset="-122"/>
              </a:endParaRPr>
            </a:p>
          </p:txBody>
        </p:sp>
      </p:grpSp>
      <p:sp>
        <p:nvSpPr>
          <p:cNvPr id="20" name="圆角矩形 19"/>
          <p:cNvSpPr/>
          <p:nvPr/>
        </p:nvSpPr>
        <p:spPr>
          <a:xfrm>
            <a:off x="627380" y="866775"/>
            <a:ext cx="3067685" cy="723265"/>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p>
            <a:pPr algn="ctr"/>
            <a:r>
              <a:rPr lang="zh-CN" altLang="en-US" sz="2400">
                <a:latin typeface="微软雅黑" panose="020B0503020204020204" pitchFamily="34" charset="-122"/>
                <a:ea typeface="微软雅黑" panose="020B0503020204020204" pitchFamily="34" charset="-122"/>
              </a:rPr>
              <a:t>科技贷</a:t>
            </a:r>
            <a:endParaRPr lang="zh-CN" altLang="en-US" sz="2400">
              <a:latin typeface="微软雅黑" panose="020B0503020204020204" pitchFamily="34" charset="-122"/>
              <a:ea typeface="微软雅黑" panose="020B0503020204020204" pitchFamily="34" charset="-122"/>
            </a:endParaRPr>
          </a:p>
        </p:txBody>
      </p:sp>
      <p:sp>
        <p:nvSpPr>
          <p:cNvPr id="2" name="标题 3"/>
          <p:cNvSpPr txBox="1">
            <a:spLocks noGrp="1"/>
          </p:cNvSpPr>
          <p:nvPr/>
        </p:nvSpPr>
        <p:spPr bwMode="auto">
          <a:xfrm>
            <a:off x="627380" y="228600"/>
            <a:ext cx="4724400" cy="398780"/>
          </a:xfrm>
          <a:prstGeom prst="rect">
            <a:avLst/>
          </a:prstGeom>
          <a:noFill/>
          <a:ln w="9525">
            <a:noFill/>
          </a:ln>
          <a:extLst>
            <a:ext uri="{909E8E84-426E-40DD-AFC4-6F175D3DCCD1}">
              <a14:hiddenFill xmlns:a14="http://schemas.microsoft.com/office/drawing/2010/main">
                <a:solidFill>
                  <a:srgbClr val="FFFFFF"/>
                </a:solidFill>
              </a14:hiddenFill>
            </a:ext>
          </a:extLst>
        </p:spPr>
        <p:txBody>
          <a:bodyPr wrap="non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l" defTabSz="914400" eaLnBrk="1" hangingPunct="1">
              <a:buFont typeface="Arial" panose="020B0604020202020204" pitchFamily="34" charset="0"/>
            </a:pPr>
            <a:r>
              <a:rPr lang="zh-CN" sz="2400">
                <a:latin typeface="微软雅黑" panose="020B0503020204020204" pitchFamily="34" charset="-122"/>
                <a:ea typeface="微软雅黑" panose="020B0503020204020204" pitchFamily="34" charset="-122"/>
                <a:cs typeface="+mn-cs"/>
                <a:sym typeface="+mn-ea"/>
              </a:rPr>
              <a:t>特色产品介绍</a:t>
            </a:r>
            <a:endParaRPr lang="zh-CN" sz="2400">
              <a:latin typeface="微软雅黑" panose="020B0503020204020204" pitchFamily="34" charset="-122"/>
              <a:ea typeface="微软雅黑" panose="020B0503020204020204" pitchFamily="34" charset="-122"/>
              <a:cs typeface="+mn-cs"/>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p:cNvPicPr>
            <a:picLocks noChangeAspect="1"/>
          </p:cNvPicPr>
          <p:nvPr/>
        </p:nvPicPr>
        <p:blipFill>
          <a:blip r:embed="rId1"/>
          <a:stretch>
            <a:fillRect/>
          </a:stretch>
        </p:blipFill>
        <p:spPr>
          <a:xfrm>
            <a:off x="-6826" y="1218247"/>
            <a:ext cx="9158288" cy="3925253"/>
          </a:xfrm>
          <a:prstGeom prst="rect">
            <a:avLst/>
          </a:prstGeom>
          <a:noFill/>
          <a:ln w="9525">
            <a:noFill/>
          </a:ln>
        </p:spPr>
      </p:pic>
      <p:sp>
        <p:nvSpPr>
          <p:cNvPr id="4" name="标题 3"/>
          <p:cNvSpPr txBox="1">
            <a:spLocks noGrp="1"/>
          </p:cNvSpPr>
          <p:nvPr>
            <p:ph type="title" idx="4294967295"/>
          </p:nvPr>
        </p:nvSpPr>
        <p:spPr bwMode="auto">
          <a:xfrm>
            <a:off x="627380" y="228600"/>
            <a:ext cx="4724400" cy="398780"/>
          </a:xfrm>
          <a:noFill/>
          <a:ln>
            <a:noFill/>
          </a:ln>
          <a:extLst>
            <a:ext uri="{909E8E84-426E-40DD-AFC4-6F175D3DCCD1}">
              <a14:hiddenFill xmlns:a14="http://schemas.microsoft.com/office/drawing/2010/main">
                <a:solidFill>
                  <a:srgbClr val="FFFFFF"/>
                </a:solidFill>
              </a14:hiddenFill>
            </a:ext>
          </a:extLst>
        </p:spPr>
        <p:txBody>
          <a:bodyPr wrap="non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l" defTabSz="914400" eaLnBrk="1" hangingPunct="1">
              <a:buFont typeface="Arial" panose="020B0604020202020204" pitchFamily="34" charset="0"/>
            </a:pPr>
            <a:r>
              <a:rPr lang="zh-CN" sz="2400">
                <a:latin typeface="微软雅黑" panose="020B0503020204020204" pitchFamily="34" charset="-122"/>
                <a:ea typeface="微软雅黑" panose="020B0503020204020204" pitchFamily="34" charset="-122"/>
                <a:cs typeface="+mn-cs"/>
                <a:sym typeface="+mn-ea"/>
              </a:rPr>
              <a:t>普惠信用贷介绍</a:t>
            </a:r>
            <a:endParaRPr lang="zh-CN" sz="2400">
              <a:latin typeface="微软雅黑" panose="020B0503020204020204" pitchFamily="34" charset="-122"/>
              <a:ea typeface="微软雅黑" panose="020B0503020204020204" pitchFamily="34" charset="-122"/>
              <a:cs typeface="+mn-cs"/>
              <a:sym typeface="+mn-ea"/>
            </a:endParaRPr>
          </a:p>
        </p:txBody>
      </p:sp>
      <p:sp>
        <p:nvSpPr>
          <p:cNvPr id="18" name="object 18"/>
          <p:cNvSpPr txBox="1"/>
          <p:nvPr/>
        </p:nvSpPr>
        <p:spPr>
          <a:xfrm>
            <a:off x="3881120" y="1559560"/>
            <a:ext cx="1459865" cy="430530"/>
          </a:xfrm>
          <a:prstGeom prst="rect">
            <a:avLst/>
          </a:prstGeom>
        </p:spPr>
        <p:txBody>
          <a:bodyPr vert="horz" wrap="square" lIns="0" tIns="0" rIns="0" bIns="0" rtlCol="0">
            <a:spAutoFit/>
          </a:bodyPr>
          <a:lstStyle/>
          <a:p>
            <a:pPr marL="12700" algn="ctr">
              <a:lnSpc>
                <a:spcPct val="100000"/>
              </a:lnSpc>
            </a:pPr>
            <a:r>
              <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福清支行</a:t>
            </a:r>
            <a:endPar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object 26"/>
          <p:cNvSpPr txBox="1"/>
          <p:nvPr/>
        </p:nvSpPr>
        <p:spPr>
          <a:xfrm>
            <a:off x="6543040" y="1590040"/>
            <a:ext cx="1529080" cy="430530"/>
          </a:xfrm>
          <a:prstGeom prst="rect">
            <a:avLst/>
          </a:prstGeom>
        </p:spPr>
        <p:txBody>
          <a:bodyPr vert="horz" wrap="square" lIns="0" tIns="0" rIns="0" bIns="0" rtlCol="0">
            <a:spAutoFit/>
          </a:bodyPr>
          <a:lstStyle/>
          <a:p>
            <a:pPr marL="12700" algn="ctr">
              <a:lnSpc>
                <a:spcPct val="100000"/>
              </a:lnSpc>
            </a:pPr>
            <a:r>
              <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网点影响</a:t>
            </a:r>
            <a:endPar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object 29"/>
          <p:cNvSpPr/>
          <p:nvPr/>
        </p:nvSpPr>
        <p:spPr>
          <a:xfrm>
            <a:off x="5761041" y="1528197"/>
            <a:ext cx="288183" cy="504638"/>
          </a:xfrm>
          <a:custGeom>
            <a:avLst/>
            <a:gdLst/>
            <a:ahLst/>
            <a:cxnLst/>
            <a:rect l="l" t="t" r="r" b="b"/>
            <a:pathLst>
              <a:path w="288289" h="504825">
                <a:moveTo>
                  <a:pt x="144017" y="0"/>
                </a:moveTo>
                <a:lnTo>
                  <a:pt x="144017" y="126111"/>
                </a:lnTo>
                <a:lnTo>
                  <a:pt x="0" y="126111"/>
                </a:lnTo>
                <a:lnTo>
                  <a:pt x="0" y="378332"/>
                </a:lnTo>
                <a:lnTo>
                  <a:pt x="144017" y="378332"/>
                </a:lnTo>
                <a:lnTo>
                  <a:pt x="144017" y="504444"/>
                </a:lnTo>
                <a:lnTo>
                  <a:pt x="288035" y="252222"/>
                </a:lnTo>
                <a:lnTo>
                  <a:pt x="144017" y="0"/>
                </a:lnTo>
                <a:close/>
              </a:path>
            </a:pathLst>
          </a:custGeom>
          <a:solidFill>
            <a:srgbClr val="FFFFFF"/>
          </a:solidFill>
        </p:spPr>
        <p:txBody>
          <a:bodyPr wrap="square" lIns="0" tIns="0" rIns="0" bIns="0" rtlCol="0"/>
          <a:lstStyle/>
          <a:p>
            <a:endParaRPr sz="100"/>
          </a:p>
        </p:txBody>
      </p:sp>
      <p:grpSp>
        <p:nvGrpSpPr>
          <p:cNvPr id="36" name="组合 35"/>
          <p:cNvGrpSpPr/>
          <p:nvPr/>
        </p:nvGrpSpPr>
        <p:grpSpPr>
          <a:xfrm>
            <a:off x="627380" y="1590040"/>
            <a:ext cx="8137141" cy="3128010"/>
            <a:chOff x="5683" y="1547"/>
            <a:chExt cx="12490" cy="4926"/>
          </a:xfrm>
        </p:grpSpPr>
        <p:sp>
          <p:nvSpPr>
            <p:cNvPr id="11" name="object 5"/>
            <p:cNvSpPr/>
            <p:nvPr/>
          </p:nvSpPr>
          <p:spPr>
            <a:xfrm>
              <a:off x="7479" y="2286"/>
              <a:ext cx="0" cy="3544"/>
            </a:xfrm>
            <a:custGeom>
              <a:avLst/>
              <a:gdLst/>
              <a:ahLst/>
              <a:cxnLst/>
              <a:rect l="l" t="t" r="r" b="b"/>
              <a:pathLst>
                <a:path h="2250440">
                  <a:moveTo>
                    <a:pt x="0" y="0"/>
                  </a:moveTo>
                  <a:lnTo>
                    <a:pt x="0" y="2250071"/>
                  </a:lnTo>
                </a:path>
              </a:pathLst>
            </a:custGeom>
            <a:ln w="7620">
              <a:solidFill>
                <a:srgbClr val="D9D9D9"/>
              </a:solidFill>
            </a:ln>
          </p:spPr>
          <p:txBody>
            <a:bodyPr wrap="square" lIns="0" tIns="0" rIns="0" bIns="0" rtlCol="0"/>
            <a:p/>
          </p:txBody>
        </p:sp>
        <p:sp>
          <p:nvSpPr>
            <p:cNvPr id="14" name="object 6"/>
            <p:cNvSpPr/>
            <p:nvPr/>
          </p:nvSpPr>
          <p:spPr>
            <a:xfrm>
              <a:off x="7322" y="2121"/>
              <a:ext cx="315" cy="314"/>
            </a:xfrm>
            <a:prstGeom prst="rect">
              <a:avLst/>
            </a:prstGeom>
            <a:blipFill>
              <a:blip r:embed="rId2" cstate="print"/>
              <a:stretch>
                <a:fillRect/>
              </a:stretch>
            </a:blipFill>
          </p:spPr>
          <p:txBody>
            <a:bodyPr wrap="square" lIns="0" tIns="0" rIns="0" bIns="0" rtlCol="0"/>
            <a:p/>
          </p:txBody>
        </p:sp>
        <p:sp>
          <p:nvSpPr>
            <p:cNvPr id="17" name="object 8"/>
            <p:cNvSpPr/>
            <p:nvPr/>
          </p:nvSpPr>
          <p:spPr>
            <a:xfrm>
              <a:off x="5683" y="2033"/>
              <a:ext cx="1311" cy="492"/>
            </a:xfrm>
            <a:custGeom>
              <a:avLst/>
              <a:gdLst/>
              <a:ahLst/>
              <a:cxnLst/>
              <a:rect l="l" t="t" r="r" b="b"/>
              <a:pathLst>
                <a:path w="832485" h="312419">
                  <a:moveTo>
                    <a:pt x="676655" y="312420"/>
                  </a:moveTo>
                  <a:lnTo>
                    <a:pt x="0" y="312420"/>
                  </a:lnTo>
                  <a:lnTo>
                    <a:pt x="0" y="0"/>
                  </a:lnTo>
                  <a:lnTo>
                    <a:pt x="676655" y="0"/>
                  </a:lnTo>
                  <a:lnTo>
                    <a:pt x="832103" y="155448"/>
                  </a:lnTo>
                  <a:lnTo>
                    <a:pt x="676655" y="312420"/>
                  </a:lnTo>
                  <a:close/>
                </a:path>
              </a:pathLst>
            </a:custGeom>
            <a:solidFill>
              <a:srgbClr val="8B5298"/>
            </a:solidFill>
          </p:spPr>
          <p:txBody>
            <a:bodyPr wrap="square" lIns="0" tIns="0" rIns="0" bIns="0" rtlCol="0"/>
            <a:p/>
          </p:txBody>
        </p:sp>
        <p:sp>
          <p:nvSpPr>
            <p:cNvPr id="21" name="object 9"/>
            <p:cNvSpPr txBox="1"/>
            <p:nvPr/>
          </p:nvSpPr>
          <p:spPr>
            <a:xfrm>
              <a:off x="6145" y="2086"/>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1</a:t>
              </a:r>
              <a:endParaRPr sz="1300">
                <a:latin typeface="微软雅黑" panose="020B0503020204020204" pitchFamily="34" charset="-122"/>
                <a:cs typeface="微软雅黑" panose="020B0503020204020204" pitchFamily="34" charset="-122"/>
              </a:endParaRPr>
            </a:p>
          </p:txBody>
        </p:sp>
        <p:sp>
          <p:nvSpPr>
            <p:cNvPr id="24" name="object 10"/>
            <p:cNvSpPr/>
            <p:nvPr/>
          </p:nvSpPr>
          <p:spPr>
            <a:xfrm>
              <a:off x="7322" y="3298"/>
              <a:ext cx="315" cy="314"/>
            </a:xfrm>
            <a:prstGeom prst="rect">
              <a:avLst/>
            </a:prstGeom>
            <a:blipFill>
              <a:blip r:embed="rId3" cstate="print"/>
              <a:stretch>
                <a:fillRect/>
              </a:stretch>
            </a:blipFill>
          </p:spPr>
          <p:txBody>
            <a:bodyPr wrap="square" lIns="0" tIns="0" rIns="0" bIns="0" rtlCol="0"/>
            <a:p/>
          </p:txBody>
        </p:sp>
        <p:sp>
          <p:nvSpPr>
            <p:cNvPr id="25" name="object 11"/>
            <p:cNvSpPr/>
            <p:nvPr/>
          </p:nvSpPr>
          <p:spPr>
            <a:xfrm>
              <a:off x="5683" y="3211"/>
              <a:ext cx="1311" cy="490"/>
            </a:xfrm>
            <a:custGeom>
              <a:avLst/>
              <a:gdLst/>
              <a:ahLst/>
              <a:cxnLst/>
              <a:rect l="l" t="t" r="r" b="b"/>
              <a:pathLst>
                <a:path w="832485" h="311150">
                  <a:moveTo>
                    <a:pt x="676655" y="310895"/>
                  </a:moveTo>
                  <a:lnTo>
                    <a:pt x="0" y="310895"/>
                  </a:lnTo>
                  <a:lnTo>
                    <a:pt x="0" y="0"/>
                  </a:lnTo>
                  <a:lnTo>
                    <a:pt x="676655" y="0"/>
                  </a:lnTo>
                  <a:lnTo>
                    <a:pt x="832103" y="155448"/>
                  </a:lnTo>
                  <a:lnTo>
                    <a:pt x="676655" y="310895"/>
                  </a:lnTo>
                  <a:close/>
                </a:path>
              </a:pathLst>
            </a:custGeom>
            <a:solidFill>
              <a:srgbClr val="FE6035"/>
            </a:solidFill>
          </p:spPr>
          <p:txBody>
            <a:bodyPr wrap="square" lIns="0" tIns="0" rIns="0" bIns="0" rtlCol="0"/>
            <a:p/>
          </p:txBody>
        </p:sp>
        <p:sp>
          <p:nvSpPr>
            <p:cNvPr id="6" name="object 12"/>
            <p:cNvSpPr txBox="1"/>
            <p:nvPr/>
          </p:nvSpPr>
          <p:spPr>
            <a:xfrm>
              <a:off x="6145" y="3263"/>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2</a:t>
              </a:r>
              <a:endParaRPr sz="1300">
                <a:latin typeface="微软雅黑" panose="020B0503020204020204" pitchFamily="34" charset="-122"/>
                <a:cs typeface="微软雅黑" panose="020B0503020204020204" pitchFamily="34" charset="-122"/>
              </a:endParaRPr>
            </a:p>
          </p:txBody>
        </p:sp>
        <p:sp>
          <p:nvSpPr>
            <p:cNvPr id="7" name="object 13"/>
            <p:cNvSpPr/>
            <p:nvPr/>
          </p:nvSpPr>
          <p:spPr>
            <a:xfrm>
              <a:off x="7322" y="4475"/>
              <a:ext cx="315" cy="314"/>
            </a:xfrm>
            <a:prstGeom prst="rect">
              <a:avLst/>
            </a:prstGeom>
            <a:blipFill>
              <a:blip r:embed="rId4" cstate="print"/>
              <a:stretch>
                <a:fillRect/>
              </a:stretch>
            </a:blipFill>
          </p:spPr>
          <p:txBody>
            <a:bodyPr wrap="square" lIns="0" tIns="0" rIns="0" bIns="0" rtlCol="0"/>
            <a:p/>
          </p:txBody>
        </p:sp>
        <p:sp>
          <p:nvSpPr>
            <p:cNvPr id="8" name="object 14"/>
            <p:cNvSpPr/>
            <p:nvPr/>
          </p:nvSpPr>
          <p:spPr>
            <a:xfrm>
              <a:off x="5683" y="4387"/>
              <a:ext cx="1311" cy="492"/>
            </a:xfrm>
            <a:custGeom>
              <a:avLst/>
              <a:gdLst/>
              <a:ahLst/>
              <a:cxnLst/>
              <a:rect l="l" t="t" r="r" b="b"/>
              <a:pathLst>
                <a:path w="832485" h="312419">
                  <a:moveTo>
                    <a:pt x="676655" y="312419"/>
                  </a:moveTo>
                  <a:lnTo>
                    <a:pt x="0" y="312419"/>
                  </a:lnTo>
                  <a:lnTo>
                    <a:pt x="0" y="0"/>
                  </a:lnTo>
                  <a:lnTo>
                    <a:pt x="676655" y="0"/>
                  </a:lnTo>
                  <a:lnTo>
                    <a:pt x="832103" y="155447"/>
                  </a:lnTo>
                  <a:lnTo>
                    <a:pt x="676655" y="312419"/>
                  </a:lnTo>
                  <a:close/>
                </a:path>
              </a:pathLst>
            </a:custGeom>
            <a:solidFill>
              <a:srgbClr val="8CBAE3"/>
            </a:solidFill>
          </p:spPr>
          <p:txBody>
            <a:bodyPr wrap="square" lIns="0" tIns="0" rIns="0" bIns="0" rtlCol="0"/>
            <a:p>
              <a:endParaRPr>
                <a:solidFill>
                  <a:srgbClr val="8CBAE3"/>
                </a:solidFill>
              </a:endParaRPr>
            </a:p>
          </p:txBody>
        </p:sp>
        <p:sp>
          <p:nvSpPr>
            <p:cNvPr id="12" name="object 15"/>
            <p:cNvSpPr txBox="1"/>
            <p:nvPr/>
          </p:nvSpPr>
          <p:spPr>
            <a:xfrm>
              <a:off x="6145" y="4440"/>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3</a:t>
              </a:r>
              <a:endParaRPr sz="1300">
                <a:latin typeface="微软雅黑" panose="020B0503020204020204" pitchFamily="34" charset="-122"/>
                <a:cs typeface="微软雅黑" panose="020B0503020204020204" pitchFamily="34" charset="-122"/>
              </a:endParaRPr>
            </a:p>
          </p:txBody>
        </p:sp>
        <p:sp>
          <p:nvSpPr>
            <p:cNvPr id="13" name="object 16"/>
            <p:cNvSpPr/>
            <p:nvPr/>
          </p:nvSpPr>
          <p:spPr>
            <a:xfrm>
              <a:off x="7322" y="5658"/>
              <a:ext cx="315" cy="314"/>
            </a:xfrm>
            <a:prstGeom prst="rect">
              <a:avLst/>
            </a:prstGeom>
            <a:blipFill>
              <a:blip r:embed="rId5" cstate="print"/>
              <a:stretch>
                <a:fillRect/>
              </a:stretch>
            </a:blipFill>
          </p:spPr>
          <p:txBody>
            <a:bodyPr wrap="square" lIns="0" tIns="0" rIns="0" bIns="0" rtlCol="0"/>
            <a:p/>
          </p:txBody>
        </p:sp>
        <p:sp>
          <p:nvSpPr>
            <p:cNvPr id="15" name="object 17"/>
            <p:cNvSpPr txBox="1">
              <a:spLocks noGrp="1"/>
            </p:cNvSpPr>
            <p:nvPr/>
          </p:nvSpPr>
          <p:spPr>
            <a:xfrm>
              <a:off x="7860" y="1547"/>
              <a:ext cx="10313" cy="4926"/>
            </a:xfrm>
            <a:prstGeom prst="rect">
              <a:avLst/>
            </a:prstGeom>
          </p:spPr>
          <p:txBody>
            <a:bodyPr vert="horz" wrap="square" lIns="0" tIns="12700" rIns="0" bIns="0" rtlCol="0">
              <a:spAutoFit/>
            </a:bodyPr>
            <a:lstStyle>
              <a:lvl1pPr marL="0">
                <a:defRPr sz="1050" b="0" i="0">
                  <a:solidFill>
                    <a:schemeClr val="tx1"/>
                  </a:solidFill>
                  <a:latin typeface="微软雅黑" panose="020B0503020204020204" pitchFamily="34" charset="-122"/>
                  <a:ea typeface="+mn-ea"/>
                  <a:cs typeface="微软雅黑" panose="020B0503020204020204" pitchFamily="34" charset="-122"/>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222250">
                <a:lnSpc>
                  <a:spcPct val="120000"/>
                </a:lnSpc>
                <a:spcBef>
                  <a:spcPts val="100"/>
                </a:spcBef>
              </a:pPr>
              <a:endParaRPr spc="150" dirty="0">
                <a:ea typeface="微软雅黑" panose="020B0503020204020204" pitchFamily="34" charset="-122"/>
              </a:endParaRPr>
            </a:p>
            <a:p>
              <a:pPr marL="12700" marR="222250">
                <a:lnSpc>
                  <a:spcPct val="120000"/>
                </a:lnSpc>
                <a:spcBef>
                  <a:spcPts val="100"/>
                </a:spcBef>
              </a:pPr>
              <a:r>
                <a:rPr lang="zh-CN" sz="1500" b="1" spc="300" dirty="0">
                  <a:solidFill>
                    <a:srgbClr val="8B5298"/>
                  </a:solidFill>
                  <a:ea typeface="微软雅黑" panose="020B0503020204020204" pitchFamily="34" charset="-122"/>
                  <a:sym typeface="+mn-ea"/>
                </a:rPr>
                <a:t>产品特色</a:t>
              </a:r>
              <a:endParaRPr lang="zh-CN" sz="1500" b="1" spc="300" dirty="0">
                <a:solidFill>
                  <a:schemeClr val="tx2"/>
                </a:solidFill>
                <a:ea typeface="微软雅黑" panose="020B0503020204020204" pitchFamily="34" charset="-122"/>
                <a:sym typeface="+mn-ea"/>
              </a:endParaRPr>
            </a:p>
            <a:p>
              <a:pPr marL="12700" marR="222250">
                <a:lnSpc>
                  <a:spcPct val="120000"/>
                </a:lnSpc>
                <a:spcBef>
                  <a:spcPts val="100"/>
                </a:spcBef>
              </a:pPr>
              <a:r>
                <a:rPr lang="zh-CN" altLang="en-US" sz="1200">
                  <a:ea typeface="微软雅黑" panose="020B0503020204020204" pitchFamily="34" charset="-122"/>
                  <a:sym typeface="+mn-ea"/>
                </a:rPr>
                <a:t>为解决专精特新制造业小微企业融资需求，推出的一款</a:t>
              </a:r>
              <a:r>
                <a:rPr lang="zh-CN" altLang="en-US" sz="1600" b="1">
                  <a:solidFill>
                    <a:srgbClr val="FF0000"/>
                  </a:solidFill>
                  <a:ea typeface="微软雅黑" panose="020B0503020204020204" pitchFamily="34" charset="-122"/>
                  <a:sym typeface="+mn-ea"/>
                </a:rPr>
                <a:t>无抵押，信用贷</a:t>
              </a:r>
              <a:r>
                <a:rPr lang="zh-CN" altLang="en-US" sz="1200">
                  <a:ea typeface="微软雅黑" panose="020B0503020204020204" pitchFamily="34" charset="-122"/>
                  <a:sym typeface="+mn-ea"/>
                </a:rPr>
                <a:t>的专项融资产品</a:t>
              </a:r>
              <a:endParaRPr dirty="0">
                <a:ea typeface="微软雅黑" panose="020B0503020204020204" pitchFamily="34" charset="-122"/>
              </a:endParaRPr>
            </a:p>
            <a:p>
              <a:pPr marL="12700" marR="222250">
                <a:lnSpc>
                  <a:spcPct val="120000"/>
                </a:lnSpc>
                <a:spcBef>
                  <a:spcPts val="100"/>
                </a:spcBef>
              </a:pPr>
              <a:endParaRPr sz="1500" b="1" spc="300" dirty="0">
                <a:solidFill>
                  <a:srgbClr val="3497DB"/>
                </a:solidFill>
                <a:ea typeface="微软雅黑" panose="020B0503020204020204" pitchFamily="34" charset="-122"/>
              </a:endParaRPr>
            </a:p>
            <a:p>
              <a:pPr marL="12700" marR="222250">
                <a:lnSpc>
                  <a:spcPct val="120000"/>
                </a:lnSpc>
                <a:spcBef>
                  <a:spcPts val="100"/>
                </a:spcBef>
              </a:pPr>
              <a:r>
                <a:rPr lang="zh-CN" sz="1500" b="1" spc="300" dirty="0">
                  <a:solidFill>
                    <a:srgbClr val="FE6035"/>
                  </a:solidFill>
                  <a:ea typeface="微软雅黑" panose="020B0503020204020204" pitchFamily="34" charset="-122"/>
                </a:rPr>
                <a:t>办理条件</a:t>
              </a:r>
              <a:endParaRPr sz="1500">
                <a:ea typeface="微软雅黑" panose="020B0503020204020204" pitchFamily="34" charset="-122"/>
              </a:endParaRPr>
            </a:p>
            <a:p>
              <a:pPr marL="12700" marR="234315">
                <a:lnSpc>
                  <a:spcPct val="120000"/>
                </a:lnSpc>
                <a:spcBef>
                  <a:spcPts val="200"/>
                </a:spcBef>
              </a:pPr>
              <a:r>
                <a:rPr lang="zh-CN" altLang="en-US" sz="1200">
                  <a:ea typeface="微软雅黑" panose="020B0503020204020204" pitchFamily="34" charset="-122"/>
                  <a:sym typeface="+mn-ea"/>
                </a:rPr>
                <a:t>企业融资结构清晰、无复杂担保圈、纳稅申报收入真实，拥有较稳定优质上下游客户基础</a:t>
              </a:r>
              <a:endParaRPr sz="1200" dirty="0">
                <a:ea typeface="微软雅黑" panose="020B0503020204020204" pitchFamily="34" charset="-122"/>
              </a:endParaRPr>
            </a:p>
            <a:p>
              <a:pPr marL="12700" marR="234315">
                <a:lnSpc>
                  <a:spcPct val="120000"/>
                </a:lnSpc>
                <a:spcBef>
                  <a:spcPts val="200"/>
                </a:spcBef>
              </a:pPr>
              <a:endParaRPr sz="1000" b="1" spc="300" dirty="0">
                <a:solidFill>
                  <a:srgbClr val="1AA2AA"/>
                </a:solidFill>
                <a:ea typeface="微软雅黑" panose="020B0503020204020204" pitchFamily="34" charset="-122"/>
              </a:endParaRPr>
            </a:p>
            <a:p>
              <a:pPr marL="12700" marR="234315">
                <a:lnSpc>
                  <a:spcPct val="120000"/>
                </a:lnSpc>
                <a:spcBef>
                  <a:spcPts val="200"/>
                </a:spcBef>
              </a:pPr>
              <a:r>
                <a:rPr lang="zh-CN" sz="1500" b="1" spc="300" dirty="0">
                  <a:solidFill>
                    <a:srgbClr val="8CBAE3"/>
                  </a:solidFill>
                  <a:ea typeface="微软雅黑" panose="020B0503020204020204" pitchFamily="34" charset="-122"/>
                </a:rPr>
                <a:t>授信额度</a:t>
              </a:r>
              <a:endParaRPr sz="1500">
                <a:ea typeface="微软雅黑" panose="020B0503020204020204" pitchFamily="34" charset="-122"/>
              </a:endParaRPr>
            </a:p>
            <a:p>
              <a:pPr marL="12700">
                <a:lnSpc>
                  <a:spcPct val="100000"/>
                </a:lnSpc>
                <a:spcBef>
                  <a:spcPts val="440"/>
                </a:spcBef>
              </a:pPr>
              <a:r>
                <a:rPr lang="zh-CN" altLang="en-US" sz="1200">
                  <a:ea typeface="微软雅黑" panose="020B0503020204020204" pitchFamily="34" charset="-122"/>
                  <a:sym typeface="+mn-ea"/>
                </a:rPr>
                <a:t>贷款金额最高可达</a:t>
              </a:r>
              <a:r>
                <a:rPr lang="zh-CN" altLang="en-US" sz="1600" b="1">
                  <a:solidFill>
                    <a:srgbClr val="FF0000"/>
                  </a:solidFill>
                  <a:ea typeface="微软雅黑" panose="020B0503020204020204" pitchFamily="34" charset="-122"/>
                  <a:sym typeface="+mn-ea"/>
                </a:rPr>
                <a:t>300万元。</a:t>
              </a:r>
              <a:endParaRPr sz="1000" spc="-5" dirty="0">
                <a:ea typeface="微软雅黑" panose="020B0503020204020204" pitchFamily="34" charset="-122"/>
              </a:endParaRPr>
            </a:p>
            <a:p>
              <a:pPr marL="12700">
                <a:lnSpc>
                  <a:spcPct val="100000"/>
                </a:lnSpc>
                <a:spcBef>
                  <a:spcPts val="440"/>
                </a:spcBef>
              </a:pPr>
              <a:endParaRPr sz="1000" b="1" spc="-5" dirty="0">
                <a:solidFill>
                  <a:srgbClr val="69A25B"/>
                </a:solidFill>
                <a:ea typeface="微软雅黑" panose="020B0503020204020204" pitchFamily="34" charset="-122"/>
              </a:endParaRPr>
            </a:p>
            <a:p>
              <a:pPr marL="12700">
                <a:lnSpc>
                  <a:spcPct val="100000"/>
                </a:lnSpc>
                <a:spcBef>
                  <a:spcPts val="440"/>
                </a:spcBef>
              </a:pPr>
              <a:r>
                <a:rPr lang="zh-CN" sz="1500" b="1" spc="300" dirty="0">
                  <a:solidFill>
                    <a:srgbClr val="778ACF"/>
                  </a:solidFill>
                  <a:ea typeface="微软雅黑" panose="020B0503020204020204" pitchFamily="34" charset="-122"/>
                </a:rPr>
                <a:t>担保方式</a:t>
              </a:r>
              <a:endParaRPr sz="1500">
                <a:ea typeface="微软雅黑" panose="020B0503020204020204" pitchFamily="34" charset="-122"/>
              </a:endParaRPr>
            </a:p>
            <a:p>
              <a:pPr algn="l">
                <a:buFont typeface="Wingdings" panose="05000000000000000000" charset="0"/>
              </a:pPr>
              <a:r>
                <a:rPr lang="zh-CN" altLang="en-US" sz="1200">
                  <a:ea typeface="微软雅黑" panose="020B0503020204020204" pitchFamily="34" charset="-122"/>
                  <a:sym typeface="+mn-ea"/>
                </a:rPr>
                <a:t>企业法定代表人或主要控股股东提供连带责任担保</a:t>
              </a:r>
              <a:endParaRPr lang="zh-CN" sz="1200" spc="150" dirty="0">
                <a:ea typeface="微软雅黑" panose="020B0503020204020204" pitchFamily="34" charset="-122"/>
              </a:endParaRPr>
            </a:p>
          </p:txBody>
        </p:sp>
        <p:sp>
          <p:nvSpPr>
            <p:cNvPr id="16" name="object 18"/>
            <p:cNvSpPr/>
            <p:nvPr/>
          </p:nvSpPr>
          <p:spPr>
            <a:xfrm>
              <a:off x="5683" y="5570"/>
              <a:ext cx="1311" cy="490"/>
            </a:xfrm>
            <a:custGeom>
              <a:avLst/>
              <a:gdLst/>
              <a:ahLst/>
              <a:cxnLst/>
              <a:rect l="l" t="t" r="r" b="b"/>
              <a:pathLst>
                <a:path w="832485" h="311150">
                  <a:moveTo>
                    <a:pt x="676655" y="310896"/>
                  </a:moveTo>
                  <a:lnTo>
                    <a:pt x="0" y="310896"/>
                  </a:lnTo>
                  <a:lnTo>
                    <a:pt x="0" y="0"/>
                  </a:lnTo>
                  <a:lnTo>
                    <a:pt x="676655" y="0"/>
                  </a:lnTo>
                  <a:lnTo>
                    <a:pt x="832103" y="155448"/>
                  </a:lnTo>
                  <a:lnTo>
                    <a:pt x="676655" y="310896"/>
                  </a:lnTo>
                  <a:close/>
                </a:path>
              </a:pathLst>
            </a:custGeom>
            <a:solidFill>
              <a:srgbClr val="778ACF"/>
            </a:solidFill>
          </p:spPr>
          <p:txBody>
            <a:bodyPr wrap="square" lIns="0" tIns="0" rIns="0" bIns="0" rtlCol="0"/>
            <a:p/>
          </p:txBody>
        </p:sp>
        <p:sp>
          <p:nvSpPr>
            <p:cNvPr id="19" name="object 19"/>
            <p:cNvSpPr txBox="1"/>
            <p:nvPr/>
          </p:nvSpPr>
          <p:spPr>
            <a:xfrm>
              <a:off x="6145" y="5623"/>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4</a:t>
              </a:r>
              <a:endParaRPr sz="1300">
                <a:latin typeface="微软雅黑" panose="020B0503020204020204" pitchFamily="34" charset="-122"/>
                <a:cs typeface="微软雅黑" panose="020B0503020204020204" pitchFamily="34" charset="-122"/>
              </a:endParaRPr>
            </a:p>
          </p:txBody>
        </p:sp>
      </p:grpSp>
      <p:sp>
        <p:nvSpPr>
          <p:cNvPr id="20" name="圆角矩形 19"/>
          <p:cNvSpPr/>
          <p:nvPr/>
        </p:nvSpPr>
        <p:spPr>
          <a:xfrm>
            <a:off x="627380" y="866775"/>
            <a:ext cx="3067685" cy="723265"/>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p>
            <a:pPr algn="ctr"/>
            <a:r>
              <a:rPr lang="zh-CN" altLang="en-US" sz="2400">
                <a:latin typeface="微软雅黑" panose="020B0503020204020204" pitchFamily="34" charset="-122"/>
                <a:ea typeface="微软雅黑" panose="020B0503020204020204" pitchFamily="34" charset="-122"/>
              </a:rPr>
              <a:t>小额信用贷</a:t>
            </a:r>
            <a:endParaRPr lang="zh-CN" altLang="en-US" sz="2400">
              <a:latin typeface="微软雅黑" panose="020B0503020204020204" pitchFamily="34" charset="-122"/>
              <a:ea typeface="微软雅黑" panose="020B0503020204020204" pitchFamily="34" charset="-122"/>
            </a:endParaRPr>
          </a:p>
          <a:p>
            <a:pPr algn="ctr"/>
            <a:r>
              <a:rPr lang="zh-CN" altLang="en-US" sz="2400">
                <a:latin typeface="微软雅黑" panose="020B0503020204020204" pitchFamily="34" charset="-122"/>
                <a:ea typeface="微软雅黑" panose="020B0503020204020204" pitchFamily="34" charset="-122"/>
              </a:rPr>
              <a:t>（专精特新企业）</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p:cNvPicPr>
            <a:picLocks noChangeAspect="1"/>
          </p:cNvPicPr>
          <p:nvPr/>
        </p:nvPicPr>
        <p:blipFill>
          <a:blip r:embed="rId1"/>
          <a:stretch>
            <a:fillRect/>
          </a:stretch>
        </p:blipFill>
        <p:spPr>
          <a:xfrm>
            <a:off x="-6826" y="1218247"/>
            <a:ext cx="9158288" cy="3925253"/>
          </a:xfrm>
          <a:prstGeom prst="rect">
            <a:avLst/>
          </a:prstGeom>
          <a:noFill/>
          <a:ln w="9525">
            <a:noFill/>
          </a:ln>
        </p:spPr>
      </p:pic>
      <p:sp>
        <p:nvSpPr>
          <p:cNvPr id="18" name="object 18"/>
          <p:cNvSpPr txBox="1"/>
          <p:nvPr/>
        </p:nvSpPr>
        <p:spPr>
          <a:xfrm>
            <a:off x="3881120" y="1559560"/>
            <a:ext cx="1459865" cy="430530"/>
          </a:xfrm>
          <a:prstGeom prst="rect">
            <a:avLst/>
          </a:prstGeom>
        </p:spPr>
        <p:txBody>
          <a:bodyPr vert="horz" wrap="square" lIns="0" tIns="0" rIns="0" bIns="0" rtlCol="0">
            <a:spAutoFit/>
          </a:bodyPr>
          <a:lstStyle/>
          <a:p>
            <a:pPr marL="12700" algn="ctr">
              <a:lnSpc>
                <a:spcPct val="100000"/>
              </a:lnSpc>
            </a:pPr>
            <a:r>
              <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福清支行</a:t>
            </a:r>
            <a:endPar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object 26"/>
          <p:cNvSpPr txBox="1"/>
          <p:nvPr/>
        </p:nvSpPr>
        <p:spPr>
          <a:xfrm>
            <a:off x="6543040" y="1590040"/>
            <a:ext cx="1529080" cy="430530"/>
          </a:xfrm>
          <a:prstGeom prst="rect">
            <a:avLst/>
          </a:prstGeom>
        </p:spPr>
        <p:txBody>
          <a:bodyPr vert="horz" wrap="square" lIns="0" tIns="0" rIns="0" bIns="0" rtlCol="0">
            <a:spAutoFit/>
          </a:bodyPr>
          <a:lstStyle/>
          <a:p>
            <a:pPr marL="12700" algn="ctr">
              <a:lnSpc>
                <a:spcPct val="100000"/>
              </a:lnSpc>
            </a:pPr>
            <a:r>
              <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网点影响</a:t>
            </a:r>
            <a:endPar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object 29"/>
          <p:cNvSpPr/>
          <p:nvPr/>
        </p:nvSpPr>
        <p:spPr>
          <a:xfrm>
            <a:off x="5761041" y="1528197"/>
            <a:ext cx="288183" cy="504638"/>
          </a:xfrm>
          <a:custGeom>
            <a:avLst/>
            <a:gdLst/>
            <a:ahLst/>
            <a:cxnLst/>
            <a:rect l="l" t="t" r="r" b="b"/>
            <a:pathLst>
              <a:path w="288289" h="504825">
                <a:moveTo>
                  <a:pt x="144017" y="0"/>
                </a:moveTo>
                <a:lnTo>
                  <a:pt x="144017" y="126111"/>
                </a:lnTo>
                <a:lnTo>
                  <a:pt x="0" y="126111"/>
                </a:lnTo>
                <a:lnTo>
                  <a:pt x="0" y="378332"/>
                </a:lnTo>
                <a:lnTo>
                  <a:pt x="144017" y="378332"/>
                </a:lnTo>
                <a:lnTo>
                  <a:pt x="144017" y="504444"/>
                </a:lnTo>
                <a:lnTo>
                  <a:pt x="288035" y="252222"/>
                </a:lnTo>
                <a:lnTo>
                  <a:pt x="144017" y="0"/>
                </a:lnTo>
                <a:close/>
              </a:path>
            </a:pathLst>
          </a:custGeom>
          <a:solidFill>
            <a:srgbClr val="FFFFFF"/>
          </a:solidFill>
        </p:spPr>
        <p:txBody>
          <a:bodyPr wrap="square" lIns="0" tIns="0" rIns="0" bIns="0" rtlCol="0"/>
          <a:lstStyle/>
          <a:p>
            <a:endParaRPr sz="100"/>
          </a:p>
        </p:txBody>
      </p:sp>
      <p:grpSp>
        <p:nvGrpSpPr>
          <p:cNvPr id="36" name="组合 35"/>
          <p:cNvGrpSpPr/>
          <p:nvPr/>
        </p:nvGrpSpPr>
        <p:grpSpPr>
          <a:xfrm>
            <a:off x="627380" y="1590040"/>
            <a:ext cx="8137141" cy="2865755"/>
            <a:chOff x="5683" y="1547"/>
            <a:chExt cx="12490" cy="4513"/>
          </a:xfrm>
        </p:grpSpPr>
        <p:sp>
          <p:nvSpPr>
            <p:cNvPr id="11" name="object 5"/>
            <p:cNvSpPr/>
            <p:nvPr/>
          </p:nvSpPr>
          <p:spPr>
            <a:xfrm>
              <a:off x="7479" y="2286"/>
              <a:ext cx="0" cy="3544"/>
            </a:xfrm>
            <a:custGeom>
              <a:avLst/>
              <a:gdLst/>
              <a:ahLst/>
              <a:cxnLst/>
              <a:rect l="l" t="t" r="r" b="b"/>
              <a:pathLst>
                <a:path h="2250440">
                  <a:moveTo>
                    <a:pt x="0" y="0"/>
                  </a:moveTo>
                  <a:lnTo>
                    <a:pt x="0" y="2250071"/>
                  </a:lnTo>
                </a:path>
              </a:pathLst>
            </a:custGeom>
            <a:ln w="7620">
              <a:solidFill>
                <a:srgbClr val="D9D9D9"/>
              </a:solidFill>
            </a:ln>
          </p:spPr>
          <p:txBody>
            <a:bodyPr wrap="square" lIns="0" tIns="0" rIns="0" bIns="0" rtlCol="0"/>
            <a:p/>
          </p:txBody>
        </p:sp>
        <p:sp>
          <p:nvSpPr>
            <p:cNvPr id="14" name="object 6"/>
            <p:cNvSpPr/>
            <p:nvPr/>
          </p:nvSpPr>
          <p:spPr>
            <a:xfrm>
              <a:off x="7322" y="2121"/>
              <a:ext cx="315" cy="314"/>
            </a:xfrm>
            <a:prstGeom prst="rect">
              <a:avLst/>
            </a:prstGeom>
            <a:blipFill>
              <a:blip r:embed="rId2" cstate="print"/>
              <a:stretch>
                <a:fillRect/>
              </a:stretch>
            </a:blipFill>
          </p:spPr>
          <p:txBody>
            <a:bodyPr wrap="square" lIns="0" tIns="0" rIns="0" bIns="0" rtlCol="0"/>
            <a:p/>
          </p:txBody>
        </p:sp>
        <p:sp>
          <p:nvSpPr>
            <p:cNvPr id="17" name="object 8"/>
            <p:cNvSpPr/>
            <p:nvPr/>
          </p:nvSpPr>
          <p:spPr>
            <a:xfrm>
              <a:off x="5683" y="2033"/>
              <a:ext cx="1311" cy="492"/>
            </a:xfrm>
            <a:custGeom>
              <a:avLst/>
              <a:gdLst/>
              <a:ahLst/>
              <a:cxnLst/>
              <a:rect l="l" t="t" r="r" b="b"/>
              <a:pathLst>
                <a:path w="832485" h="312419">
                  <a:moveTo>
                    <a:pt x="676655" y="312420"/>
                  </a:moveTo>
                  <a:lnTo>
                    <a:pt x="0" y="312420"/>
                  </a:lnTo>
                  <a:lnTo>
                    <a:pt x="0" y="0"/>
                  </a:lnTo>
                  <a:lnTo>
                    <a:pt x="676655" y="0"/>
                  </a:lnTo>
                  <a:lnTo>
                    <a:pt x="832103" y="155448"/>
                  </a:lnTo>
                  <a:lnTo>
                    <a:pt x="676655" y="312420"/>
                  </a:lnTo>
                  <a:close/>
                </a:path>
              </a:pathLst>
            </a:custGeom>
            <a:solidFill>
              <a:srgbClr val="8B5298"/>
            </a:solidFill>
          </p:spPr>
          <p:txBody>
            <a:bodyPr wrap="square" lIns="0" tIns="0" rIns="0" bIns="0" rtlCol="0"/>
            <a:p/>
          </p:txBody>
        </p:sp>
        <p:sp>
          <p:nvSpPr>
            <p:cNvPr id="21" name="object 9"/>
            <p:cNvSpPr txBox="1"/>
            <p:nvPr/>
          </p:nvSpPr>
          <p:spPr>
            <a:xfrm>
              <a:off x="6145" y="2086"/>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1</a:t>
              </a:r>
              <a:endParaRPr sz="1300">
                <a:latin typeface="微软雅黑" panose="020B0503020204020204" pitchFamily="34" charset="-122"/>
                <a:cs typeface="微软雅黑" panose="020B0503020204020204" pitchFamily="34" charset="-122"/>
              </a:endParaRPr>
            </a:p>
          </p:txBody>
        </p:sp>
        <p:sp>
          <p:nvSpPr>
            <p:cNvPr id="24" name="object 10"/>
            <p:cNvSpPr/>
            <p:nvPr/>
          </p:nvSpPr>
          <p:spPr>
            <a:xfrm>
              <a:off x="7322" y="3298"/>
              <a:ext cx="315" cy="314"/>
            </a:xfrm>
            <a:prstGeom prst="rect">
              <a:avLst/>
            </a:prstGeom>
            <a:blipFill>
              <a:blip r:embed="rId3" cstate="print"/>
              <a:stretch>
                <a:fillRect/>
              </a:stretch>
            </a:blipFill>
          </p:spPr>
          <p:txBody>
            <a:bodyPr wrap="square" lIns="0" tIns="0" rIns="0" bIns="0" rtlCol="0"/>
            <a:p/>
          </p:txBody>
        </p:sp>
        <p:sp>
          <p:nvSpPr>
            <p:cNvPr id="25" name="object 11"/>
            <p:cNvSpPr/>
            <p:nvPr/>
          </p:nvSpPr>
          <p:spPr>
            <a:xfrm>
              <a:off x="5683" y="3211"/>
              <a:ext cx="1311" cy="490"/>
            </a:xfrm>
            <a:custGeom>
              <a:avLst/>
              <a:gdLst/>
              <a:ahLst/>
              <a:cxnLst/>
              <a:rect l="l" t="t" r="r" b="b"/>
              <a:pathLst>
                <a:path w="832485" h="311150">
                  <a:moveTo>
                    <a:pt x="676655" y="310895"/>
                  </a:moveTo>
                  <a:lnTo>
                    <a:pt x="0" y="310895"/>
                  </a:lnTo>
                  <a:lnTo>
                    <a:pt x="0" y="0"/>
                  </a:lnTo>
                  <a:lnTo>
                    <a:pt x="676655" y="0"/>
                  </a:lnTo>
                  <a:lnTo>
                    <a:pt x="832103" y="155448"/>
                  </a:lnTo>
                  <a:lnTo>
                    <a:pt x="676655" y="310895"/>
                  </a:lnTo>
                  <a:close/>
                </a:path>
              </a:pathLst>
            </a:custGeom>
            <a:solidFill>
              <a:srgbClr val="FE6035"/>
            </a:solidFill>
          </p:spPr>
          <p:txBody>
            <a:bodyPr wrap="square" lIns="0" tIns="0" rIns="0" bIns="0" rtlCol="0"/>
            <a:p/>
          </p:txBody>
        </p:sp>
        <p:sp>
          <p:nvSpPr>
            <p:cNvPr id="6" name="object 12"/>
            <p:cNvSpPr txBox="1"/>
            <p:nvPr/>
          </p:nvSpPr>
          <p:spPr>
            <a:xfrm>
              <a:off x="6145" y="3263"/>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2</a:t>
              </a:r>
              <a:endParaRPr sz="1300">
                <a:latin typeface="微软雅黑" panose="020B0503020204020204" pitchFamily="34" charset="-122"/>
                <a:cs typeface="微软雅黑" panose="020B0503020204020204" pitchFamily="34" charset="-122"/>
              </a:endParaRPr>
            </a:p>
          </p:txBody>
        </p:sp>
        <p:sp>
          <p:nvSpPr>
            <p:cNvPr id="7" name="object 13"/>
            <p:cNvSpPr/>
            <p:nvPr/>
          </p:nvSpPr>
          <p:spPr>
            <a:xfrm>
              <a:off x="7322" y="4475"/>
              <a:ext cx="315" cy="314"/>
            </a:xfrm>
            <a:prstGeom prst="rect">
              <a:avLst/>
            </a:prstGeom>
            <a:blipFill>
              <a:blip r:embed="rId4" cstate="print"/>
              <a:stretch>
                <a:fillRect/>
              </a:stretch>
            </a:blipFill>
          </p:spPr>
          <p:txBody>
            <a:bodyPr wrap="square" lIns="0" tIns="0" rIns="0" bIns="0" rtlCol="0"/>
            <a:p/>
          </p:txBody>
        </p:sp>
        <p:sp>
          <p:nvSpPr>
            <p:cNvPr id="8" name="object 14"/>
            <p:cNvSpPr/>
            <p:nvPr/>
          </p:nvSpPr>
          <p:spPr>
            <a:xfrm>
              <a:off x="5683" y="4387"/>
              <a:ext cx="1311" cy="492"/>
            </a:xfrm>
            <a:custGeom>
              <a:avLst/>
              <a:gdLst/>
              <a:ahLst/>
              <a:cxnLst/>
              <a:rect l="l" t="t" r="r" b="b"/>
              <a:pathLst>
                <a:path w="832485" h="312419">
                  <a:moveTo>
                    <a:pt x="676655" y="312419"/>
                  </a:moveTo>
                  <a:lnTo>
                    <a:pt x="0" y="312419"/>
                  </a:lnTo>
                  <a:lnTo>
                    <a:pt x="0" y="0"/>
                  </a:lnTo>
                  <a:lnTo>
                    <a:pt x="676655" y="0"/>
                  </a:lnTo>
                  <a:lnTo>
                    <a:pt x="832103" y="155447"/>
                  </a:lnTo>
                  <a:lnTo>
                    <a:pt x="676655" y="312419"/>
                  </a:lnTo>
                  <a:close/>
                </a:path>
              </a:pathLst>
            </a:custGeom>
            <a:solidFill>
              <a:srgbClr val="8CBAE3"/>
            </a:solidFill>
          </p:spPr>
          <p:txBody>
            <a:bodyPr wrap="square" lIns="0" tIns="0" rIns="0" bIns="0" rtlCol="0"/>
            <a:p>
              <a:endParaRPr>
                <a:solidFill>
                  <a:srgbClr val="8CBAE3"/>
                </a:solidFill>
              </a:endParaRPr>
            </a:p>
          </p:txBody>
        </p:sp>
        <p:sp>
          <p:nvSpPr>
            <p:cNvPr id="12" name="object 15"/>
            <p:cNvSpPr txBox="1"/>
            <p:nvPr/>
          </p:nvSpPr>
          <p:spPr>
            <a:xfrm>
              <a:off x="6145" y="4440"/>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3</a:t>
              </a:r>
              <a:endParaRPr sz="1300">
                <a:latin typeface="微软雅黑" panose="020B0503020204020204" pitchFamily="34" charset="-122"/>
                <a:cs typeface="微软雅黑" panose="020B0503020204020204" pitchFamily="34" charset="-122"/>
              </a:endParaRPr>
            </a:p>
          </p:txBody>
        </p:sp>
        <p:sp>
          <p:nvSpPr>
            <p:cNvPr id="13" name="object 16"/>
            <p:cNvSpPr/>
            <p:nvPr/>
          </p:nvSpPr>
          <p:spPr>
            <a:xfrm>
              <a:off x="7322" y="5658"/>
              <a:ext cx="315" cy="314"/>
            </a:xfrm>
            <a:prstGeom prst="rect">
              <a:avLst/>
            </a:prstGeom>
            <a:blipFill>
              <a:blip r:embed="rId5" cstate="print"/>
              <a:stretch>
                <a:fillRect/>
              </a:stretch>
            </a:blipFill>
          </p:spPr>
          <p:txBody>
            <a:bodyPr wrap="square" lIns="0" tIns="0" rIns="0" bIns="0" rtlCol="0"/>
            <a:p/>
          </p:txBody>
        </p:sp>
        <p:sp>
          <p:nvSpPr>
            <p:cNvPr id="15" name="object 17"/>
            <p:cNvSpPr txBox="1">
              <a:spLocks noGrp="1"/>
            </p:cNvSpPr>
            <p:nvPr/>
          </p:nvSpPr>
          <p:spPr>
            <a:xfrm>
              <a:off x="7860" y="1547"/>
              <a:ext cx="10313" cy="4429"/>
            </a:xfrm>
            <a:prstGeom prst="rect">
              <a:avLst/>
            </a:prstGeom>
          </p:spPr>
          <p:txBody>
            <a:bodyPr vert="horz" wrap="square" lIns="0" tIns="12700" rIns="0" bIns="0" rtlCol="0">
              <a:spAutoFit/>
            </a:bodyPr>
            <a:lstStyle>
              <a:lvl1pPr marL="0">
                <a:defRPr sz="1050" b="0" i="0">
                  <a:solidFill>
                    <a:schemeClr val="tx1"/>
                  </a:solidFill>
                  <a:latin typeface="微软雅黑" panose="020B0503020204020204" pitchFamily="34" charset="-122"/>
                  <a:ea typeface="+mn-ea"/>
                  <a:cs typeface="微软雅黑" panose="020B0503020204020204" pitchFamily="34" charset="-122"/>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222250">
                <a:lnSpc>
                  <a:spcPct val="120000"/>
                </a:lnSpc>
                <a:spcBef>
                  <a:spcPts val="100"/>
                </a:spcBef>
              </a:pPr>
              <a:endParaRPr spc="150" dirty="0">
                <a:ea typeface="微软雅黑" panose="020B0503020204020204" pitchFamily="34" charset="-122"/>
              </a:endParaRPr>
            </a:p>
            <a:p>
              <a:pPr marL="12700" marR="222250">
                <a:lnSpc>
                  <a:spcPct val="120000"/>
                </a:lnSpc>
                <a:spcBef>
                  <a:spcPts val="100"/>
                </a:spcBef>
              </a:pPr>
              <a:r>
                <a:rPr lang="zh-CN" sz="1500" b="1" spc="300" dirty="0">
                  <a:solidFill>
                    <a:srgbClr val="8B5298"/>
                  </a:solidFill>
                  <a:ea typeface="微软雅黑" panose="020B0503020204020204" pitchFamily="34" charset="-122"/>
                  <a:sym typeface="+mn-ea"/>
                </a:rPr>
                <a:t>产品特色</a:t>
              </a:r>
              <a:endParaRPr lang="zh-CN" sz="1500" b="1" spc="300" dirty="0">
                <a:solidFill>
                  <a:schemeClr val="tx2"/>
                </a:solidFill>
                <a:ea typeface="微软雅黑" panose="020B0503020204020204" pitchFamily="34" charset="-122"/>
                <a:sym typeface="+mn-ea"/>
              </a:endParaRPr>
            </a:p>
            <a:p>
              <a:pPr marL="12700" marR="222250">
                <a:lnSpc>
                  <a:spcPct val="120000"/>
                </a:lnSpc>
                <a:spcBef>
                  <a:spcPts val="100"/>
                </a:spcBef>
              </a:pPr>
              <a:r>
                <a:rPr lang="zh-CN" altLang="en-US" sz="1200">
                  <a:ea typeface="微软雅黑" panose="020B0503020204020204" pitchFamily="34" charset="-122"/>
                  <a:sym typeface="+mn-ea"/>
                </a:rPr>
                <a:t>面向企业客户推出的一款</a:t>
              </a:r>
              <a:r>
                <a:rPr lang="zh-CN" altLang="en-US" sz="1400" b="1">
                  <a:solidFill>
                    <a:srgbClr val="FF0000"/>
                  </a:solidFill>
                  <a:ea typeface="微软雅黑" panose="020B0503020204020204" pitchFamily="34" charset="-122"/>
                  <a:sym typeface="+mn-ea"/>
                </a:rPr>
                <a:t>在线申请．签约、支用、还款</a:t>
              </a:r>
              <a:r>
                <a:rPr lang="zh-CN" altLang="en-US" sz="1200">
                  <a:ea typeface="微软雅黑" panose="020B0503020204020204" pitchFamily="34" charset="-122"/>
                  <a:sym typeface="+mn-ea"/>
                </a:rPr>
                <a:t>的短期线上化可循环货款产品。产品以</a:t>
              </a:r>
              <a:r>
                <a:rPr lang="zh-CN" altLang="en-US" sz="1200">
                  <a:solidFill>
                    <a:srgbClr val="FF0000"/>
                  </a:solidFill>
                  <a:ea typeface="微软雅黑" panose="020B0503020204020204" pitchFamily="34" charset="-122"/>
                  <a:sym typeface="+mn-ea"/>
                </a:rPr>
                <a:t>企业纳稅数据作为额度测算</a:t>
              </a:r>
              <a:r>
                <a:rPr lang="zh-CN" altLang="en-US" sz="1200">
                  <a:ea typeface="微软雅黑" panose="020B0503020204020204" pitchFamily="34" charset="-122"/>
                  <a:sym typeface="+mn-ea"/>
                </a:rPr>
                <a:t>主要依据</a:t>
              </a:r>
              <a:endParaRPr dirty="0">
                <a:ea typeface="微软雅黑" panose="020B0503020204020204" pitchFamily="34" charset="-122"/>
              </a:endParaRPr>
            </a:p>
            <a:p>
              <a:pPr marL="12700" marR="222250">
                <a:lnSpc>
                  <a:spcPct val="120000"/>
                </a:lnSpc>
                <a:spcBef>
                  <a:spcPts val="100"/>
                </a:spcBef>
              </a:pPr>
              <a:r>
                <a:rPr lang="zh-CN" sz="1500" b="1" spc="300" dirty="0">
                  <a:solidFill>
                    <a:srgbClr val="FE6035"/>
                  </a:solidFill>
                  <a:ea typeface="微软雅黑" panose="020B0503020204020204" pitchFamily="34" charset="-122"/>
                </a:rPr>
                <a:t>办理条件</a:t>
              </a:r>
              <a:endParaRPr sz="1500">
                <a:ea typeface="微软雅黑" panose="020B0503020204020204" pitchFamily="34" charset="-122"/>
              </a:endParaRPr>
            </a:p>
            <a:p>
              <a:pPr marL="12700" marR="234315">
                <a:lnSpc>
                  <a:spcPct val="120000"/>
                </a:lnSpc>
                <a:spcBef>
                  <a:spcPts val="200"/>
                </a:spcBef>
              </a:pPr>
              <a:r>
                <a:rPr lang="zh-CN" altLang="en-US" sz="1200">
                  <a:ea typeface="微软雅黑" panose="020B0503020204020204" pitchFamily="34" charset="-122"/>
                  <a:sym typeface="+mn-ea"/>
                </a:rPr>
                <a:t>经营正常、信用良好的小微企业，企业纳税等级在B级及以上．近一年有完整增值税纳税申报记录</a:t>
              </a:r>
              <a:endParaRPr sz="1200" dirty="0">
                <a:ea typeface="微软雅黑" panose="020B0503020204020204" pitchFamily="34" charset="-122"/>
              </a:endParaRPr>
            </a:p>
            <a:p>
              <a:pPr marL="12700" marR="234315">
                <a:lnSpc>
                  <a:spcPct val="120000"/>
                </a:lnSpc>
                <a:spcBef>
                  <a:spcPts val="200"/>
                </a:spcBef>
              </a:pPr>
              <a:endParaRPr sz="1000" b="1" spc="300" dirty="0">
                <a:solidFill>
                  <a:srgbClr val="1AA2AA"/>
                </a:solidFill>
                <a:ea typeface="微软雅黑" panose="020B0503020204020204" pitchFamily="34" charset="-122"/>
              </a:endParaRPr>
            </a:p>
            <a:p>
              <a:pPr marL="12700" marR="234315">
                <a:lnSpc>
                  <a:spcPct val="120000"/>
                </a:lnSpc>
                <a:spcBef>
                  <a:spcPts val="200"/>
                </a:spcBef>
              </a:pPr>
              <a:r>
                <a:rPr lang="zh-CN" sz="1500" b="1" spc="300" dirty="0">
                  <a:solidFill>
                    <a:srgbClr val="8CBAE3"/>
                  </a:solidFill>
                  <a:ea typeface="微软雅黑" panose="020B0503020204020204" pitchFamily="34" charset="-122"/>
                </a:rPr>
                <a:t>授信额度</a:t>
              </a:r>
              <a:endParaRPr sz="1500">
                <a:ea typeface="微软雅黑" panose="020B0503020204020204" pitchFamily="34" charset="-122"/>
              </a:endParaRPr>
            </a:p>
            <a:p>
              <a:pPr marL="12700">
                <a:lnSpc>
                  <a:spcPct val="100000"/>
                </a:lnSpc>
                <a:spcBef>
                  <a:spcPts val="440"/>
                </a:spcBef>
              </a:pPr>
              <a:r>
                <a:rPr lang="zh-CN" altLang="en-US" sz="1600" b="1">
                  <a:solidFill>
                    <a:srgbClr val="FF0000"/>
                  </a:solidFill>
                  <a:ea typeface="微软雅黑" panose="020B0503020204020204" pitchFamily="34" charset="-122"/>
                  <a:sym typeface="+mn-ea"/>
                </a:rPr>
                <a:t>无抵押信用贷款，</a:t>
              </a:r>
              <a:r>
                <a:rPr lang="zh-CN" altLang="en-US" sz="1200">
                  <a:ea typeface="微软雅黑" panose="020B0503020204020204" pitchFamily="34" charset="-122"/>
                  <a:sym typeface="+mn-ea"/>
                </a:rPr>
                <a:t>贷款金额可达</a:t>
              </a:r>
              <a:r>
                <a:rPr lang="zh-CN" altLang="en-US" sz="1600" b="1">
                  <a:solidFill>
                    <a:srgbClr val="FF0000"/>
                  </a:solidFill>
                  <a:ea typeface="微软雅黑" panose="020B0503020204020204" pitchFamily="34" charset="-122"/>
                  <a:sym typeface="+mn-ea"/>
                </a:rPr>
                <a:t>200万元</a:t>
              </a:r>
              <a:r>
                <a:rPr lang="zh-CN" altLang="en-US" sz="1200">
                  <a:ea typeface="微软雅黑" panose="020B0503020204020204" pitchFamily="34" charset="-122"/>
                  <a:sym typeface="+mn-ea"/>
                </a:rPr>
                <a:t>，利率最低可达</a:t>
              </a:r>
              <a:r>
                <a:rPr lang="zh-CN" altLang="en-US" sz="1600" b="1">
                  <a:solidFill>
                    <a:srgbClr val="FF0000"/>
                  </a:solidFill>
                  <a:ea typeface="微软雅黑" panose="020B0503020204020204" pitchFamily="34" charset="-122"/>
                  <a:sym typeface="+mn-ea"/>
                </a:rPr>
                <a:t>4.5%</a:t>
              </a:r>
              <a:endParaRPr sz="1000" b="1" spc="-5" dirty="0">
                <a:solidFill>
                  <a:srgbClr val="69A25B"/>
                </a:solidFill>
                <a:ea typeface="微软雅黑" panose="020B0503020204020204" pitchFamily="34" charset="-122"/>
              </a:endParaRPr>
            </a:p>
            <a:p>
              <a:pPr marL="12700">
                <a:lnSpc>
                  <a:spcPct val="100000"/>
                </a:lnSpc>
                <a:spcBef>
                  <a:spcPts val="440"/>
                </a:spcBef>
              </a:pPr>
              <a:r>
                <a:rPr lang="zh-CN" sz="1500" b="1" spc="300" dirty="0">
                  <a:solidFill>
                    <a:srgbClr val="778ACF"/>
                  </a:solidFill>
                  <a:ea typeface="微软雅黑" panose="020B0503020204020204" pitchFamily="34" charset="-122"/>
                </a:rPr>
                <a:t>担保方式</a:t>
              </a:r>
              <a:endParaRPr sz="1500">
                <a:ea typeface="微软雅黑" panose="020B0503020204020204" pitchFamily="34" charset="-122"/>
              </a:endParaRPr>
            </a:p>
            <a:p>
              <a:pPr algn="l">
                <a:buFont typeface="Wingdings" panose="05000000000000000000" charset="0"/>
              </a:pPr>
              <a:r>
                <a:rPr lang="zh-CN" altLang="en-US" sz="1200">
                  <a:ea typeface="微软雅黑" panose="020B0503020204020204" pitchFamily="34" charset="-122"/>
                  <a:sym typeface="+mn-ea"/>
                </a:rPr>
                <a:t>企业法定代表人或主要控股股东提供连带责任保证担保</a:t>
              </a:r>
              <a:endParaRPr lang="zh-CN" sz="1200" spc="150" dirty="0">
                <a:ea typeface="微软雅黑" panose="020B0503020204020204" pitchFamily="34" charset="-122"/>
              </a:endParaRPr>
            </a:p>
          </p:txBody>
        </p:sp>
        <p:sp>
          <p:nvSpPr>
            <p:cNvPr id="16" name="object 18"/>
            <p:cNvSpPr/>
            <p:nvPr/>
          </p:nvSpPr>
          <p:spPr>
            <a:xfrm>
              <a:off x="5683" y="5570"/>
              <a:ext cx="1311" cy="490"/>
            </a:xfrm>
            <a:custGeom>
              <a:avLst/>
              <a:gdLst/>
              <a:ahLst/>
              <a:cxnLst/>
              <a:rect l="l" t="t" r="r" b="b"/>
              <a:pathLst>
                <a:path w="832485" h="311150">
                  <a:moveTo>
                    <a:pt x="676655" y="310896"/>
                  </a:moveTo>
                  <a:lnTo>
                    <a:pt x="0" y="310896"/>
                  </a:lnTo>
                  <a:lnTo>
                    <a:pt x="0" y="0"/>
                  </a:lnTo>
                  <a:lnTo>
                    <a:pt x="676655" y="0"/>
                  </a:lnTo>
                  <a:lnTo>
                    <a:pt x="832103" y="155448"/>
                  </a:lnTo>
                  <a:lnTo>
                    <a:pt x="676655" y="310896"/>
                  </a:lnTo>
                  <a:close/>
                </a:path>
              </a:pathLst>
            </a:custGeom>
            <a:solidFill>
              <a:srgbClr val="778ACF"/>
            </a:solidFill>
          </p:spPr>
          <p:txBody>
            <a:bodyPr wrap="square" lIns="0" tIns="0" rIns="0" bIns="0" rtlCol="0"/>
            <a:p/>
          </p:txBody>
        </p:sp>
        <p:sp>
          <p:nvSpPr>
            <p:cNvPr id="19" name="object 19"/>
            <p:cNvSpPr txBox="1"/>
            <p:nvPr/>
          </p:nvSpPr>
          <p:spPr>
            <a:xfrm>
              <a:off x="6145" y="5623"/>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4</a:t>
              </a:r>
              <a:endParaRPr sz="1300">
                <a:latin typeface="微软雅黑" panose="020B0503020204020204" pitchFamily="34" charset="-122"/>
                <a:cs typeface="微软雅黑" panose="020B0503020204020204" pitchFamily="34" charset="-122"/>
              </a:endParaRPr>
            </a:p>
          </p:txBody>
        </p:sp>
      </p:grpSp>
      <p:sp>
        <p:nvSpPr>
          <p:cNvPr id="20" name="圆角矩形 19"/>
          <p:cNvSpPr/>
          <p:nvPr/>
        </p:nvSpPr>
        <p:spPr>
          <a:xfrm>
            <a:off x="627380" y="866775"/>
            <a:ext cx="3067685" cy="723265"/>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p>
            <a:pPr algn="ctr"/>
            <a:r>
              <a:rPr lang="zh-CN" altLang="en-US" sz="2400">
                <a:latin typeface="微软雅黑" panose="020B0503020204020204" pitchFamily="34" charset="-122"/>
                <a:ea typeface="微软雅黑" panose="020B0503020204020204" pitchFamily="34" charset="-122"/>
              </a:rPr>
              <a:t>阳光e税贷</a:t>
            </a:r>
            <a:endParaRPr lang="zh-CN" altLang="en-US" sz="2400">
              <a:latin typeface="微软雅黑" panose="020B0503020204020204" pitchFamily="34" charset="-122"/>
              <a:ea typeface="微软雅黑" panose="020B0503020204020204" pitchFamily="34" charset="-122"/>
            </a:endParaRPr>
          </a:p>
        </p:txBody>
      </p:sp>
      <p:sp>
        <p:nvSpPr>
          <p:cNvPr id="2" name="标题 3"/>
          <p:cNvSpPr txBox="1">
            <a:spLocks noGrp="1"/>
          </p:cNvSpPr>
          <p:nvPr/>
        </p:nvSpPr>
        <p:spPr bwMode="auto">
          <a:xfrm>
            <a:off x="627380" y="228600"/>
            <a:ext cx="4724400" cy="398780"/>
          </a:xfrm>
          <a:prstGeom prst="rect">
            <a:avLst/>
          </a:prstGeom>
          <a:noFill/>
          <a:ln w="9525">
            <a:noFill/>
          </a:ln>
          <a:extLst>
            <a:ext uri="{909E8E84-426E-40DD-AFC4-6F175D3DCCD1}">
              <a14:hiddenFill xmlns:a14="http://schemas.microsoft.com/office/drawing/2010/main">
                <a:solidFill>
                  <a:srgbClr val="FFFFFF"/>
                </a:solidFill>
              </a14:hiddenFill>
            </a:ext>
          </a:extLst>
        </p:spPr>
        <p:txBody>
          <a:bodyPr wrap="non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l" defTabSz="914400" eaLnBrk="1" hangingPunct="1">
              <a:buFont typeface="Arial" panose="020B0604020202020204" pitchFamily="34" charset="0"/>
            </a:pPr>
            <a:r>
              <a:rPr lang="zh-CN" sz="2400">
                <a:latin typeface="微软雅黑" panose="020B0503020204020204" pitchFamily="34" charset="-122"/>
                <a:ea typeface="微软雅黑" panose="020B0503020204020204" pitchFamily="34" charset="-122"/>
                <a:cs typeface="+mn-cs"/>
                <a:sym typeface="+mn-ea"/>
              </a:rPr>
              <a:t>普惠信用贷介绍</a:t>
            </a:r>
            <a:endParaRPr lang="zh-CN" sz="2400">
              <a:latin typeface="微软雅黑" panose="020B0503020204020204" pitchFamily="34" charset="-122"/>
              <a:ea typeface="微软雅黑" panose="020B0503020204020204" pitchFamily="34" charset="-122"/>
              <a:cs typeface="+mn-cs"/>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p:cNvPicPr>
            <a:picLocks noChangeAspect="1"/>
          </p:cNvPicPr>
          <p:nvPr/>
        </p:nvPicPr>
        <p:blipFill>
          <a:blip r:embed="rId1"/>
          <a:stretch>
            <a:fillRect/>
          </a:stretch>
        </p:blipFill>
        <p:spPr>
          <a:xfrm>
            <a:off x="-6826" y="1218247"/>
            <a:ext cx="9158288" cy="3925253"/>
          </a:xfrm>
          <a:prstGeom prst="rect">
            <a:avLst/>
          </a:prstGeom>
          <a:noFill/>
          <a:ln w="9525">
            <a:noFill/>
          </a:ln>
        </p:spPr>
      </p:pic>
      <p:sp>
        <p:nvSpPr>
          <p:cNvPr id="18" name="object 18"/>
          <p:cNvSpPr txBox="1"/>
          <p:nvPr/>
        </p:nvSpPr>
        <p:spPr>
          <a:xfrm>
            <a:off x="3881120" y="1559560"/>
            <a:ext cx="1459865" cy="430530"/>
          </a:xfrm>
          <a:prstGeom prst="rect">
            <a:avLst/>
          </a:prstGeom>
        </p:spPr>
        <p:txBody>
          <a:bodyPr vert="horz" wrap="square" lIns="0" tIns="0" rIns="0" bIns="0" rtlCol="0">
            <a:spAutoFit/>
          </a:bodyPr>
          <a:lstStyle/>
          <a:p>
            <a:pPr marL="12700" algn="ctr">
              <a:lnSpc>
                <a:spcPct val="100000"/>
              </a:lnSpc>
            </a:pPr>
            <a:r>
              <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福清支行</a:t>
            </a:r>
            <a:endPar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object 26"/>
          <p:cNvSpPr txBox="1"/>
          <p:nvPr/>
        </p:nvSpPr>
        <p:spPr>
          <a:xfrm>
            <a:off x="6543040" y="1590040"/>
            <a:ext cx="1529080" cy="430530"/>
          </a:xfrm>
          <a:prstGeom prst="rect">
            <a:avLst/>
          </a:prstGeom>
        </p:spPr>
        <p:txBody>
          <a:bodyPr vert="horz" wrap="square" lIns="0" tIns="0" rIns="0" bIns="0" rtlCol="0">
            <a:spAutoFit/>
          </a:bodyPr>
          <a:lstStyle/>
          <a:p>
            <a:pPr marL="12700" algn="ctr">
              <a:lnSpc>
                <a:spcPct val="100000"/>
              </a:lnSpc>
            </a:pPr>
            <a:r>
              <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网点影响</a:t>
            </a:r>
            <a:endPar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object 29"/>
          <p:cNvSpPr/>
          <p:nvPr/>
        </p:nvSpPr>
        <p:spPr>
          <a:xfrm>
            <a:off x="5761041" y="1528197"/>
            <a:ext cx="288183" cy="504638"/>
          </a:xfrm>
          <a:custGeom>
            <a:avLst/>
            <a:gdLst/>
            <a:ahLst/>
            <a:cxnLst/>
            <a:rect l="l" t="t" r="r" b="b"/>
            <a:pathLst>
              <a:path w="288289" h="504825">
                <a:moveTo>
                  <a:pt x="144017" y="0"/>
                </a:moveTo>
                <a:lnTo>
                  <a:pt x="144017" y="126111"/>
                </a:lnTo>
                <a:lnTo>
                  <a:pt x="0" y="126111"/>
                </a:lnTo>
                <a:lnTo>
                  <a:pt x="0" y="378332"/>
                </a:lnTo>
                <a:lnTo>
                  <a:pt x="144017" y="378332"/>
                </a:lnTo>
                <a:lnTo>
                  <a:pt x="144017" y="504444"/>
                </a:lnTo>
                <a:lnTo>
                  <a:pt x="288035" y="252222"/>
                </a:lnTo>
                <a:lnTo>
                  <a:pt x="144017" y="0"/>
                </a:lnTo>
                <a:close/>
              </a:path>
            </a:pathLst>
          </a:custGeom>
          <a:solidFill>
            <a:srgbClr val="FFFFFF"/>
          </a:solidFill>
        </p:spPr>
        <p:txBody>
          <a:bodyPr wrap="square" lIns="0" tIns="0" rIns="0" bIns="0" rtlCol="0"/>
          <a:lstStyle/>
          <a:p>
            <a:endParaRPr sz="100"/>
          </a:p>
        </p:txBody>
      </p:sp>
      <p:sp>
        <p:nvSpPr>
          <p:cNvPr id="2" name="标题 3"/>
          <p:cNvSpPr txBox="1">
            <a:spLocks noGrp="1"/>
          </p:cNvSpPr>
          <p:nvPr/>
        </p:nvSpPr>
        <p:spPr bwMode="auto">
          <a:xfrm>
            <a:off x="627380" y="228600"/>
            <a:ext cx="4724400" cy="398780"/>
          </a:xfrm>
          <a:prstGeom prst="rect">
            <a:avLst/>
          </a:prstGeom>
          <a:noFill/>
          <a:ln w="9525">
            <a:noFill/>
          </a:ln>
          <a:extLst>
            <a:ext uri="{909E8E84-426E-40DD-AFC4-6F175D3DCCD1}">
              <a14:hiddenFill xmlns:a14="http://schemas.microsoft.com/office/drawing/2010/main">
                <a:solidFill>
                  <a:srgbClr val="FFFFFF"/>
                </a:solidFill>
              </a14:hiddenFill>
            </a:ext>
          </a:extLst>
        </p:spPr>
        <p:txBody>
          <a:bodyPr wrap="non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l" defTabSz="914400" eaLnBrk="1" hangingPunct="1">
              <a:buFont typeface="Arial" panose="020B0604020202020204" pitchFamily="34" charset="0"/>
            </a:pPr>
            <a:r>
              <a:rPr lang="zh-CN" sz="2400">
                <a:latin typeface="微软雅黑" panose="020B0503020204020204" pitchFamily="34" charset="-122"/>
                <a:ea typeface="微软雅黑" panose="020B0503020204020204" pitchFamily="34" charset="-122"/>
                <a:cs typeface="+mn-cs"/>
                <a:sym typeface="+mn-ea"/>
              </a:rPr>
              <a:t>普惠信用贷介绍</a:t>
            </a:r>
            <a:endParaRPr lang="zh-CN" sz="2400">
              <a:latin typeface="微软雅黑" panose="020B0503020204020204" pitchFamily="34" charset="-122"/>
              <a:ea typeface="微软雅黑" panose="020B0503020204020204" pitchFamily="34" charset="-122"/>
              <a:cs typeface="+mn-cs"/>
              <a:sym typeface="+mn-ea"/>
            </a:endParaRPr>
          </a:p>
        </p:txBody>
      </p:sp>
      <p:pic>
        <p:nvPicPr>
          <p:cNvPr id="3" name="图片 2"/>
          <p:cNvPicPr>
            <a:picLocks noChangeAspect="1"/>
          </p:cNvPicPr>
          <p:nvPr/>
        </p:nvPicPr>
        <p:blipFill>
          <a:blip r:embed="rId2"/>
          <a:stretch>
            <a:fillRect/>
          </a:stretch>
        </p:blipFill>
        <p:spPr>
          <a:xfrm>
            <a:off x="191770" y="875665"/>
            <a:ext cx="4681220" cy="2926715"/>
          </a:xfrm>
          <a:prstGeom prst="rect">
            <a:avLst/>
          </a:prstGeom>
        </p:spPr>
      </p:pic>
      <p:sp>
        <p:nvSpPr>
          <p:cNvPr id="4" name="文本框 3"/>
          <p:cNvSpPr txBox="1"/>
          <p:nvPr/>
        </p:nvSpPr>
        <p:spPr>
          <a:xfrm>
            <a:off x="191770" y="3924300"/>
            <a:ext cx="4964430" cy="398780"/>
          </a:xfrm>
          <a:prstGeom prst="rect">
            <a:avLst/>
          </a:prstGeom>
          <a:noFill/>
        </p:spPr>
        <p:txBody>
          <a:bodyPr wrap="square" rtlCol="0">
            <a:spAutoFit/>
          </a:bodyPr>
          <a:p>
            <a:pPr algn="l"/>
            <a:r>
              <a:rPr lang="zh-CN" altLang="en-US" sz="1000">
                <a:latin typeface="微软雅黑" panose="020B0503020204020204" pitchFamily="34" charset="-122"/>
                <a:ea typeface="微软雅黑" panose="020B0503020204020204" pitchFamily="34" charset="-122"/>
                <a:cs typeface="微软雅黑" panose="020B0503020204020204" pitchFamily="34" charset="-122"/>
              </a:rPr>
              <a:t>由法人从国家税务总局福建省税务局的个人登录界面登录办理税务授权https://etax.fujian.chinatax.gov.cn/vzoom-fj/syhd/login.html</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2" name="图片 21" descr="IMG_6FDA8D4CC518-1"/>
          <p:cNvPicPr>
            <a:picLocks noChangeAspect="1"/>
          </p:cNvPicPr>
          <p:nvPr/>
        </p:nvPicPr>
        <p:blipFill>
          <a:blip r:embed="rId3"/>
          <a:stretch>
            <a:fillRect/>
          </a:stretch>
        </p:blipFill>
        <p:spPr>
          <a:xfrm>
            <a:off x="5351780" y="876935"/>
            <a:ext cx="1351915" cy="2926080"/>
          </a:xfrm>
          <a:prstGeom prst="rect">
            <a:avLst/>
          </a:prstGeom>
        </p:spPr>
      </p:pic>
      <p:pic>
        <p:nvPicPr>
          <p:cNvPr id="23" name="图片 22" descr="IMG_4FE2CC68BC0D-1"/>
          <p:cNvPicPr>
            <a:picLocks noChangeAspect="1"/>
          </p:cNvPicPr>
          <p:nvPr/>
        </p:nvPicPr>
        <p:blipFill>
          <a:blip r:embed="rId4"/>
          <a:stretch>
            <a:fillRect/>
          </a:stretch>
        </p:blipFill>
        <p:spPr>
          <a:xfrm>
            <a:off x="7082155" y="875665"/>
            <a:ext cx="1351915" cy="2927350"/>
          </a:xfrm>
          <a:prstGeom prst="rect">
            <a:avLst/>
          </a:prstGeom>
        </p:spPr>
      </p:pic>
      <p:sp>
        <p:nvSpPr>
          <p:cNvPr id="27" name="文本框 26"/>
          <p:cNvSpPr txBox="1"/>
          <p:nvPr/>
        </p:nvSpPr>
        <p:spPr>
          <a:xfrm>
            <a:off x="5481955" y="3924300"/>
            <a:ext cx="2590165" cy="398780"/>
          </a:xfrm>
          <a:prstGeom prst="rect">
            <a:avLst/>
          </a:prstGeom>
          <a:noFill/>
        </p:spPr>
        <p:txBody>
          <a:bodyPr wrap="square" rtlCol="0">
            <a:spAutoFit/>
          </a:bodyPr>
          <a:p>
            <a:pPr algn="l"/>
            <a:r>
              <a:rPr lang="zh-CN" altLang="en-US" sz="1000">
                <a:latin typeface="微软雅黑" panose="020B0503020204020204" pitchFamily="34" charset="-122"/>
                <a:ea typeface="微软雅黑" panose="020B0503020204020204" pitchFamily="34" charset="-122"/>
                <a:cs typeface="微软雅黑" panose="020B0503020204020204" pitchFamily="34" charset="-122"/>
              </a:rPr>
              <a:t>通过光大银行普惠金融微信公众号，办理银企直连授权、个人征信及反欺诈认证</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p:cNvPicPr>
            <a:picLocks noChangeAspect="1"/>
          </p:cNvPicPr>
          <p:nvPr/>
        </p:nvPicPr>
        <p:blipFill>
          <a:blip r:embed="rId1"/>
          <a:stretch>
            <a:fillRect/>
          </a:stretch>
        </p:blipFill>
        <p:spPr>
          <a:xfrm>
            <a:off x="-6826" y="1218247"/>
            <a:ext cx="9158288" cy="3925253"/>
          </a:xfrm>
          <a:prstGeom prst="rect">
            <a:avLst/>
          </a:prstGeom>
          <a:noFill/>
          <a:ln w="9525">
            <a:noFill/>
          </a:ln>
        </p:spPr>
      </p:pic>
      <p:sp>
        <p:nvSpPr>
          <p:cNvPr id="18" name="object 18"/>
          <p:cNvSpPr txBox="1"/>
          <p:nvPr/>
        </p:nvSpPr>
        <p:spPr>
          <a:xfrm>
            <a:off x="3881120" y="1559560"/>
            <a:ext cx="1459865" cy="430530"/>
          </a:xfrm>
          <a:prstGeom prst="rect">
            <a:avLst/>
          </a:prstGeom>
        </p:spPr>
        <p:txBody>
          <a:bodyPr vert="horz" wrap="square" lIns="0" tIns="0" rIns="0" bIns="0" rtlCol="0">
            <a:spAutoFit/>
          </a:bodyPr>
          <a:lstStyle/>
          <a:p>
            <a:pPr marL="12700" algn="ctr">
              <a:lnSpc>
                <a:spcPct val="100000"/>
              </a:lnSpc>
            </a:pPr>
            <a:r>
              <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福清支行</a:t>
            </a:r>
            <a:endPar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object 26"/>
          <p:cNvSpPr txBox="1"/>
          <p:nvPr/>
        </p:nvSpPr>
        <p:spPr>
          <a:xfrm>
            <a:off x="6543040" y="1590040"/>
            <a:ext cx="1529080" cy="430530"/>
          </a:xfrm>
          <a:prstGeom prst="rect">
            <a:avLst/>
          </a:prstGeom>
        </p:spPr>
        <p:txBody>
          <a:bodyPr vert="horz" wrap="square" lIns="0" tIns="0" rIns="0" bIns="0" rtlCol="0">
            <a:spAutoFit/>
          </a:bodyPr>
          <a:lstStyle/>
          <a:p>
            <a:pPr marL="12700" algn="ctr">
              <a:lnSpc>
                <a:spcPct val="100000"/>
              </a:lnSpc>
            </a:pPr>
            <a:r>
              <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网点影响</a:t>
            </a:r>
            <a:endPar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object 29"/>
          <p:cNvSpPr/>
          <p:nvPr/>
        </p:nvSpPr>
        <p:spPr>
          <a:xfrm>
            <a:off x="5761041" y="1528197"/>
            <a:ext cx="288183" cy="504638"/>
          </a:xfrm>
          <a:custGeom>
            <a:avLst/>
            <a:gdLst/>
            <a:ahLst/>
            <a:cxnLst/>
            <a:rect l="l" t="t" r="r" b="b"/>
            <a:pathLst>
              <a:path w="288289" h="504825">
                <a:moveTo>
                  <a:pt x="144017" y="0"/>
                </a:moveTo>
                <a:lnTo>
                  <a:pt x="144017" y="126111"/>
                </a:lnTo>
                <a:lnTo>
                  <a:pt x="0" y="126111"/>
                </a:lnTo>
                <a:lnTo>
                  <a:pt x="0" y="378332"/>
                </a:lnTo>
                <a:lnTo>
                  <a:pt x="144017" y="378332"/>
                </a:lnTo>
                <a:lnTo>
                  <a:pt x="144017" y="504444"/>
                </a:lnTo>
                <a:lnTo>
                  <a:pt x="288035" y="252222"/>
                </a:lnTo>
                <a:lnTo>
                  <a:pt x="144017" y="0"/>
                </a:lnTo>
                <a:close/>
              </a:path>
            </a:pathLst>
          </a:custGeom>
          <a:solidFill>
            <a:srgbClr val="FFFFFF"/>
          </a:solidFill>
        </p:spPr>
        <p:txBody>
          <a:bodyPr wrap="square" lIns="0" tIns="0" rIns="0" bIns="0" rtlCol="0"/>
          <a:lstStyle/>
          <a:p>
            <a:endParaRPr sz="100"/>
          </a:p>
        </p:txBody>
      </p:sp>
      <p:grpSp>
        <p:nvGrpSpPr>
          <p:cNvPr id="36" name="组合 35"/>
          <p:cNvGrpSpPr/>
          <p:nvPr/>
        </p:nvGrpSpPr>
        <p:grpSpPr>
          <a:xfrm>
            <a:off x="627380" y="1590040"/>
            <a:ext cx="8137141" cy="2865755"/>
            <a:chOff x="5683" y="1547"/>
            <a:chExt cx="12490" cy="4513"/>
          </a:xfrm>
        </p:grpSpPr>
        <p:sp>
          <p:nvSpPr>
            <p:cNvPr id="11" name="object 5"/>
            <p:cNvSpPr/>
            <p:nvPr/>
          </p:nvSpPr>
          <p:spPr>
            <a:xfrm>
              <a:off x="7479" y="2286"/>
              <a:ext cx="0" cy="3544"/>
            </a:xfrm>
            <a:custGeom>
              <a:avLst/>
              <a:gdLst/>
              <a:ahLst/>
              <a:cxnLst/>
              <a:rect l="l" t="t" r="r" b="b"/>
              <a:pathLst>
                <a:path h="2250440">
                  <a:moveTo>
                    <a:pt x="0" y="0"/>
                  </a:moveTo>
                  <a:lnTo>
                    <a:pt x="0" y="2250071"/>
                  </a:lnTo>
                </a:path>
              </a:pathLst>
            </a:custGeom>
            <a:ln w="7620">
              <a:solidFill>
                <a:srgbClr val="D9D9D9"/>
              </a:solidFill>
            </a:ln>
          </p:spPr>
          <p:txBody>
            <a:bodyPr wrap="square" lIns="0" tIns="0" rIns="0" bIns="0" rtlCol="0"/>
            <a:p/>
          </p:txBody>
        </p:sp>
        <p:sp>
          <p:nvSpPr>
            <p:cNvPr id="14" name="object 6"/>
            <p:cNvSpPr/>
            <p:nvPr/>
          </p:nvSpPr>
          <p:spPr>
            <a:xfrm>
              <a:off x="7322" y="2121"/>
              <a:ext cx="315" cy="314"/>
            </a:xfrm>
            <a:prstGeom prst="rect">
              <a:avLst/>
            </a:prstGeom>
            <a:blipFill>
              <a:blip r:embed="rId2" cstate="print"/>
              <a:stretch>
                <a:fillRect/>
              </a:stretch>
            </a:blipFill>
          </p:spPr>
          <p:txBody>
            <a:bodyPr wrap="square" lIns="0" tIns="0" rIns="0" bIns="0" rtlCol="0"/>
            <a:p/>
          </p:txBody>
        </p:sp>
        <p:sp>
          <p:nvSpPr>
            <p:cNvPr id="17" name="object 8"/>
            <p:cNvSpPr/>
            <p:nvPr/>
          </p:nvSpPr>
          <p:spPr>
            <a:xfrm>
              <a:off x="5683" y="2033"/>
              <a:ext cx="1311" cy="492"/>
            </a:xfrm>
            <a:custGeom>
              <a:avLst/>
              <a:gdLst/>
              <a:ahLst/>
              <a:cxnLst/>
              <a:rect l="l" t="t" r="r" b="b"/>
              <a:pathLst>
                <a:path w="832485" h="312419">
                  <a:moveTo>
                    <a:pt x="676655" y="312420"/>
                  </a:moveTo>
                  <a:lnTo>
                    <a:pt x="0" y="312420"/>
                  </a:lnTo>
                  <a:lnTo>
                    <a:pt x="0" y="0"/>
                  </a:lnTo>
                  <a:lnTo>
                    <a:pt x="676655" y="0"/>
                  </a:lnTo>
                  <a:lnTo>
                    <a:pt x="832103" y="155448"/>
                  </a:lnTo>
                  <a:lnTo>
                    <a:pt x="676655" y="312420"/>
                  </a:lnTo>
                  <a:close/>
                </a:path>
              </a:pathLst>
            </a:custGeom>
            <a:solidFill>
              <a:srgbClr val="8B5298"/>
            </a:solidFill>
          </p:spPr>
          <p:txBody>
            <a:bodyPr wrap="square" lIns="0" tIns="0" rIns="0" bIns="0" rtlCol="0"/>
            <a:p/>
          </p:txBody>
        </p:sp>
        <p:sp>
          <p:nvSpPr>
            <p:cNvPr id="21" name="object 9"/>
            <p:cNvSpPr txBox="1"/>
            <p:nvPr/>
          </p:nvSpPr>
          <p:spPr>
            <a:xfrm>
              <a:off x="6145" y="2086"/>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1</a:t>
              </a:r>
              <a:endParaRPr sz="1300">
                <a:latin typeface="微软雅黑" panose="020B0503020204020204" pitchFamily="34" charset="-122"/>
                <a:cs typeface="微软雅黑" panose="020B0503020204020204" pitchFamily="34" charset="-122"/>
              </a:endParaRPr>
            </a:p>
          </p:txBody>
        </p:sp>
        <p:sp>
          <p:nvSpPr>
            <p:cNvPr id="24" name="object 10"/>
            <p:cNvSpPr/>
            <p:nvPr/>
          </p:nvSpPr>
          <p:spPr>
            <a:xfrm>
              <a:off x="7322" y="3298"/>
              <a:ext cx="315" cy="314"/>
            </a:xfrm>
            <a:prstGeom prst="rect">
              <a:avLst/>
            </a:prstGeom>
            <a:blipFill>
              <a:blip r:embed="rId3" cstate="print"/>
              <a:stretch>
                <a:fillRect/>
              </a:stretch>
            </a:blipFill>
          </p:spPr>
          <p:txBody>
            <a:bodyPr wrap="square" lIns="0" tIns="0" rIns="0" bIns="0" rtlCol="0"/>
            <a:p/>
          </p:txBody>
        </p:sp>
        <p:sp>
          <p:nvSpPr>
            <p:cNvPr id="25" name="object 11"/>
            <p:cNvSpPr/>
            <p:nvPr/>
          </p:nvSpPr>
          <p:spPr>
            <a:xfrm>
              <a:off x="5683" y="3211"/>
              <a:ext cx="1311" cy="490"/>
            </a:xfrm>
            <a:custGeom>
              <a:avLst/>
              <a:gdLst/>
              <a:ahLst/>
              <a:cxnLst/>
              <a:rect l="l" t="t" r="r" b="b"/>
              <a:pathLst>
                <a:path w="832485" h="311150">
                  <a:moveTo>
                    <a:pt x="676655" y="310895"/>
                  </a:moveTo>
                  <a:lnTo>
                    <a:pt x="0" y="310895"/>
                  </a:lnTo>
                  <a:lnTo>
                    <a:pt x="0" y="0"/>
                  </a:lnTo>
                  <a:lnTo>
                    <a:pt x="676655" y="0"/>
                  </a:lnTo>
                  <a:lnTo>
                    <a:pt x="832103" y="155448"/>
                  </a:lnTo>
                  <a:lnTo>
                    <a:pt x="676655" y="310895"/>
                  </a:lnTo>
                  <a:close/>
                </a:path>
              </a:pathLst>
            </a:custGeom>
            <a:solidFill>
              <a:srgbClr val="FE6035"/>
            </a:solidFill>
          </p:spPr>
          <p:txBody>
            <a:bodyPr wrap="square" lIns="0" tIns="0" rIns="0" bIns="0" rtlCol="0"/>
            <a:p/>
          </p:txBody>
        </p:sp>
        <p:sp>
          <p:nvSpPr>
            <p:cNvPr id="6" name="object 12"/>
            <p:cNvSpPr txBox="1"/>
            <p:nvPr/>
          </p:nvSpPr>
          <p:spPr>
            <a:xfrm>
              <a:off x="6145" y="3263"/>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2</a:t>
              </a:r>
              <a:endParaRPr sz="1300">
                <a:latin typeface="微软雅黑" panose="020B0503020204020204" pitchFamily="34" charset="-122"/>
                <a:cs typeface="微软雅黑" panose="020B0503020204020204" pitchFamily="34" charset="-122"/>
              </a:endParaRPr>
            </a:p>
          </p:txBody>
        </p:sp>
        <p:sp>
          <p:nvSpPr>
            <p:cNvPr id="7" name="object 13"/>
            <p:cNvSpPr/>
            <p:nvPr/>
          </p:nvSpPr>
          <p:spPr>
            <a:xfrm>
              <a:off x="7322" y="4475"/>
              <a:ext cx="315" cy="314"/>
            </a:xfrm>
            <a:prstGeom prst="rect">
              <a:avLst/>
            </a:prstGeom>
            <a:blipFill>
              <a:blip r:embed="rId4" cstate="print"/>
              <a:stretch>
                <a:fillRect/>
              </a:stretch>
            </a:blipFill>
          </p:spPr>
          <p:txBody>
            <a:bodyPr wrap="square" lIns="0" tIns="0" rIns="0" bIns="0" rtlCol="0"/>
            <a:p/>
          </p:txBody>
        </p:sp>
        <p:sp>
          <p:nvSpPr>
            <p:cNvPr id="8" name="object 14"/>
            <p:cNvSpPr/>
            <p:nvPr/>
          </p:nvSpPr>
          <p:spPr>
            <a:xfrm>
              <a:off x="5683" y="4387"/>
              <a:ext cx="1311" cy="492"/>
            </a:xfrm>
            <a:custGeom>
              <a:avLst/>
              <a:gdLst/>
              <a:ahLst/>
              <a:cxnLst/>
              <a:rect l="l" t="t" r="r" b="b"/>
              <a:pathLst>
                <a:path w="832485" h="312419">
                  <a:moveTo>
                    <a:pt x="676655" y="312419"/>
                  </a:moveTo>
                  <a:lnTo>
                    <a:pt x="0" y="312419"/>
                  </a:lnTo>
                  <a:lnTo>
                    <a:pt x="0" y="0"/>
                  </a:lnTo>
                  <a:lnTo>
                    <a:pt x="676655" y="0"/>
                  </a:lnTo>
                  <a:lnTo>
                    <a:pt x="832103" y="155447"/>
                  </a:lnTo>
                  <a:lnTo>
                    <a:pt x="676655" y="312419"/>
                  </a:lnTo>
                  <a:close/>
                </a:path>
              </a:pathLst>
            </a:custGeom>
            <a:solidFill>
              <a:srgbClr val="8CBAE3"/>
            </a:solidFill>
          </p:spPr>
          <p:txBody>
            <a:bodyPr wrap="square" lIns="0" tIns="0" rIns="0" bIns="0" rtlCol="0"/>
            <a:p>
              <a:endParaRPr>
                <a:solidFill>
                  <a:srgbClr val="8CBAE3"/>
                </a:solidFill>
              </a:endParaRPr>
            </a:p>
          </p:txBody>
        </p:sp>
        <p:sp>
          <p:nvSpPr>
            <p:cNvPr id="12" name="object 15"/>
            <p:cNvSpPr txBox="1"/>
            <p:nvPr/>
          </p:nvSpPr>
          <p:spPr>
            <a:xfrm>
              <a:off x="6145" y="4440"/>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3</a:t>
              </a:r>
              <a:endParaRPr sz="1300">
                <a:latin typeface="微软雅黑" panose="020B0503020204020204" pitchFamily="34" charset="-122"/>
                <a:cs typeface="微软雅黑" panose="020B0503020204020204" pitchFamily="34" charset="-122"/>
              </a:endParaRPr>
            </a:p>
          </p:txBody>
        </p:sp>
        <p:sp>
          <p:nvSpPr>
            <p:cNvPr id="13" name="object 16"/>
            <p:cNvSpPr/>
            <p:nvPr/>
          </p:nvSpPr>
          <p:spPr>
            <a:xfrm>
              <a:off x="7322" y="5658"/>
              <a:ext cx="315" cy="314"/>
            </a:xfrm>
            <a:prstGeom prst="rect">
              <a:avLst/>
            </a:prstGeom>
            <a:blipFill>
              <a:blip r:embed="rId5" cstate="print"/>
              <a:stretch>
                <a:fillRect/>
              </a:stretch>
            </a:blipFill>
          </p:spPr>
          <p:txBody>
            <a:bodyPr wrap="square" lIns="0" tIns="0" rIns="0" bIns="0" rtlCol="0"/>
            <a:p/>
          </p:txBody>
        </p:sp>
        <p:sp>
          <p:nvSpPr>
            <p:cNvPr id="15" name="object 17"/>
            <p:cNvSpPr txBox="1">
              <a:spLocks noGrp="1"/>
            </p:cNvSpPr>
            <p:nvPr/>
          </p:nvSpPr>
          <p:spPr>
            <a:xfrm>
              <a:off x="7860" y="1547"/>
              <a:ext cx="10313" cy="4505"/>
            </a:xfrm>
            <a:prstGeom prst="rect">
              <a:avLst/>
            </a:prstGeom>
          </p:spPr>
          <p:txBody>
            <a:bodyPr vert="horz" wrap="square" lIns="0" tIns="12700" rIns="0" bIns="0" rtlCol="0">
              <a:spAutoFit/>
            </a:bodyPr>
            <a:lstStyle>
              <a:lvl1pPr marL="0">
                <a:defRPr sz="1050" b="0" i="0">
                  <a:solidFill>
                    <a:schemeClr val="tx1"/>
                  </a:solidFill>
                  <a:latin typeface="微软雅黑" panose="020B0503020204020204" pitchFamily="34" charset="-122"/>
                  <a:ea typeface="+mn-ea"/>
                  <a:cs typeface="微软雅黑" panose="020B0503020204020204" pitchFamily="34" charset="-122"/>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222250">
                <a:lnSpc>
                  <a:spcPct val="120000"/>
                </a:lnSpc>
                <a:spcBef>
                  <a:spcPts val="100"/>
                </a:spcBef>
              </a:pPr>
              <a:endParaRPr spc="150" dirty="0">
                <a:ea typeface="微软雅黑" panose="020B0503020204020204" pitchFamily="34" charset="-122"/>
              </a:endParaRPr>
            </a:p>
            <a:p>
              <a:pPr marL="12700" marR="222250">
                <a:lnSpc>
                  <a:spcPct val="120000"/>
                </a:lnSpc>
                <a:spcBef>
                  <a:spcPts val="100"/>
                </a:spcBef>
              </a:pPr>
              <a:r>
                <a:rPr lang="zh-CN" sz="1500" b="1" spc="300" dirty="0">
                  <a:solidFill>
                    <a:srgbClr val="8B5298"/>
                  </a:solidFill>
                  <a:ea typeface="微软雅黑" panose="020B0503020204020204" pitchFamily="34" charset="-122"/>
                  <a:sym typeface="+mn-ea"/>
                </a:rPr>
                <a:t>产品特色</a:t>
              </a:r>
              <a:endParaRPr lang="zh-CN" sz="1500" b="1" spc="300" dirty="0">
                <a:solidFill>
                  <a:schemeClr val="tx2"/>
                </a:solidFill>
                <a:ea typeface="微软雅黑" panose="020B0503020204020204" pitchFamily="34" charset="-122"/>
                <a:sym typeface="+mn-ea"/>
              </a:endParaRPr>
            </a:p>
            <a:p>
              <a:pPr marL="12700" marR="222250">
                <a:lnSpc>
                  <a:spcPct val="120000"/>
                </a:lnSpc>
                <a:spcBef>
                  <a:spcPts val="100"/>
                </a:spcBef>
              </a:pPr>
              <a:r>
                <a:rPr lang="zh-CN" altLang="en-US" sz="1200">
                  <a:ea typeface="微软雅黑" panose="020B0503020204020204" pitchFamily="34" charset="-122"/>
                  <a:sym typeface="+mn-ea"/>
                </a:rPr>
                <a:t>面向我行存量对公有效客户，依据企业及法定代表人在我行的资产及交易情况，结合掌握的内外部数据辅助分析决策，面向小微企业推出的</a:t>
              </a:r>
              <a:r>
                <a:rPr lang="zh-CN" altLang="en-US" sz="1400" b="1">
                  <a:solidFill>
                    <a:srgbClr val="FF0000"/>
                  </a:solidFill>
                  <a:ea typeface="微软雅黑" panose="020B0503020204020204" pitchFamily="34" charset="-122"/>
                  <a:sym typeface="+mn-ea"/>
                </a:rPr>
                <a:t>纯信用，在线申请，在线签约、支用、还款的循环贷款</a:t>
              </a:r>
              <a:endParaRPr dirty="0">
                <a:ea typeface="微软雅黑" panose="020B0503020204020204" pitchFamily="34" charset="-122"/>
              </a:endParaRPr>
            </a:p>
            <a:p>
              <a:pPr marL="12700" marR="222250">
                <a:lnSpc>
                  <a:spcPct val="120000"/>
                </a:lnSpc>
                <a:spcBef>
                  <a:spcPts val="100"/>
                </a:spcBef>
              </a:pPr>
              <a:r>
                <a:rPr lang="zh-CN" sz="1500" b="1" spc="300" dirty="0">
                  <a:solidFill>
                    <a:srgbClr val="FE6035"/>
                  </a:solidFill>
                  <a:ea typeface="微软雅黑" panose="020B0503020204020204" pitchFamily="34" charset="-122"/>
                </a:rPr>
                <a:t>办理条件</a:t>
              </a:r>
              <a:endParaRPr sz="1500">
                <a:ea typeface="微软雅黑" panose="020B0503020204020204" pitchFamily="34" charset="-122"/>
              </a:endParaRPr>
            </a:p>
            <a:p>
              <a:pPr marL="12700" marR="234315">
                <a:lnSpc>
                  <a:spcPct val="120000"/>
                </a:lnSpc>
                <a:spcBef>
                  <a:spcPts val="200"/>
                </a:spcBef>
              </a:pPr>
              <a:r>
                <a:rPr lang="zh-CN" altLang="en-US" sz="1200">
                  <a:ea typeface="微软雅黑" panose="020B0503020204020204" pitchFamily="34" charset="-122"/>
                  <a:sym typeface="+mn-ea"/>
                </a:rPr>
                <a:t>我行对公有效客户、经营正常、信用良好的小微企业，法定代表人年龄</a:t>
              </a:r>
              <a:r>
                <a:rPr lang="en-US" altLang="zh-CN" sz="1200">
                  <a:ea typeface="微软雅黑" panose="020B0503020204020204" pitchFamily="34" charset="-122"/>
                  <a:sym typeface="+mn-ea"/>
                </a:rPr>
                <a:t>22-65</a:t>
              </a:r>
              <a:r>
                <a:rPr lang="zh-CN" altLang="en-US" sz="1200">
                  <a:ea typeface="微软雅黑" panose="020B0503020204020204" pitchFamily="34" charset="-122"/>
                  <a:sym typeface="+mn-ea"/>
                </a:rPr>
                <a:t>周岁</a:t>
              </a:r>
              <a:endParaRPr sz="1000" b="1" spc="300" dirty="0">
                <a:solidFill>
                  <a:srgbClr val="1AA2AA"/>
                </a:solidFill>
                <a:ea typeface="微软雅黑" panose="020B0503020204020204" pitchFamily="34" charset="-122"/>
              </a:endParaRPr>
            </a:p>
            <a:p>
              <a:pPr marL="12700" marR="234315">
                <a:lnSpc>
                  <a:spcPct val="120000"/>
                </a:lnSpc>
                <a:spcBef>
                  <a:spcPts val="200"/>
                </a:spcBef>
              </a:pPr>
              <a:r>
                <a:rPr lang="zh-CN" sz="1500" b="1" spc="300" dirty="0">
                  <a:solidFill>
                    <a:srgbClr val="8CBAE3"/>
                  </a:solidFill>
                  <a:ea typeface="微软雅黑" panose="020B0503020204020204" pitchFamily="34" charset="-122"/>
                </a:rPr>
                <a:t>授信额度</a:t>
              </a:r>
              <a:endParaRPr sz="1500">
                <a:ea typeface="微软雅黑" panose="020B0503020204020204" pitchFamily="34" charset="-122"/>
              </a:endParaRPr>
            </a:p>
            <a:p>
              <a:pPr marL="12700">
                <a:lnSpc>
                  <a:spcPct val="100000"/>
                </a:lnSpc>
                <a:spcBef>
                  <a:spcPts val="440"/>
                </a:spcBef>
              </a:pPr>
              <a:r>
                <a:rPr lang="zh-CN" altLang="en-US" sz="1600" b="1">
                  <a:solidFill>
                    <a:srgbClr val="FF0000"/>
                  </a:solidFill>
                  <a:ea typeface="微软雅黑" panose="020B0503020204020204" pitchFamily="34" charset="-122"/>
                  <a:sym typeface="+mn-ea"/>
                </a:rPr>
                <a:t>无抵押信用贷款，</a:t>
              </a:r>
              <a:r>
                <a:rPr lang="zh-CN" altLang="en-US" sz="1200">
                  <a:ea typeface="微软雅黑" panose="020B0503020204020204" pitchFamily="34" charset="-122"/>
                  <a:sym typeface="+mn-ea"/>
                </a:rPr>
                <a:t>贷款金额可达</a:t>
              </a:r>
              <a:r>
                <a:rPr lang="zh-CN" altLang="en-US" sz="1600" b="1">
                  <a:solidFill>
                    <a:srgbClr val="FF0000"/>
                  </a:solidFill>
                  <a:ea typeface="微软雅黑" panose="020B0503020204020204" pitchFamily="34" charset="-122"/>
                  <a:sym typeface="+mn-ea"/>
                </a:rPr>
                <a:t>200万元</a:t>
              </a:r>
              <a:r>
                <a:rPr lang="zh-CN" altLang="en-US" sz="1200">
                  <a:ea typeface="微软雅黑" panose="020B0503020204020204" pitchFamily="34" charset="-122"/>
                  <a:sym typeface="+mn-ea"/>
                </a:rPr>
                <a:t>，利率最低可达</a:t>
              </a:r>
              <a:r>
                <a:rPr lang="en-US" altLang="zh-CN" sz="1600" b="1">
                  <a:solidFill>
                    <a:srgbClr val="FF0000"/>
                  </a:solidFill>
                  <a:ea typeface="微软雅黑" panose="020B0503020204020204" pitchFamily="34" charset="-122"/>
                  <a:sym typeface="+mn-ea"/>
                </a:rPr>
                <a:t>3.85</a:t>
              </a:r>
              <a:r>
                <a:rPr lang="zh-CN" altLang="en-US" sz="1600" b="1">
                  <a:solidFill>
                    <a:srgbClr val="FF0000"/>
                  </a:solidFill>
                  <a:ea typeface="微软雅黑" panose="020B0503020204020204" pitchFamily="34" charset="-122"/>
                  <a:sym typeface="+mn-ea"/>
                </a:rPr>
                <a:t>%</a:t>
              </a:r>
              <a:endParaRPr lang="zh-CN" altLang="en-US" sz="1000" b="1" spc="-5" dirty="0">
                <a:solidFill>
                  <a:srgbClr val="69A25B"/>
                </a:solidFill>
                <a:ea typeface="微软雅黑" panose="020B0503020204020204" pitchFamily="34" charset="-122"/>
                <a:sym typeface="+mn-ea"/>
              </a:endParaRPr>
            </a:p>
            <a:p>
              <a:pPr marL="12700">
                <a:lnSpc>
                  <a:spcPct val="100000"/>
                </a:lnSpc>
                <a:spcBef>
                  <a:spcPts val="440"/>
                </a:spcBef>
              </a:pPr>
              <a:r>
                <a:rPr lang="zh-CN" sz="1500" b="1" spc="300" dirty="0">
                  <a:solidFill>
                    <a:srgbClr val="778ACF"/>
                  </a:solidFill>
                  <a:ea typeface="微软雅黑" panose="020B0503020204020204" pitchFamily="34" charset="-122"/>
                </a:rPr>
                <a:t>担保方式</a:t>
              </a:r>
              <a:endParaRPr sz="1500">
                <a:ea typeface="微软雅黑" panose="020B0503020204020204" pitchFamily="34" charset="-122"/>
              </a:endParaRPr>
            </a:p>
            <a:p>
              <a:pPr algn="l">
                <a:buFont typeface="Wingdings" panose="05000000000000000000" charset="0"/>
              </a:pPr>
              <a:r>
                <a:rPr lang="zh-CN" altLang="en-US" sz="1200">
                  <a:ea typeface="微软雅黑" panose="020B0503020204020204" pitchFamily="34" charset="-122"/>
                  <a:sym typeface="+mn-ea"/>
                </a:rPr>
                <a:t>企业法定代表人或主要控股股东提供连带责任保证担保</a:t>
              </a:r>
              <a:endParaRPr lang="zh-CN" sz="1200" spc="150" dirty="0">
                <a:ea typeface="微软雅黑" panose="020B0503020204020204" pitchFamily="34" charset="-122"/>
              </a:endParaRPr>
            </a:p>
          </p:txBody>
        </p:sp>
        <p:sp>
          <p:nvSpPr>
            <p:cNvPr id="16" name="object 18"/>
            <p:cNvSpPr/>
            <p:nvPr/>
          </p:nvSpPr>
          <p:spPr>
            <a:xfrm>
              <a:off x="5683" y="5570"/>
              <a:ext cx="1311" cy="490"/>
            </a:xfrm>
            <a:custGeom>
              <a:avLst/>
              <a:gdLst/>
              <a:ahLst/>
              <a:cxnLst/>
              <a:rect l="l" t="t" r="r" b="b"/>
              <a:pathLst>
                <a:path w="832485" h="311150">
                  <a:moveTo>
                    <a:pt x="676655" y="310896"/>
                  </a:moveTo>
                  <a:lnTo>
                    <a:pt x="0" y="310896"/>
                  </a:lnTo>
                  <a:lnTo>
                    <a:pt x="0" y="0"/>
                  </a:lnTo>
                  <a:lnTo>
                    <a:pt x="676655" y="0"/>
                  </a:lnTo>
                  <a:lnTo>
                    <a:pt x="832103" y="155448"/>
                  </a:lnTo>
                  <a:lnTo>
                    <a:pt x="676655" y="310896"/>
                  </a:lnTo>
                  <a:close/>
                </a:path>
              </a:pathLst>
            </a:custGeom>
            <a:solidFill>
              <a:srgbClr val="778ACF"/>
            </a:solidFill>
          </p:spPr>
          <p:txBody>
            <a:bodyPr wrap="square" lIns="0" tIns="0" rIns="0" bIns="0" rtlCol="0"/>
            <a:p/>
          </p:txBody>
        </p:sp>
        <p:sp>
          <p:nvSpPr>
            <p:cNvPr id="19" name="object 19"/>
            <p:cNvSpPr txBox="1"/>
            <p:nvPr/>
          </p:nvSpPr>
          <p:spPr>
            <a:xfrm>
              <a:off x="6145" y="5623"/>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4</a:t>
              </a:r>
              <a:endParaRPr sz="1300">
                <a:latin typeface="微软雅黑" panose="020B0503020204020204" pitchFamily="34" charset="-122"/>
                <a:cs typeface="微软雅黑" panose="020B0503020204020204" pitchFamily="34" charset="-122"/>
              </a:endParaRPr>
            </a:p>
          </p:txBody>
        </p:sp>
      </p:grpSp>
      <p:sp>
        <p:nvSpPr>
          <p:cNvPr id="20" name="圆角矩形 19"/>
          <p:cNvSpPr/>
          <p:nvPr/>
        </p:nvSpPr>
        <p:spPr>
          <a:xfrm>
            <a:off x="627380" y="866775"/>
            <a:ext cx="3067685" cy="723265"/>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p>
            <a:pPr algn="ctr"/>
            <a:r>
              <a:rPr lang="zh-CN" altLang="en-US" sz="2400">
                <a:latin typeface="微软雅黑" panose="020B0503020204020204" pitchFamily="34" charset="-122"/>
                <a:ea typeface="微软雅黑" panose="020B0503020204020204" pitchFamily="34" charset="-122"/>
              </a:rPr>
              <a:t>阳光e微贷</a:t>
            </a:r>
            <a:endParaRPr lang="zh-CN" altLang="en-US" sz="2400">
              <a:latin typeface="微软雅黑" panose="020B0503020204020204" pitchFamily="34" charset="-122"/>
              <a:ea typeface="微软雅黑" panose="020B0503020204020204" pitchFamily="34" charset="-122"/>
            </a:endParaRPr>
          </a:p>
        </p:txBody>
      </p:sp>
      <p:sp>
        <p:nvSpPr>
          <p:cNvPr id="2" name="标题 3"/>
          <p:cNvSpPr txBox="1">
            <a:spLocks noGrp="1"/>
          </p:cNvSpPr>
          <p:nvPr/>
        </p:nvSpPr>
        <p:spPr bwMode="auto">
          <a:xfrm>
            <a:off x="627380" y="228600"/>
            <a:ext cx="4724400" cy="398780"/>
          </a:xfrm>
          <a:prstGeom prst="rect">
            <a:avLst/>
          </a:prstGeom>
          <a:noFill/>
          <a:ln w="9525">
            <a:noFill/>
          </a:ln>
          <a:extLst>
            <a:ext uri="{909E8E84-426E-40DD-AFC4-6F175D3DCCD1}">
              <a14:hiddenFill xmlns:a14="http://schemas.microsoft.com/office/drawing/2010/main">
                <a:solidFill>
                  <a:srgbClr val="FFFFFF"/>
                </a:solidFill>
              </a14:hiddenFill>
            </a:ext>
          </a:extLst>
        </p:spPr>
        <p:txBody>
          <a:bodyPr wrap="non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l" defTabSz="914400" eaLnBrk="1" hangingPunct="1">
              <a:buFont typeface="Arial" panose="020B0604020202020204" pitchFamily="34" charset="0"/>
            </a:pPr>
            <a:r>
              <a:rPr lang="zh-CN" sz="2400">
                <a:latin typeface="微软雅黑" panose="020B0503020204020204" pitchFamily="34" charset="-122"/>
                <a:ea typeface="微软雅黑" panose="020B0503020204020204" pitchFamily="34" charset="-122"/>
                <a:cs typeface="+mn-cs"/>
                <a:sym typeface="+mn-ea"/>
              </a:rPr>
              <a:t>普惠信用贷介绍</a:t>
            </a:r>
            <a:endParaRPr lang="zh-CN" sz="2400">
              <a:latin typeface="微软雅黑" panose="020B0503020204020204" pitchFamily="34" charset="-122"/>
              <a:ea typeface="微软雅黑" panose="020B0503020204020204" pitchFamily="34" charset="-122"/>
              <a:cs typeface="+mn-cs"/>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p:cNvPicPr>
            <a:picLocks noChangeAspect="1"/>
          </p:cNvPicPr>
          <p:nvPr/>
        </p:nvPicPr>
        <p:blipFill>
          <a:blip r:embed="rId1"/>
          <a:stretch>
            <a:fillRect/>
          </a:stretch>
        </p:blipFill>
        <p:spPr>
          <a:xfrm>
            <a:off x="-6826" y="1218247"/>
            <a:ext cx="9158288" cy="3925253"/>
          </a:xfrm>
          <a:prstGeom prst="rect">
            <a:avLst/>
          </a:prstGeom>
          <a:noFill/>
          <a:ln w="9525">
            <a:noFill/>
          </a:ln>
        </p:spPr>
      </p:pic>
      <p:sp>
        <p:nvSpPr>
          <p:cNvPr id="18" name="object 18"/>
          <p:cNvSpPr txBox="1"/>
          <p:nvPr/>
        </p:nvSpPr>
        <p:spPr>
          <a:xfrm>
            <a:off x="3881120" y="1559560"/>
            <a:ext cx="1459865" cy="430530"/>
          </a:xfrm>
          <a:prstGeom prst="rect">
            <a:avLst/>
          </a:prstGeom>
        </p:spPr>
        <p:txBody>
          <a:bodyPr vert="horz" wrap="square" lIns="0" tIns="0" rIns="0" bIns="0" rtlCol="0">
            <a:spAutoFit/>
          </a:bodyPr>
          <a:lstStyle/>
          <a:p>
            <a:pPr marL="12700" algn="ctr">
              <a:lnSpc>
                <a:spcPct val="100000"/>
              </a:lnSpc>
            </a:pPr>
            <a:r>
              <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福清支行</a:t>
            </a:r>
            <a:endPar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object 26"/>
          <p:cNvSpPr txBox="1"/>
          <p:nvPr/>
        </p:nvSpPr>
        <p:spPr>
          <a:xfrm>
            <a:off x="6543040" y="1590040"/>
            <a:ext cx="1529080" cy="430530"/>
          </a:xfrm>
          <a:prstGeom prst="rect">
            <a:avLst/>
          </a:prstGeom>
        </p:spPr>
        <p:txBody>
          <a:bodyPr vert="horz" wrap="square" lIns="0" tIns="0" rIns="0" bIns="0" rtlCol="0">
            <a:spAutoFit/>
          </a:bodyPr>
          <a:lstStyle/>
          <a:p>
            <a:pPr marL="12700" algn="ctr">
              <a:lnSpc>
                <a:spcPct val="100000"/>
              </a:lnSpc>
            </a:pPr>
            <a:r>
              <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网点影响</a:t>
            </a:r>
            <a:endPar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object 29"/>
          <p:cNvSpPr/>
          <p:nvPr/>
        </p:nvSpPr>
        <p:spPr>
          <a:xfrm>
            <a:off x="5761041" y="1528197"/>
            <a:ext cx="288183" cy="504638"/>
          </a:xfrm>
          <a:custGeom>
            <a:avLst/>
            <a:gdLst/>
            <a:ahLst/>
            <a:cxnLst/>
            <a:rect l="l" t="t" r="r" b="b"/>
            <a:pathLst>
              <a:path w="288289" h="504825">
                <a:moveTo>
                  <a:pt x="144017" y="0"/>
                </a:moveTo>
                <a:lnTo>
                  <a:pt x="144017" y="126111"/>
                </a:lnTo>
                <a:lnTo>
                  <a:pt x="0" y="126111"/>
                </a:lnTo>
                <a:lnTo>
                  <a:pt x="0" y="378332"/>
                </a:lnTo>
                <a:lnTo>
                  <a:pt x="144017" y="378332"/>
                </a:lnTo>
                <a:lnTo>
                  <a:pt x="144017" y="504444"/>
                </a:lnTo>
                <a:lnTo>
                  <a:pt x="288035" y="252222"/>
                </a:lnTo>
                <a:lnTo>
                  <a:pt x="144017" y="0"/>
                </a:lnTo>
                <a:close/>
              </a:path>
            </a:pathLst>
          </a:custGeom>
          <a:solidFill>
            <a:srgbClr val="FFFFFF"/>
          </a:solidFill>
        </p:spPr>
        <p:txBody>
          <a:bodyPr wrap="square" lIns="0" tIns="0" rIns="0" bIns="0" rtlCol="0"/>
          <a:lstStyle/>
          <a:p>
            <a:endParaRPr sz="100"/>
          </a:p>
        </p:txBody>
      </p:sp>
      <p:sp>
        <p:nvSpPr>
          <p:cNvPr id="2" name="标题 3"/>
          <p:cNvSpPr txBox="1">
            <a:spLocks noGrp="1"/>
          </p:cNvSpPr>
          <p:nvPr/>
        </p:nvSpPr>
        <p:spPr bwMode="auto">
          <a:xfrm>
            <a:off x="627380" y="228600"/>
            <a:ext cx="4724400" cy="398780"/>
          </a:xfrm>
          <a:prstGeom prst="rect">
            <a:avLst/>
          </a:prstGeom>
          <a:noFill/>
          <a:ln w="9525">
            <a:noFill/>
          </a:ln>
          <a:extLst>
            <a:ext uri="{909E8E84-426E-40DD-AFC4-6F175D3DCCD1}">
              <a14:hiddenFill xmlns:a14="http://schemas.microsoft.com/office/drawing/2010/main">
                <a:solidFill>
                  <a:srgbClr val="FFFFFF"/>
                </a:solidFill>
              </a14:hiddenFill>
            </a:ext>
          </a:extLst>
        </p:spPr>
        <p:txBody>
          <a:bodyPr wrap="non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l" defTabSz="914400" eaLnBrk="1" hangingPunct="1">
              <a:buFont typeface="Arial" panose="020B0604020202020204" pitchFamily="34" charset="0"/>
            </a:pPr>
            <a:r>
              <a:rPr lang="zh-CN" sz="2400">
                <a:latin typeface="微软雅黑" panose="020B0503020204020204" pitchFamily="34" charset="-122"/>
                <a:ea typeface="微软雅黑" panose="020B0503020204020204" pitchFamily="34" charset="-122"/>
                <a:cs typeface="+mn-cs"/>
                <a:sym typeface="+mn-ea"/>
              </a:rPr>
              <a:t>普惠信用贷介绍</a:t>
            </a:r>
            <a:endParaRPr lang="zh-CN" sz="2400">
              <a:latin typeface="微软雅黑" panose="020B0503020204020204" pitchFamily="34" charset="-122"/>
              <a:ea typeface="微软雅黑" panose="020B0503020204020204" pitchFamily="34" charset="-122"/>
              <a:cs typeface="+mn-cs"/>
              <a:sym typeface="+mn-ea"/>
            </a:endParaRPr>
          </a:p>
        </p:txBody>
      </p:sp>
      <p:pic>
        <p:nvPicPr>
          <p:cNvPr id="28" name="图片 27"/>
          <p:cNvPicPr>
            <a:picLocks noChangeAspect="1"/>
          </p:cNvPicPr>
          <p:nvPr/>
        </p:nvPicPr>
        <p:blipFill>
          <a:blip r:embed="rId2"/>
          <a:stretch>
            <a:fillRect/>
          </a:stretch>
        </p:blipFill>
        <p:spPr>
          <a:xfrm>
            <a:off x="311150" y="773430"/>
            <a:ext cx="6728460" cy="4205605"/>
          </a:xfrm>
          <a:prstGeom prst="rect">
            <a:avLst/>
          </a:prstGeom>
        </p:spPr>
      </p:pic>
      <p:sp>
        <p:nvSpPr>
          <p:cNvPr id="6" name="文本框 5"/>
          <p:cNvSpPr txBox="1"/>
          <p:nvPr/>
        </p:nvSpPr>
        <p:spPr>
          <a:xfrm>
            <a:off x="7225030" y="1528445"/>
            <a:ext cx="1591945" cy="2030095"/>
          </a:xfrm>
          <a:prstGeom prst="rect">
            <a:avLst/>
          </a:prstGeom>
          <a:noFill/>
        </p:spPr>
        <p:txBody>
          <a:bodyPr wrap="square" rtlCol="0">
            <a:spAutoFit/>
          </a:bodyPr>
          <a:p>
            <a:pPr algn="just"/>
            <a:r>
              <a:rPr lang="en-US" altLang="zh-CN" sz="1400">
                <a:latin typeface="微软雅黑" panose="020B0503020204020204" pitchFamily="34" charset="-122"/>
                <a:ea typeface="微软雅黑" panose="020B0503020204020204" pitchFamily="34" charset="-122"/>
                <a:cs typeface="微软雅黑" panose="020B0503020204020204" pitchFamily="34" charset="-122"/>
              </a:rPr>
              <a:t>e</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微贷须先成为我行有效客户，并且在我行进行结算，通过总行模型测算进入白名单后即可获得额度。具体额度测算在我行的网银界面进行操作。</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p:cNvPicPr>
            <a:picLocks noChangeAspect="1"/>
          </p:cNvPicPr>
          <p:nvPr/>
        </p:nvPicPr>
        <p:blipFill>
          <a:blip r:embed="rId1"/>
          <a:stretch>
            <a:fillRect/>
          </a:stretch>
        </p:blipFill>
        <p:spPr>
          <a:xfrm>
            <a:off x="-6826" y="1218247"/>
            <a:ext cx="9158288" cy="3925253"/>
          </a:xfrm>
          <a:prstGeom prst="rect">
            <a:avLst/>
          </a:prstGeom>
          <a:noFill/>
          <a:ln w="9525">
            <a:noFill/>
          </a:ln>
        </p:spPr>
      </p:pic>
      <p:sp>
        <p:nvSpPr>
          <p:cNvPr id="18" name="object 18"/>
          <p:cNvSpPr txBox="1"/>
          <p:nvPr/>
        </p:nvSpPr>
        <p:spPr>
          <a:xfrm>
            <a:off x="3881120" y="1559560"/>
            <a:ext cx="1459865" cy="430530"/>
          </a:xfrm>
          <a:prstGeom prst="rect">
            <a:avLst/>
          </a:prstGeom>
        </p:spPr>
        <p:txBody>
          <a:bodyPr vert="horz" wrap="square" lIns="0" tIns="0" rIns="0" bIns="0" rtlCol="0">
            <a:spAutoFit/>
          </a:bodyPr>
          <a:lstStyle/>
          <a:p>
            <a:pPr marL="12700" algn="ctr">
              <a:lnSpc>
                <a:spcPct val="100000"/>
              </a:lnSpc>
            </a:pPr>
            <a:r>
              <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福清支行</a:t>
            </a:r>
            <a:endPar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object 26"/>
          <p:cNvSpPr txBox="1"/>
          <p:nvPr/>
        </p:nvSpPr>
        <p:spPr>
          <a:xfrm>
            <a:off x="6543040" y="1590040"/>
            <a:ext cx="1529080" cy="430530"/>
          </a:xfrm>
          <a:prstGeom prst="rect">
            <a:avLst/>
          </a:prstGeom>
        </p:spPr>
        <p:txBody>
          <a:bodyPr vert="horz" wrap="square" lIns="0" tIns="0" rIns="0" bIns="0" rtlCol="0">
            <a:spAutoFit/>
          </a:bodyPr>
          <a:lstStyle/>
          <a:p>
            <a:pPr marL="12700" algn="ctr">
              <a:lnSpc>
                <a:spcPct val="100000"/>
              </a:lnSpc>
            </a:pPr>
            <a:r>
              <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网点影响</a:t>
            </a:r>
            <a:endPar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object 29"/>
          <p:cNvSpPr/>
          <p:nvPr/>
        </p:nvSpPr>
        <p:spPr>
          <a:xfrm>
            <a:off x="5761041" y="1528197"/>
            <a:ext cx="288183" cy="504638"/>
          </a:xfrm>
          <a:custGeom>
            <a:avLst/>
            <a:gdLst/>
            <a:ahLst/>
            <a:cxnLst/>
            <a:rect l="l" t="t" r="r" b="b"/>
            <a:pathLst>
              <a:path w="288289" h="504825">
                <a:moveTo>
                  <a:pt x="144017" y="0"/>
                </a:moveTo>
                <a:lnTo>
                  <a:pt x="144017" y="126111"/>
                </a:lnTo>
                <a:lnTo>
                  <a:pt x="0" y="126111"/>
                </a:lnTo>
                <a:lnTo>
                  <a:pt x="0" y="378332"/>
                </a:lnTo>
                <a:lnTo>
                  <a:pt x="144017" y="378332"/>
                </a:lnTo>
                <a:lnTo>
                  <a:pt x="144017" y="504444"/>
                </a:lnTo>
                <a:lnTo>
                  <a:pt x="288035" y="252222"/>
                </a:lnTo>
                <a:lnTo>
                  <a:pt x="144017" y="0"/>
                </a:lnTo>
                <a:close/>
              </a:path>
            </a:pathLst>
          </a:custGeom>
          <a:solidFill>
            <a:srgbClr val="FFFFFF"/>
          </a:solidFill>
        </p:spPr>
        <p:txBody>
          <a:bodyPr wrap="square" lIns="0" tIns="0" rIns="0" bIns="0" rtlCol="0"/>
          <a:lstStyle/>
          <a:p>
            <a:endParaRPr sz="100"/>
          </a:p>
        </p:txBody>
      </p:sp>
      <p:grpSp>
        <p:nvGrpSpPr>
          <p:cNvPr id="36" name="组合 35"/>
          <p:cNvGrpSpPr/>
          <p:nvPr/>
        </p:nvGrpSpPr>
        <p:grpSpPr>
          <a:xfrm>
            <a:off x="627380" y="1590040"/>
            <a:ext cx="8137141" cy="3081655"/>
            <a:chOff x="5683" y="1547"/>
            <a:chExt cx="12490" cy="4853"/>
          </a:xfrm>
        </p:grpSpPr>
        <p:sp>
          <p:nvSpPr>
            <p:cNvPr id="11" name="object 5"/>
            <p:cNvSpPr/>
            <p:nvPr/>
          </p:nvSpPr>
          <p:spPr>
            <a:xfrm>
              <a:off x="7479" y="2286"/>
              <a:ext cx="0" cy="3544"/>
            </a:xfrm>
            <a:custGeom>
              <a:avLst/>
              <a:gdLst/>
              <a:ahLst/>
              <a:cxnLst/>
              <a:rect l="l" t="t" r="r" b="b"/>
              <a:pathLst>
                <a:path h="2250440">
                  <a:moveTo>
                    <a:pt x="0" y="0"/>
                  </a:moveTo>
                  <a:lnTo>
                    <a:pt x="0" y="2250071"/>
                  </a:lnTo>
                </a:path>
              </a:pathLst>
            </a:custGeom>
            <a:ln w="7620">
              <a:solidFill>
                <a:srgbClr val="D9D9D9"/>
              </a:solidFill>
            </a:ln>
          </p:spPr>
          <p:txBody>
            <a:bodyPr wrap="square" lIns="0" tIns="0" rIns="0" bIns="0" rtlCol="0"/>
            <a:p/>
          </p:txBody>
        </p:sp>
        <p:sp>
          <p:nvSpPr>
            <p:cNvPr id="14" name="object 6"/>
            <p:cNvSpPr/>
            <p:nvPr/>
          </p:nvSpPr>
          <p:spPr>
            <a:xfrm>
              <a:off x="7322" y="2121"/>
              <a:ext cx="315" cy="314"/>
            </a:xfrm>
            <a:prstGeom prst="rect">
              <a:avLst/>
            </a:prstGeom>
            <a:blipFill>
              <a:blip r:embed="rId2" cstate="print"/>
              <a:stretch>
                <a:fillRect/>
              </a:stretch>
            </a:blipFill>
          </p:spPr>
          <p:txBody>
            <a:bodyPr wrap="square" lIns="0" tIns="0" rIns="0" bIns="0" rtlCol="0"/>
            <a:p/>
          </p:txBody>
        </p:sp>
        <p:sp>
          <p:nvSpPr>
            <p:cNvPr id="17" name="object 8"/>
            <p:cNvSpPr/>
            <p:nvPr/>
          </p:nvSpPr>
          <p:spPr>
            <a:xfrm>
              <a:off x="5683" y="2033"/>
              <a:ext cx="1311" cy="492"/>
            </a:xfrm>
            <a:custGeom>
              <a:avLst/>
              <a:gdLst/>
              <a:ahLst/>
              <a:cxnLst/>
              <a:rect l="l" t="t" r="r" b="b"/>
              <a:pathLst>
                <a:path w="832485" h="312419">
                  <a:moveTo>
                    <a:pt x="676655" y="312420"/>
                  </a:moveTo>
                  <a:lnTo>
                    <a:pt x="0" y="312420"/>
                  </a:lnTo>
                  <a:lnTo>
                    <a:pt x="0" y="0"/>
                  </a:lnTo>
                  <a:lnTo>
                    <a:pt x="676655" y="0"/>
                  </a:lnTo>
                  <a:lnTo>
                    <a:pt x="832103" y="155448"/>
                  </a:lnTo>
                  <a:lnTo>
                    <a:pt x="676655" y="312420"/>
                  </a:lnTo>
                  <a:close/>
                </a:path>
              </a:pathLst>
            </a:custGeom>
            <a:solidFill>
              <a:srgbClr val="8B5298"/>
            </a:solidFill>
          </p:spPr>
          <p:txBody>
            <a:bodyPr wrap="square" lIns="0" tIns="0" rIns="0" bIns="0" rtlCol="0"/>
            <a:p/>
          </p:txBody>
        </p:sp>
        <p:sp>
          <p:nvSpPr>
            <p:cNvPr id="21" name="object 9"/>
            <p:cNvSpPr txBox="1"/>
            <p:nvPr/>
          </p:nvSpPr>
          <p:spPr>
            <a:xfrm>
              <a:off x="6145" y="2086"/>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1</a:t>
              </a:r>
              <a:endParaRPr sz="1300">
                <a:latin typeface="微软雅黑" panose="020B0503020204020204" pitchFamily="34" charset="-122"/>
                <a:cs typeface="微软雅黑" panose="020B0503020204020204" pitchFamily="34" charset="-122"/>
              </a:endParaRPr>
            </a:p>
          </p:txBody>
        </p:sp>
        <p:sp>
          <p:nvSpPr>
            <p:cNvPr id="24" name="object 10"/>
            <p:cNvSpPr/>
            <p:nvPr/>
          </p:nvSpPr>
          <p:spPr>
            <a:xfrm>
              <a:off x="7322" y="3298"/>
              <a:ext cx="315" cy="314"/>
            </a:xfrm>
            <a:prstGeom prst="rect">
              <a:avLst/>
            </a:prstGeom>
            <a:blipFill>
              <a:blip r:embed="rId3" cstate="print"/>
              <a:stretch>
                <a:fillRect/>
              </a:stretch>
            </a:blipFill>
          </p:spPr>
          <p:txBody>
            <a:bodyPr wrap="square" lIns="0" tIns="0" rIns="0" bIns="0" rtlCol="0"/>
            <a:p/>
          </p:txBody>
        </p:sp>
        <p:sp>
          <p:nvSpPr>
            <p:cNvPr id="25" name="object 11"/>
            <p:cNvSpPr/>
            <p:nvPr/>
          </p:nvSpPr>
          <p:spPr>
            <a:xfrm>
              <a:off x="5683" y="3211"/>
              <a:ext cx="1311" cy="490"/>
            </a:xfrm>
            <a:custGeom>
              <a:avLst/>
              <a:gdLst/>
              <a:ahLst/>
              <a:cxnLst/>
              <a:rect l="l" t="t" r="r" b="b"/>
              <a:pathLst>
                <a:path w="832485" h="311150">
                  <a:moveTo>
                    <a:pt x="676655" y="310895"/>
                  </a:moveTo>
                  <a:lnTo>
                    <a:pt x="0" y="310895"/>
                  </a:lnTo>
                  <a:lnTo>
                    <a:pt x="0" y="0"/>
                  </a:lnTo>
                  <a:lnTo>
                    <a:pt x="676655" y="0"/>
                  </a:lnTo>
                  <a:lnTo>
                    <a:pt x="832103" y="155448"/>
                  </a:lnTo>
                  <a:lnTo>
                    <a:pt x="676655" y="310895"/>
                  </a:lnTo>
                  <a:close/>
                </a:path>
              </a:pathLst>
            </a:custGeom>
            <a:solidFill>
              <a:srgbClr val="FE6035"/>
            </a:solidFill>
          </p:spPr>
          <p:txBody>
            <a:bodyPr wrap="square" lIns="0" tIns="0" rIns="0" bIns="0" rtlCol="0"/>
            <a:p/>
          </p:txBody>
        </p:sp>
        <p:sp>
          <p:nvSpPr>
            <p:cNvPr id="6" name="object 12"/>
            <p:cNvSpPr txBox="1"/>
            <p:nvPr/>
          </p:nvSpPr>
          <p:spPr>
            <a:xfrm>
              <a:off x="6145" y="3263"/>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2</a:t>
              </a:r>
              <a:endParaRPr sz="1300">
                <a:latin typeface="微软雅黑" panose="020B0503020204020204" pitchFamily="34" charset="-122"/>
                <a:cs typeface="微软雅黑" panose="020B0503020204020204" pitchFamily="34" charset="-122"/>
              </a:endParaRPr>
            </a:p>
          </p:txBody>
        </p:sp>
        <p:sp>
          <p:nvSpPr>
            <p:cNvPr id="7" name="object 13"/>
            <p:cNvSpPr/>
            <p:nvPr/>
          </p:nvSpPr>
          <p:spPr>
            <a:xfrm>
              <a:off x="7322" y="4475"/>
              <a:ext cx="315" cy="314"/>
            </a:xfrm>
            <a:prstGeom prst="rect">
              <a:avLst/>
            </a:prstGeom>
            <a:blipFill>
              <a:blip r:embed="rId4" cstate="print"/>
              <a:stretch>
                <a:fillRect/>
              </a:stretch>
            </a:blipFill>
          </p:spPr>
          <p:txBody>
            <a:bodyPr wrap="square" lIns="0" tIns="0" rIns="0" bIns="0" rtlCol="0"/>
            <a:p/>
          </p:txBody>
        </p:sp>
        <p:sp>
          <p:nvSpPr>
            <p:cNvPr id="8" name="object 14"/>
            <p:cNvSpPr/>
            <p:nvPr/>
          </p:nvSpPr>
          <p:spPr>
            <a:xfrm>
              <a:off x="5683" y="4387"/>
              <a:ext cx="1311" cy="492"/>
            </a:xfrm>
            <a:custGeom>
              <a:avLst/>
              <a:gdLst/>
              <a:ahLst/>
              <a:cxnLst/>
              <a:rect l="l" t="t" r="r" b="b"/>
              <a:pathLst>
                <a:path w="832485" h="312419">
                  <a:moveTo>
                    <a:pt x="676655" y="312419"/>
                  </a:moveTo>
                  <a:lnTo>
                    <a:pt x="0" y="312419"/>
                  </a:lnTo>
                  <a:lnTo>
                    <a:pt x="0" y="0"/>
                  </a:lnTo>
                  <a:lnTo>
                    <a:pt x="676655" y="0"/>
                  </a:lnTo>
                  <a:lnTo>
                    <a:pt x="832103" y="155447"/>
                  </a:lnTo>
                  <a:lnTo>
                    <a:pt x="676655" y="312419"/>
                  </a:lnTo>
                  <a:close/>
                </a:path>
              </a:pathLst>
            </a:custGeom>
            <a:solidFill>
              <a:srgbClr val="8CBAE3"/>
            </a:solidFill>
          </p:spPr>
          <p:txBody>
            <a:bodyPr wrap="square" lIns="0" tIns="0" rIns="0" bIns="0" rtlCol="0"/>
            <a:p>
              <a:endParaRPr>
                <a:solidFill>
                  <a:srgbClr val="8CBAE3"/>
                </a:solidFill>
              </a:endParaRPr>
            </a:p>
          </p:txBody>
        </p:sp>
        <p:sp>
          <p:nvSpPr>
            <p:cNvPr id="12" name="object 15"/>
            <p:cNvSpPr txBox="1"/>
            <p:nvPr/>
          </p:nvSpPr>
          <p:spPr>
            <a:xfrm>
              <a:off x="6145" y="4440"/>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3</a:t>
              </a:r>
              <a:endParaRPr sz="1300">
                <a:latin typeface="微软雅黑" panose="020B0503020204020204" pitchFamily="34" charset="-122"/>
                <a:cs typeface="微软雅黑" panose="020B0503020204020204" pitchFamily="34" charset="-122"/>
              </a:endParaRPr>
            </a:p>
          </p:txBody>
        </p:sp>
        <p:sp>
          <p:nvSpPr>
            <p:cNvPr id="13" name="object 16"/>
            <p:cNvSpPr/>
            <p:nvPr/>
          </p:nvSpPr>
          <p:spPr>
            <a:xfrm>
              <a:off x="7322" y="5658"/>
              <a:ext cx="315" cy="314"/>
            </a:xfrm>
            <a:prstGeom prst="rect">
              <a:avLst/>
            </a:prstGeom>
            <a:blipFill>
              <a:blip r:embed="rId5" cstate="print"/>
              <a:stretch>
                <a:fillRect/>
              </a:stretch>
            </a:blipFill>
          </p:spPr>
          <p:txBody>
            <a:bodyPr wrap="square" lIns="0" tIns="0" rIns="0" bIns="0" rtlCol="0"/>
            <a:p/>
          </p:txBody>
        </p:sp>
        <p:sp>
          <p:nvSpPr>
            <p:cNvPr id="15" name="object 17"/>
            <p:cNvSpPr txBox="1">
              <a:spLocks noGrp="1"/>
            </p:cNvSpPr>
            <p:nvPr/>
          </p:nvSpPr>
          <p:spPr>
            <a:xfrm>
              <a:off x="7860" y="1547"/>
              <a:ext cx="10313" cy="4853"/>
            </a:xfrm>
            <a:prstGeom prst="rect">
              <a:avLst/>
            </a:prstGeom>
          </p:spPr>
          <p:txBody>
            <a:bodyPr vert="horz" wrap="square" lIns="0" tIns="12700" rIns="0" bIns="0" rtlCol="0">
              <a:spAutoFit/>
            </a:bodyPr>
            <a:lstStyle>
              <a:lvl1pPr marL="0">
                <a:defRPr sz="1050" b="0" i="0">
                  <a:solidFill>
                    <a:schemeClr val="tx1"/>
                  </a:solidFill>
                  <a:latin typeface="微软雅黑" panose="020B0503020204020204" pitchFamily="34" charset="-122"/>
                  <a:ea typeface="+mn-ea"/>
                  <a:cs typeface="微软雅黑" panose="020B0503020204020204" pitchFamily="34" charset="-122"/>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222250">
                <a:lnSpc>
                  <a:spcPct val="120000"/>
                </a:lnSpc>
                <a:spcBef>
                  <a:spcPts val="100"/>
                </a:spcBef>
              </a:pPr>
              <a:endParaRPr spc="150" dirty="0">
                <a:ea typeface="微软雅黑" panose="020B0503020204020204" pitchFamily="34" charset="-122"/>
              </a:endParaRPr>
            </a:p>
            <a:p>
              <a:pPr marL="12700" marR="222250">
                <a:lnSpc>
                  <a:spcPct val="120000"/>
                </a:lnSpc>
                <a:spcBef>
                  <a:spcPts val="100"/>
                </a:spcBef>
              </a:pPr>
              <a:r>
                <a:rPr lang="zh-CN" sz="1500" b="1" spc="300" dirty="0">
                  <a:solidFill>
                    <a:srgbClr val="8B5298"/>
                  </a:solidFill>
                  <a:ea typeface="微软雅黑" panose="020B0503020204020204" pitchFamily="34" charset="-122"/>
                  <a:sym typeface="+mn-ea"/>
                </a:rPr>
                <a:t>产品特色</a:t>
              </a:r>
              <a:endParaRPr lang="zh-CN" sz="1500" b="1" spc="300" dirty="0">
                <a:solidFill>
                  <a:schemeClr val="tx2"/>
                </a:solidFill>
                <a:ea typeface="微软雅黑" panose="020B0503020204020204" pitchFamily="34" charset="-122"/>
                <a:sym typeface="+mn-ea"/>
              </a:endParaRPr>
            </a:p>
            <a:p>
              <a:pPr marL="12700" marR="222250">
                <a:lnSpc>
                  <a:spcPct val="120000"/>
                </a:lnSpc>
                <a:spcBef>
                  <a:spcPts val="100"/>
                </a:spcBef>
              </a:pPr>
              <a:r>
                <a:rPr lang="zh-CN" altLang="en-US" sz="1200">
                  <a:ea typeface="微软雅黑" panose="020B0503020204020204" pitchFamily="34" charset="-122"/>
                  <a:sym typeface="+mn-ea"/>
                </a:rPr>
                <a:t>为满足客户快捷、便利的融资需求，结合企业及法人经营情况、押品质量和信用状况等，为优质小微企业提供的</a:t>
              </a:r>
              <a:r>
                <a:rPr lang="zh-CN" altLang="en-US" sz="1400" b="1">
                  <a:solidFill>
                    <a:srgbClr val="FF0000"/>
                  </a:solidFill>
                  <a:ea typeface="微软雅黑" panose="020B0503020204020204" pitchFamily="34" charset="-122"/>
                  <a:sym typeface="+mn-ea"/>
                </a:rPr>
                <a:t>在线申请、模型审批、自主提款和还款</a:t>
              </a:r>
              <a:r>
                <a:rPr lang="zh-CN" altLang="en-US" sz="1200">
                  <a:ea typeface="微软雅黑" panose="020B0503020204020204" pitchFamily="34" charset="-122"/>
                  <a:sym typeface="+mn-ea"/>
                </a:rPr>
                <a:t>的快捷融资产品</a:t>
              </a:r>
              <a:r>
                <a:rPr lang="zh-CN" dirty="0">
                  <a:ea typeface="微软雅黑" panose="020B0503020204020204" pitchFamily="34" charset="-122"/>
                </a:rPr>
                <a:t>，</a:t>
              </a:r>
              <a:r>
                <a:rPr lang="zh-CN" altLang="en-US" sz="1400" b="1">
                  <a:solidFill>
                    <a:srgbClr val="FF0000"/>
                  </a:solidFill>
                  <a:ea typeface="微软雅黑" panose="020B0503020204020204" pitchFamily="34" charset="-122"/>
                </a:rPr>
                <a:t>单笔提款最长期限36个月</a:t>
              </a:r>
              <a:endParaRPr lang="zh-CN" dirty="0">
                <a:ea typeface="微软雅黑" panose="020B0503020204020204" pitchFamily="34" charset="-122"/>
              </a:endParaRPr>
            </a:p>
            <a:p>
              <a:pPr marL="12700" marR="222250">
                <a:lnSpc>
                  <a:spcPct val="120000"/>
                </a:lnSpc>
                <a:spcBef>
                  <a:spcPts val="100"/>
                </a:spcBef>
              </a:pPr>
              <a:r>
                <a:rPr lang="zh-CN" sz="1500" b="1" spc="300" dirty="0">
                  <a:solidFill>
                    <a:srgbClr val="FE6035"/>
                  </a:solidFill>
                  <a:ea typeface="微软雅黑" panose="020B0503020204020204" pitchFamily="34" charset="-122"/>
                </a:rPr>
                <a:t>办理条件</a:t>
              </a:r>
              <a:endParaRPr sz="1500">
                <a:ea typeface="微软雅黑" panose="020B0503020204020204" pitchFamily="34" charset="-122"/>
              </a:endParaRPr>
            </a:p>
            <a:p>
              <a:pPr marL="12700" marR="234315">
                <a:lnSpc>
                  <a:spcPct val="120000"/>
                </a:lnSpc>
                <a:spcBef>
                  <a:spcPts val="200"/>
                </a:spcBef>
              </a:pPr>
              <a:r>
                <a:rPr lang="zh-CN" altLang="en-US" sz="1200">
                  <a:ea typeface="微软雅黑" panose="020B0503020204020204" pitchFamily="34" charset="-122"/>
                  <a:sym typeface="+mn-ea"/>
                </a:rPr>
                <a:t>能提供普通住宅为抵押物的小微企业、个人独资企业、合伙企业及个体工商户，经营期限高于</a:t>
              </a:r>
              <a:r>
                <a:rPr lang="en-US" altLang="zh-CN" sz="1200">
                  <a:ea typeface="微软雅黑" panose="020B0503020204020204" pitchFamily="34" charset="-122"/>
                  <a:sym typeface="+mn-ea"/>
                </a:rPr>
                <a:t>1</a:t>
              </a:r>
              <a:r>
                <a:rPr lang="zh-CN" altLang="en-US" sz="1200">
                  <a:ea typeface="微软雅黑" panose="020B0503020204020204" pitchFamily="34" charset="-122"/>
                  <a:sym typeface="+mn-ea"/>
                </a:rPr>
                <a:t>年，法定代表人年龄</a:t>
              </a:r>
              <a:r>
                <a:rPr lang="en-US" altLang="zh-CN" sz="1200">
                  <a:ea typeface="微软雅黑" panose="020B0503020204020204" pitchFamily="34" charset="-122"/>
                  <a:sym typeface="+mn-ea"/>
                </a:rPr>
                <a:t>22-65</a:t>
              </a:r>
              <a:r>
                <a:rPr lang="zh-CN" altLang="en-US" sz="1200">
                  <a:ea typeface="微软雅黑" panose="020B0503020204020204" pitchFamily="34" charset="-122"/>
                  <a:sym typeface="+mn-ea"/>
                </a:rPr>
                <a:t>周岁</a:t>
              </a:r>
              <a:endParaRPr lang="zh-CN" altLang="en-US" sz="1200">
                <a:ea typeface="微软雅黑" panose="020B0503020204020204" pitchFamily="34" charset="-122"/>
                <a:sym typeface="+mn-ea"/>
              </a:endParaRPr>
            </a:p>
            <a:p>
              <a:pPr marL="12700" marR="234315">
                <a:lnSpc>
                  <a:spcPct val="120000"/>
                </a:lnSpc>
                <a:spcBef>
                  <a:spcPts val="200"/>
                </a:spcBef>
              </a:pPr>
              <a:r>
                <a:rPr lang="zh-CN" sz="1500" b="1" spc="300" dirty="0">
                  <a:solidFill>
                    <a:srgbClr val="8CBAE3"/>
                  </a:solidFill>
                  <a:ea typeface="微软雅黑" panose="020B0503020204020204" pitchFamily="34" charset="-122"/>
                </a:rPr>
                <a:t>授信额度</a:t>
              </a:r>
              <a:endParaRPr sz="1500">
                <a:ea typeface="微软雅黑" panose="020B0503020204020204" pitchFamily="34" charset="-122"/>
              </a:endParaRPr>
            </a:p>
            <a:p>
              <a:pPr marL="12700">
                <a:lnSpc>
                  <a:spcPct val="100000"/>
                </a:lnSpc>
                <a:spcBef>
                  <a:spcPts val="440"/>
                </a:spcBef>
              </a:pPr>
              <a:r>
                <a:rPr lang="zh-CN" altLang="en-US" sz="1600" b="1">
                  <a:solidFill>
                    <a:srgbClr val="FF0000"/>
                  </a:solidFill>
                  <a:ea typeface="微软雅黑" panose="020B0503020204020204" pitchFamily="34" charset="-122"/>
                  <a:sym typeface="+mn-ea"/>
                </a:rPr>
                <a:t>抵押率最高可达</a:t>
              </a:r>
              <a:r>
                <a:rPr lang="en-US" altLang="zh-CN" sz="1600" b="1">
                  <a:solidFill>
                    <a:srgbClr val="FF0000"/>
                  </a:solidFill>
                  <a:ea typeface="微软雅黑" panose="020B0503020204020204" pitchFamily="34" charset="-122"/>
                  <a:sym typeface="+mn-ea"/>
                </a:rPr>
                <a:t>80%</a:t>
              </a:r>
              <a:r>
                <a:rPr lang="zh-CN" altLang="en-US" sz="1600" b="1">
                  <a:solidFill>
                    <a:srgbClr val="FF0000"/>
                  </a:solidFill>
                  <a:ea typeface="微软雅黑" panose="020B0503020204020204" pitchFamily="34" charset="-122"/>
                  <a:sym typeface="+mn-ea"/>
                </a:rPr>
                <a:t>，</a:t>
              </a:r>
              <a:r>
                <a:rPr lang="zh-CN" altLang="en-US" sz="1200">
                  <a:ea typeface="微软雅黑" panose="020B0503020204020204" pitchFamily="34" charset="-122"/>
                  <a:sym typeface="+mn-ea"/>
                </a:rPr>
                <a:t>贷款金额可达</a:t>
              </a:r>
              <a:r>
                <a:rPr lang="en-US" altLang="zh-CN" sz="1600" b="1">
                  <a:solidFill>
                    <a:srgbClr val="FF0000"/>
                  </a:solidFill>
                  <a:ea typeface="微软雅黑" panose="020B0503020204020204" pitchFamily="34" charset="-122"/>
                  <a:sym typeface="+mn-ea"/>
                </a:rPr>
                <a:t>5</a:t>
              </a:r>
              <a:r>
                <a:rPr lang="zh-CN" altLang="en-US" sz="1600" b="1">
                  <a:solidFill>
                    <a:srgbClr val="FF0000"/>
                  </a:solidFill>
                  <a:ea typeface="微软雅黑" panose="020B0503020204020204" pitchFamily="34" charset="-122"/>
                  <a:sym typeface="+mn-ea"/>
                </a:rPr>
                <a:t>00万元</a:t>
              </a:r>
              <a:r>
                <a:rPr lang="zh-CN" altLang="en-US" sz="1200">
                  <a:ea typeface="微软雅黑" panose="020B0503020204020204" pitchFamily="34" charset="-122"/>
                  <a:sym typeface="+mn-ea"/>
                </a:rPr>
                <a:t>，利率最低可达</a:t>
              </a:r>
              <a:r>
                <a:rPr lang="en-US" altLang="zh-CN" sz="1600" b="1">
                  <a:solidFill>
                    <a:srgbClr val="FF0000"/>
                  </a:solidFill>
                  <a:ea typeface="微软雅黑" panose="020B0503020204020204" pitchFamily="34" charset="-122"/>
                  <a:sym typeface="+mn-ea"/>
                </a:rPr>
                <a:t>3.85</a:t>
              </a:r>
              <a:r>
                <a:rPr lang="zh-CN" altLang="en-US" sz="1600" b="1">
                  <a:solidFill>
                    <a:srgbClr val="FF0000"/>
                  </a:solidFill>
                  <a:ea typeface="微软雅黑" panose="020B0503020204020204" pitchFamily="34" charset="-122"/>
                  <a:sym typeface="+mn-ea"/>
                </a:rPr>
                <a:t>%</a:t>
              </a:r>
              <a:endParaRPr lang="zh-CN" altLang="en-US" sz="1000" b="1" spc="-5" dirty="0">
                <a:solidFill>
                  <a:srgbClr val="69A25B"/>
                </a:solidFill>
                <a:ea typeface="微软雅黑" panose="020B0503020204020204" pitchFamily="34" charset="-122"/>
                <a:sym typeface="+mn-ea"/>
              </a:endParaRPr>
            </a:p>
            <a:p>
              <a:pPr marL="12700">
                <a:lnSpc>
                  <a:spcPct val="100000"/>
                </a:lnSpc>
                <a:spcBef>
                  <a:spcPts val="440"/>
                </a:spcBef>
              </a:pPr>
              <a:r>
                <a:rPr lang="zh-CN" sz="1500" b="1" spc="300" dirty="0">
                  <a:solidFill>
                    <a:srgbClr val="778ACF"/>
                  </a:solidFill>
                  <a:ea typeface="微软雅黑" panose="020B0503020204020204" pitchFamily="34" charset="-122"/>
                </a:rPr>
                <a:t>担保方式</a:t>
              </a:r>
              <a:endParaRPr sz="1500">
                <a:ea typeface="微软雅黑" panose="020B0503020204020204" pitchFamily="34" charset="-122"/>
              </a:endParaRPr>
            </a:p>
            <a:p>
              <a:pPr algn="l">
                <a:buFont typeface="Wingdings" panose="05000000000000000000" charset="0"/>
              </a:pPr>
              <a:r>
                <a:rPr lang="zh-CN" altLang="en-US" sz="1200">
                  <a:ea typeface="微软雅黑" panose="020B0503020204020204" pitchFamily="34" charset="-122"/>
                  <a:sym typeface="+mn-ea"/>
                </a:rPr>
                <a:t>抵押、企业法定代表人或主要控股股东提供连带责任保证担保</a:t>
              </a:r>
              <a:endParaRPr lang="zh-CN" sz="1200" spc="150" dirty="0">
                <a:ea typeface="微软雅黑" panose="020B0503020204020204" pitchFamily="34" charset="-122"/>
              </a:endParaRPr>
            </a:p>
          </p:txBody>
        </p:sp>
        <p:sp>
          <p:nvSpPr>
            <p:cNvPr id="16" name="object 18"/>
            <p:cNvSpPr/>
            <p:nvPr/>
          </p:nvSpPr>
          <p:spPr>
            <a:xfrm>
              <a:off x="5683" y="5570"/>
              <a:ext cx="1311" cy="490"/>
            </a:xfrm>
            <a:custGeom>
              <a:avLst/>
              <a:gdLst/>
              <a:ahLst/>
              <a:cxnLst/>
              <a:rect l="l" t="t" r="r" b="b"/>
              <a:pathLst>
                <a:path w="832485" h="311150">
                  <a:moveTo>
                    <a:pt x="676655" y="310896"/>
                  </a:moveTo>
                  <a:lnTo>
                    <a:pt x="0" y="310896"/>
                  </a:lnTo>
                  <a:lnTo>
                    <a:pt x="0" y="0"/>
                  </a:lnTo>
                  <a:lnTo>
                    <a:pt x="676655" y="0"/>
                  </a:lnTo>
                  <a:lnTo>
                    <a:pt x="832103" y="155448"/>
                  </a:lnTo>
                  <a:lnTo>
                    <a:pt x="676655" y="310896"/>
                  </a:lnTo>
                  <a:close/>
                </a:path>
              </a:pathLst>
            </a:custGeom>
            <a:solidFill>
              <a:srgbClr val="778ACF"/>
            </a:solidFill>
          </p:spPr>
          <p:txBody>
            <a:bodyPr wrap="square" lIns="0" tIns="0" rIns="0" bIns="0" rtlCol="0"/>
            <a:p/>
          </p:txBody>
        </p:sp>
        <p:sp>
          <p:nvSpPr>
            <p:cNvPr id="19" name="object 19"/>
            <p:cNvSpPr txBox="1"/>
            <p:nvPr/>
          </p:nvSpPr>
          <p:spPr>
            <a:xfrm>
              <a:off x="6145" y="5623"/>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4</a:t>
              </a:r>
              <a:endParaRPr sz="1300">
                <a:latin typeface="微软雅黑" panose="020B0503020204020204" pitchFamily="34" charset="-122"/>
                <a:cs typeface="微软雅黑" panose="020B0503020204020204" pitchFamily="34" charset="-122"/>
              </a:endParaRPr>
            </a:p>
          </p:txBody>
        </p:sp>
      </p:grpSp>
      <p:sp>
        <p:nvSpPr>
          <p:cNvPr id="20" name="圆角矩形 19"/>
          <p:cNvSpPr/>
          <p:nvPr/>
        </p:nvSpPr>
        <p:spPr>
          <a:xfrm>
            <a:off x="627380" y="866775"/>
            <a:ext cx="3067685" cy="723265"/>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p>
            <a:pPr algn="ctr"/>
            <a:r>
              <a:rPr lang="zh-CN" altLang="en-US" sz="2400">
                <a:latin typeface="微软雅黑" panose="020B0503020204020204" pitchFamily="34" charset="-122"/>
                <a:ea typeface="微软雅黑" panose="020B0503020204020204" pitchFamily="34" charset="-122"/>
              </a:rPr>
              <a:t>阳光e抵贷</a:t>
            </a:r>
            <a:endParaRPr lang="zh-CN" altLang="en-US" sz="2400">
              <a:latin typeface="微软雅黑" panose="020B0503020204020204" pitchFamily="34" charset="-122"/>
              <a:ea typeface="微软雅黑" panose="020B0503020204020204" pitchFamily="34" charset="-122"/>
            </a:endParaRPr>
          </a:p>
        </p:txBody>
      </p:sp>
      <p:sp>
        <p:nvSpPr>
          <p:cNvPr id="2" name="标题 3"/>
          <p:cNvSpPr txBox="1">
            <a:spLocks noGrp="1"/>
          </p:cNvSpPr>
          <p:nvPr/>
        </p:nvSpPr>
        <p:spPr bwMode="auto">
          <a:xfrm>
            <a:off x="627380" y="228600"/>
            <a:ext cx="4724400" cy="398780"/>
          </a:xfrm>
          <a:prstGeom prst="rect">
            <a:avLst/>
          </a:prstGeom>
          <a:noFill/>
          <a:ln w="9525">
            <a:noFill/>
          </a:ln>
          <a:extLst>
            <a:ext uri="{909E8E84-426E-40DD-AFC4-6F175D3DCCD1}">
              <a14:hiddenFill xmlns:a14="http://schemas.microsoft.com/office/drawing/2010/main">
                <a:solidFill>
                  <a:srgbClr val="FFFFFF"/>
                </a:solidFill>
              </a14:hiddenFill>
            </a:ext>
          </a:extLst>
        </p:spPr>
        <p:txBody>
          <a:bodyPr wrap="non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l" defTabSz="914400" eaLnBrk="1" hangingPunct="1">
              <a:buFont typeface="Arial" panose="020B0604020202020204" pitchFamily="34" charset="0"/>
            </a:pPr>
            <a:r>
              <a:rPr lang="zh-CN" sz="2400">
                <a:latin typeface="微软雅黑" panose="020B0503020204020204" pitchFamily="34" charset="-122"/>
                <a:ea typeface="微软雅黑" panose="020B0503020204020204" pitchFamily="34" charset="-122"/>
                <a:cs typeface="+mn-cs"/>
                <a:sym typeface="+mn-ea"/>
              </a:rPr>
              <a:t>普惠信用贷介绍</a:t>
            </a:r>
            <a:endParaRPr lang="zh-CN" sz="2400">
              <a:latin typeface="微软雅黑" panose="020B0503020204020204" pitchFamily="34" charset="-122"/>
              <a:ea typeface="微软雅黑" panose="020B0503020204020204" pitchFamily="34" charset="-122"/>
              <a:cs typeface="+mn-cs"/>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p:cNvPicPr>
            <a:picLocks noChangeAspect="1"/>
          </p:cNvPicPr>
          <p:nvPr/>
        </p:nvPicPr>
        <p:blipFill>
          <a:blip r:embed="rId1"/>
          <a:stretch>
            <a:fillRect/>
          </a:stretch>
        </p:blipFill>
        <p:spPr>
          <a:xfrm>
            <a:off x="-6826" y="1218247"/>
            <a:ext cx="9158288" cy="3925253"/>
          </a:xfrm>
          <a:prstGeom prst="rect">
            <a:avLst/>
          </a:prstGeom>
          <a:noFill/>
          <a:ln w="9525">
            <a:noFill/>
          </a:ln>
        </p:spPr>
      </p:pic>
      <p:sp>
        <p:nvSpPr>
          <p:cNvPr id="18" name="object 18"/>
          <p:cNvSpPr txBox="1"/>
          <p:nvPr/>
        </p:nvSpPr>
        <p:spPr>
          <a:xfrm>
            <a:off x="3881120" y="1559560"/>
            <a:ext cx="1459865" cy="430530"/>
          </a:xfrm>
          <a:prstGeom prst="rect">
            <a:avLst/>
          </a:prstGeom>
        </p:spPr>
        <p:txBody>
          <a:bodyPr vert="horz" wrap="square" lIns="0" tIns="0" rIns="0" bIns="0" rtlCol="0">
            <a:spAutoFit/>
          </a:bodyPr>
          <a:lstStyle/>
          <a:p>
            <a:pPr marL="12700" algn="ctr">
              <a:lnSpc>
                <a:spcPct val="100000"/>
              </a:lnSpc>
            </a:pPr>
            <a:r>
              <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福清支行</a:t>
            </a:r>
            <a:endPar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object 26"/>
          <p:cNvSpPr txBox="1"/>
          <p:nvPr/>
        </p:nvSpPr>
        <p:spPr>
          <a:xfrm>
            <a:off x="6543040" y="1590040"/>
            <a:ext cx="1529080" cy="430530"/>
          </a:xfrm>
          <a:prstGeom prst="rect">
            <a:avLst/>
          </a:prstGeom>
        </p:spPr>
        <p:txBody>
          <a:bodyPr vert="horz" wrap="square" lIns="0" tIns="0" rIns="0" bIns="0" rtlCol="0">
            <a:spAutoFit/>
          </a:bodyPr>
          <a:lstStyle/>
          <a:p>
            <a:pPr marL="12700" algn="ctr">
              <a:lnSpc>
                <a:spcPct val="100000"/>
              </a:lnSpc>
            </a:pPr>
            <a:r>
              <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网点影响</a:t>
            </a:r>
            <a:endPar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object 29"/>
          <p:cNvSpPr/>
          <p:nvPr/>
        </p:nvSpPr>
        <p:spPr>
          <a:xfrm>
            <a:off x="5761041" y="1528197"/>
            <a:ext cx="288183" cy="504638"/>
          </a:xfrm>
          <a:custGeom>
            <a:avLst/>
            <a:gdLst/>
            <a:ahLst/>
            <a:cxnLst/>
            <a:rect l="l" t="t" r="r" b="b"/>
            <a:pathLst>
              <a:path w="288289" h="504825">
                <a:moveTo>
                  <a:pt x="144017" y="0"/>
                </a:moveTo>
                <a:lnTo>
                  <a:pt x="144017" y="126111"/>
                </a:lnTo>
                <a:lnTo>
                  <a:pt x="0" y="126111"/>
                </a:lnTo>
                <a:lnTo>
                  <a:pt x="0" y="378332"/>
                </a:lnTo>
                <a:lnTo>
                  <a:pt x="144017" y="378332"/>
                </a:lnTo>
                <a:lnTo>
                  <a:pt x="144017" y="504444"/>
                </a:lnTo>
                <a:lnTo>
                  <a:pt x="288035" y="252222"/>
                </a:lnTo>
                <a:lnTo>
                  <a:pt x="144017" y="0"/>
                </a:lnTo>
                <a:close/>
              </a:path>
            </a:pathLst>
          </a:custGeom>
          <a:solidFill>
            <a:srgbClr val="FFFFFF"/>
          </a:solidFill>
        </p:spPr>
        <p:txBody>
          <a:bodyPr wrap="square" lIns="0" tIns="0" rIns="0" bIns="0" rtlCol="0"/>
          <a:lstStyle/>
          <a:p>
            <a:endParaRPr sz="100"/>
          </a:p>
        </p:txBody>
      </p:sp>
      <p:sp>
        <p:nvSpPr>
          <p:cNvPr id="2" name="标题 3"/>
          <p:cNvSpPr txBox="1">
            <a:spLocks noGrp="1"/>
          </p:cNvSpPr>
          <p:nvPr/>
        </p:nvSpPr>
        <p:spPr bwMode="auto">
          <a:xfrm>
            <a:off x="627380" y="228600"/>
            <a:ext cx="4724400" cy="398780"/>
          </a:xfrm>
          <a:prstGeom prst="rect">
            <a:avLst/>
          </a:prstGeom>
          <a:noFill/>
          <a:ln w="9525">
            <a:noFill/>
          </a:ln>
          <a:extLst>
            <a:ext uri="{909E8E84-426E-40DD-AFC4-6F175D3DCCD1}">
              <a14:hiddenFill xmlns:a14="http://schemas.microsoft.com/office/drawing/2010/main">
                <a:solidFill>
                  <a:srgbClr val="FFFFFF"/>
                </a:solidFill>
              </a14:hiddenFill>
            </a:ext>
          </a:extLst>
        </p:spPr>
        <p:txBody>
          <a:bodyPr wrap="non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l" defTabSz="914400" eaLnBrk="1" hangingPunct="1">
              <a:buFont typeface="Arial" panose="020B0604020202020204" pitchFamily="34" charset="0"/>
            </a:pPr>
            <a:r>
              <a:rPr lang="zh-CN" sz="2400">
                <a:latin typeface="微软雅黑" panose="020B0503020204020204" pitchFamily="34" charset="-122"/>
                <a:ea typeface="微软雅黑" panose="020B0503020204020204" pitchFamily="34" charset="-122"/>
                <a:cs typeface="+mn-cs"/>
                <a:sym typeface="+mn-ea"/>
              </a:rPr>
              <a:t>普惠信用贷介绍</a:t>
            </a:r>
            <a:endParaRPr lang="zh-CN" sz="2400">
              <a:latin typeface="微软雅黑" panose="020B0503020204020204" pitchFamily="34" charset="-122"/>
              <a:ea typeface="微软雅黑" panose="020B0503020204020204" pitchFamily="34" charset="-122"/>
              <a:cs typeface="+mn-cs"/>
              <a:sym typeface="+mn-ea"/>
            </a:endParaRPr>
          </a:p>
        </p:txBody>
      </p:sp>
      <p:sp>
        <p:nvSpPr>
          <p:cNvPr id="4" name="文本框 3"/>
          <p:cNvSpPr txBox="1"/>
          <p:nvPr/>
        </p:nvSpPr>
        <p:spPr>
          <a:xfrm>
            <a:off x="850900" y="3761740"/>
            <a:ext cx="3580130" cy="306705"/>
          </a:xfrm>
          <a:prstGeom prst="rect">
            <a:avLst/>
          </a:prstGeom>
          <a:noFill/>
        </p:spPr>
        <p:txBody>
          <a:bodyPr wrap="square" rtlCol="0">
            <a:spAutoFit/>
          </a:bodyPr>
          <a:p>
            <a:pPr algn="l"/>
            <a:r>
              <a:rPr lang="zh-CN" altLang="en-US" sz="1400">
                <a:latin typeface="微软雅黑" panose="020B0503020204020204" pitchFamily="34" charset="-122"/>
                <a:ea typeface="微软雅黑" panose="020B0503020204020204" pitchFamily="34" charset="-122"/>
                <a:cs typeface="微软雅黑" panose="020B0503020204020204" pitchFamily="34" charset="-122"/>
              </a:rPr>
              <a:t>通过扫描二维码，进入</a:t>
            </a:r>
            <a:r>
              <a:rPr lang="en-US" altLang="zh-CN" sz="1400">
                <a:latin typeface="微软雅黑" panose="020B0503020204020204" pitchFamily="34" charset="-122"/>
                <a:ea typeface="微软雅黑" panose="020B0503020204020204" pitchFamily="34" charset="-122"/>
                <a:cs typeface="微软雅黑" panose="020B0503020204020204" pitchFamily="34" charset="-122"/>
              </a:rPr>
              <a:t>e</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抵贷的测算界面</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文本框 26"/>
          <p:cNvSpPr txBox="1"/>
          <p:nvPr/>
        </p:nvSpPr>
        <p:spPr>
          <a:xfrm>
            <a:off x="6929120" y="1325880"/>
            <a:ext cx="1356995" cy="1383665"/>
          </a:xfrm>
          <a:prstGeom prst="rect">
            <a:avLst/>
          </a:prstGeom>
          <a:noFill/>
        </p:spPr>
        <p:txBody>
          <a:bodyPr wrap="square" rtlCol="0">
            <a:spAutoFit/>
          </a:bodyPr>
          <a:p>
            <a:pPr algn="just"/>
            <a:r>
              <a:rPr lang="zh-CN" altLang="en-US" sz="1400">
                <a:latin typeface="微软雅黑" panose="020B0503020204020204" pitchFamily="34" charset="-122"/>
                <a:ea typeface="微软雅黑" panose="020B0503020204020204" pitchFamily="34" charset="-122"/>
                <a:cs typeface="微软雅黑" panose="020B0503020204020204" pitchFamily="34" charset="-122"/>
              </a:rPr>
              <a:t>点击按钮进入测算界面，根据相应提示输入抵押物信息，测算可贷款额度</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descr="IMG_5841"/>
          <p:cNvPicPr>
            <a:picLocks noChangeAspect="1"/>
          </p:cNvPicPr>
          <p:nvPr/>
        </p:nvPicPr>
        <p:blipFill>
          <a:blip r:embed="rId2"/>
          <a:srcRect/>
          <a:stretch>
            <a:fillRect/>
          </a:stretch>
        </p:blipFill>
        <p:spPr>
          <a:xfrm>
            <a:off x="942975" y="1071880"/>
            <a:ext cx="3263900" cy="2514600"/>
          </a:xfrm>
          <a:prstGeom prst="rect">
            <a:avLst/>
          </a:prstGeom>
        </p:spPr>
      </p:pic>
      <p:pic>
        <p:nvPicPr>
          <p:cNvPr id="7" name="图片 6" descr="IMG_5842"/>
          <p:cNvPicPr>
            <a:picLocks noChangeAspect="1"/>
          </p:cNvPicPr>
          <p:nvPr/>
        </p:nvPicPr>
        <p:blipFill>
          <a:blip r:embed="rId3"/>
          <a:stretch>
            <a:fillRect/>
          </a:stretch>
        </p:blipFill>
        <p:spPr>
          <a:xfrm>
            <a:off x="4879340" y="925830"/>
            <a:ext cx="1663864" cy="3600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
          <p:cNvPicPr>
            <a:picLocks noChangeAspect="1"/>
          </p:cNvPicPr>
          <p:nvPr/>
        </p:nvPicPr>
        <p:blipFill>
          <a:blip r:embed="rId1">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6987"/>
            <a:ext cx="9144000"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Freeform 20"/>
          <p:cNvSpPr/>
          <p:nvPr/>
        </p:nvSpPr>
        <p:spPr>
          <a:xfrm>
            <a:off x="2265998" y="1924050"/>
            <a:ext cx="4897437" cy="792163"/>
          </a:xfrm>
          <a:custGeom>
            <a:avLst/>
            <a:gdLst>
              <a:gd name="txL" fmla="*/ 0 w 21600"/>
              <a:gd name="txT" fmla="*/ 0 h 21600"/>
              <a:gd name="txR" fmla="*/ 21600 w 21600"/>
              <a:gd name="txB" fmla="*/ 21600 h 21600"/>
            </a:gdLst>
            <a:ahLst/>
            <a:cxnLst>
              <a:cxn ang="0">
                <a:pos x="2147483647" y="2147483647"/>
              </a:cxn>
              <a:cxn ang="5898240">
                <a:pos x="2147483647" y="2147483647"/>
              </a:cxn>
              <a:cxn ang="11796480">
                <a:pos x="2147483647" y="2147483647"/>
              </a:cxn>
              <a:cxn ang="17694720">
                <a:pos x="2147483647" y="2147483647"/>
              </a:cxn>
            </a:cxnLst>
            <a:rect l="txL" t="txT" r="txR" b="txB"/>
            <a:pathLst>
              <a:path w="21600" h="21600">
                <a:moveTo>
                  <a:pt x="270" y="0"/>
                </a:moveTo>
                <a:lnTo>
                  <a:pt x="21330" y="0"/>
                </a:lnTo>
                <a:cubicBezTo>
                  <a:pt x="21479" y="0"/>
                  <a:pt x="21600" y="1061"/>
                  <a:pt x="21600" y="2367"/>
                </a:cubicBezTo>
                <a:lnTo>
                  <a:pt x="21600" y="19233"/>
                </a:lnTo>
                <a:cubicBezTo>
                  <a:pt x="21600" y="20539"/>
                  <a:pt x="21479" y="21600"/>
                  <a:pt x="21330" y="21600"/>
                </a:cubicBezTo>
                <a:lnTo>
                  <a:pt x="270" y="21600"/>
                </a:lnTo>
                <a:cubicBezTo>
                  <a:pt x="121" y="21600"/>
                  <a:pt x="0" y="20539"/>
                  <a:pt x="0" y="19233"/>
                </a:cubicBezTo>
                <a:lnTo>
                  <a:pt x="0" y="2367"/>
                </a:lnTo>
                <a:cubicBezTo>
                  <a:pt x="0" y="1061"/>
                  <a:pt x="121" y="0"/>
                  <a:pt x="270" y="0"/>
                </a:cubicBezTo>
                <a:close/>
              </a:path>
            </a:pathLst>
          </a:custGeom>
          <a:gradFill rotWithShape="0">
            <a:gsLst>
              <a:gs pos="0">
                <a:srgbClr val="F8F8F8"/>
              </a:gs>
              <a:gs pos="100000">
                <a:srgbClr val="EAEAEA"/>
              </a:gs>
            </a:gsLst>
            <a:lin ang="5400000"/>
            <a:tileRect/>
          </a:gradFill>
          <a:ln w="3175" cap="flat" cmpd="sng">
            <a:solidFill>
              <a:srgbClr val="DFDFE1"/>
            </a:solidFill>
            <a:prstDash val="solid"/>
            <a:miter/>
            <a:headEnd type="none" w="med" len="med"/>
            <a:tailEnd type="none" w="med" len="med"/>
          </a:ln>
        </p:spPr>
        <p:txBody>
          <a:bodyPr lIns="45718" tIns="45718" rIns="45718" bIns="45718" anchor="t" anchorCtr="0"/>
          <a:lstStyle/>
          <a:p>
            <a:pPr algn="ctr">
              <a:lnSpc>
                <a:spcPct val="200000"/>
              </a:lnSpc>
            </a:pPr>
            <a:r>
              <a:rPr lang="zh-CN" altLang="en-US" dirty="0">
                <a:latin typeface="微软雅黑" panose="020B0503020204020204" pitchFamily="34" charset="-122"/>
                <a:ea typeface="微软雅黑" panose="020B0503020204020204" pitchFamily="34" charset="-122"/>
                <a:sym typeface="+mn-ea"/>
              </a:rPr>
              <a:t>光大银行简介</a:t>
            </a:r>
            <a:endParaRPr lang="zh-CN" altLang="en-US" dirty="0">
              <a:latin typeface="微软雅黑" panose="020B0503020204020204" pitchFamily="34" charset="-122"/>
              <a:ea typeface="微软雅黑" panose="020B0503020204020204" pitchFamily="34" charset="-122"/>
              <a:sym typeface="+mn-ea"/>
            </a:endParaRPr>
          </a:p>
        </p:txBody>
      </p:sp>
      <p:grpSp>
        <p:nvGrpSpPr>
          <p:cNvPr id="23555" name="组合 6"/>
          <p:cNvGrpSpPr/>
          <p:nvPr/>
        </p:nvGrpSpPr>
        <p:grpSpPr>
          <a:xfrm>
            <a:off x="2338388" y="2078038"/>
            <a:ext cx="468312" cy="482600"/>
            <a:chOff x="2266950" y="873125"/>
            <a:chExt cx="468313" cy="483221"/>
          </a:xfrm>
        </p:grpSpPr>
        <p:sp>
          <p:nvSpPr>
            <p:cNvPr id="5" name="Rectangle 16"/>
            <p:cNvSpPr/>
            <p:nvPr/>
          </p:nvSpPr>
          <p:spPr bwMode="auto">
            <a:xfrm>
              <a:off x="2266950" y="873125"/>
              <a:ext cx="468313" cy="435535"/>
            </a:xfrm>
            <a:prstGeom prst="rect">
              <a:avLst/>
            </a:prstGeom>
            <a:solidFill>
              <a:srgbClr val="4F225D"/>
            </a:solidFill>
            <a:ln w="12700">
              <a:miter lim="400000"/>
            </a:ln>
          </p:spPr>
          <p:txBody>
            <a:bodyPr lIns="45718" tIns="45718" rIns="45718" bIns="45718"/>
            <a:lstStyle/>
            <a:p>
              <a:pPr marL="0" marR="0" lvl="0" indent="0" algn="l" defTabSz="914400" rtl="0" eaLnBrk="1" fontAlgn="base" latinLnBrk="0" hangingPunct="1">
                <a:lnSpc>
                  <a:spcPct val="100000"/>
                </a:lnSpc>
                <a:spcBef>
                  <a:spcPct val="0"/>
                </a:spcBef>
                <a:spcAft>
                  <a:spcPct val="0"/>
                </a:spcAft>
                <a:buClrTx/>
                <a:buSzTx/>
                <a:buFontTx/>
                <a:buNone/>
                <a:defRPr>
                  <a:latin typeface="+mj-lt"/>
                  <a:ea typeface="+mj-ea"/>
                  <a:cs typeface="+mj-cs"/>
                  <a:sym typeface="Calibri" panose="020F0502020204030204"/>
                </a:defRPr>
              </a:pPr>
              <a:endParaRPr kumimoji="0" sz="1800" b="0" i="0" u="none" strike="noStrike" kern="1200" cap="none" spc="0" normalizeH="0" baseline="0" noProof="0">
                <a:ln>
                  <a:noFill/>
                </a:ln>
                <a:solidFill>
                  <a:schemeClr val="tx1"/>
                </a:solidFill>
                <a:effectLst/>
                <a:uLnTx/>
                <a:uFillTx/>
                <a:latin typeface="+mj-lt"/>
                <a:ea typeface="+mj-ea"/>
                <a:cs typeface="+mj-cs"/>
                <a:sym typeface="Calibri" panose="020F0502020204030204"/>
              </a:endParaRPr>
            </a:p>
          </p:txBody>
        </p:sp>
        <p:sp>
          <p:nvSpPr>
            <p:cNvPr id="23557" name="TextBox 81"/>
            <p:cNvSpPr txBox="1"/>
            <p:nvPr/>
          </p:nvSpPr>
          <p:spPr>
            <a:xfrm>
              <a:off x="2338321" y="873125"/>
              <a:ext cx="344413" cy="483221"/>
            </a:xfrm>
            <a:prstGeom prst="rect">
              <a:avLst/>
            </a:prstGeom>
            <a:noFill/>
            <a:ln w="12700">
              <a:noFill/>
            </a:ln>
          </p:spPr>
          <p:txBody>
            <a:bodyPr lIns="34279" tIns="34279" rIns="34279" bIns="34279" anchor="t" anchorCtr="0">
              <a:spAutoFit/>
            </a:bodyPr>
            <a:lstStyle/>
            <a:p>
              <a:r>
                <a:rPr lang="en-US" altLang="zh-CN" sz="27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endParaRPr lang="en-US" altLang="zh-CN" sz="27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2" name="图片 1" descr="新logo"/>
          <p:cNvPicPr>
            <a:picLocks noChangeAspect="1"/>
          </p:cNvPicPr>
          <p:nvPr/>
        </p:nvPicPr>
        <p:blipFill>
          <a:blip r:embed="rId2"/>
          <a:srcRect/>
          <a:stretch>
            <a:fillRect/>
          </a:stretch>
        </p:blipFill>
        <p:spPr>
          <a:xfrm>
            <a:off x="323850" y="267970"/>
            <a:ext cx="2499360" cy="51371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p:cNvPicPr>
            <a:picLocks noChangeAspect="1"/>
          </p:cNvPicPr>
          <p:nvPr/>
        </p:nvPicPr>
        <p:blipFill>
          <a:blip r:embed="rId2"/>
          <a:stretch>
            <a:fillRect/>
          </a:stretch>
        </p:blipFill>
        <p:spPr>
          <a:xfrm>
            <a:off x="-6826" y="1218247"/>
            <a:ext cx="9158288" cy="3925253"/>
          </a:xfrm>
          <a:prstGeom prst="rect">
            <a:avLst/>
          </a:prstGeom>
          <a:noFill/>
          <a:ln w="9525">
            <a:noFill/>
          </a:ln>
        </p:spPr>
      </p:pic>
      <p:sp>
        <p:nvSpPr>
          <p:cNvPr id="4" name="标题 3"/>
          <p:cNvSpPr txBox="1">
            <a:spLocks noGrp="1"/>
          </p:cNvSpPr>
          <p:nvPr>
            <p:ph type="title" idx="4294967295"/>
          </p:nvPr>
        </p:nvSpPr>
        <p:spPr bwMode="auto">
          <a:xfrm>
            <a:off x="627380" y="228600"/>
            <a:ext cx="4724400" cy="398780"/>
          </a:xfrm>
          <a:noFill/>
          <a:ln>
            <a:noFill/>
          </a:ln>
          <a:extLst>
            <a:ext uri="{909E8E84-426E-40DD-AFC4-6F175D3DCCD1}">
              <a14:hiddenFill xmlns:a14="http://schemas.microsoft.com/office/drawing/2010/main">
                <a:solidFill>
                  <a:srgbClr val="FFFFFF"/>
                </a:solidFill>
              </a14:hiddenFill>
            </a:ext>
          </a:extLst>
        </p:spPr>
        <p:txBody>
          <a:bodyPr wrap="non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l" defTabSz="914400" eaLnBrk="1" hangingPunct="1">
              <a:buFont typeface="Arial" panose="020B0604020202020204" pitchFamily="34" charset="0"/>
            </a:pPr>
            <a:r>
              <a:rPr lang="zh-CN" sz="2400">
                <a:latin typeface="微软雅黑" panose="020B0503020204020204" pitchFamily="34" charset="-122"/>
                <a:ea typeface="微软雅黑" panose="020B0503020204020204" pitchFamily="34" charset="-122"/>
                <a:cs typeface="+mn-cs"/>
                <a:sym typeface="+mn-ea"/>
              </a:rPr>
              <a:t>优惠政策介绍</a:t>
            </a:r>
            <a:endParaRPr lang="zh-CN" sz="2400">
              <a:latin typeface="微软雅黑" panose="020B0503020204020204" pitchFamily="34" charset="-122"/>
              <a:ea typeface="微软雅黑" panose="020B0503020204020204" pitchFamily="34" charset="-122"/>
              <a:cs typeface="+mn-cs"/>
              <a:sym typeface="+mn-ea"/>
            </a:endParaRPr>
          </a:p>
        </p:txBody>
      </p:sp>
      <p:sp>
        <p:nvSpPr>
          <p:cNvPr id="18" name="object 18"/>
          <p:cNvSpPr txBox="1"/>
          <p:nvPr/>
        </p:nvSpPr>
        <p:spPr>
          <a:xfrm>
            <a:off x="3881120" y="1559560"/>
            <a:ext cx="1459865" cy="430530"/>
          </a:xfrm>
          <a:prstGeom prst="rect">
            <a:avLst/>
          </a:prstGeom>
        </p:spPr>
        <p:txBody>
          <a:bodyPr vert="horz" wrap="square" lIns="0" tIns="0" rIns="0" bIns="0" rtlCol="0">
            <a:spAutoFit/>
          </a:bodyPr>
          <a:lstStyle/>
          <a:p>
            <a:pPr marL="12700" algn="ctr">
              <a:lnSpc>
                <a:spcPct val="100000"/>
              </a:lnSpc>
            </a:pPr>
            <a:r>
              <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福清支行</a:t>
            </a:r>
            <a:endPar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object 29"/>
          <p:cNvSpPr/>
          <p:nvPr/>
        </p:nvSpPr>
        <p:spPr>
          <a:xfrm>
            <a:off x="5761041" y="1528197"/>
            <a:ext cx="288183" cy="504638"/>
          </a:xfrm>
          <a:custGeom>
            <a:avLst/>
            <a:gdLst/>
            <a:ahLst/>
            <a:cxnLst/>
            <a:rect l="l" t="t" r="r" b="b"/>
            <a:pathLst>
              <a:path w="288289" h="504825">
                <a:moveTo>
                  <a:pt x="144017" y="0"/>
                </a:moveTo>
                <a:lnTo>
                  <a:pt x="144017" y="126111"/>
                </a:lnTo>
                <a:lnTo>
                  <a:pt x="0" y="126111"/>
                </a:lnTo>
                <a:lnTo>
                  <a:pt x="0" y="378332"/>
                </a:lnTo>
                <a:lnTo>
                  <a:pt x="144017" y="378332"/>
                </a:lnTo>
                <a:lnTo>
                  <a:pt x="144017" y="504444"/>
                </a:lnTo>
                <a:lnTo>
                  <a:pt x="288035" y="252222"/>
                </a:lnTo>
                <a:lnTo>
                  <a:pt x="144017" y="0"/>
                </a:lnTo>
                <a:close/>
              </a:path>
            </a:pathLst>
          </a:custGeom>
          <a:solidFill>
            <a:srgbClr val="FFFFFF"/>
          </a:solidFill>
        </p:spPr>
        <p:txBody>
          <a:bodyPr wrap="square" lIns="0" tIns="0" rIns="0" bIns="0" rtlCol="0"/>
          <a:lstStyle/>
          <a:p>
            <a:endParaRPr sz="100"/>
          </a:p>
        </p:txBody>
      </p:sp>
      <p:sp>
        <p:nvSpPr>
          <p:cNvPr id="20" name="圆角矩形 19"/>
          <p:cNvSpPr/>
          <p:nvPr/>
        </p:nvSpPr>
        <p:spPr>
          <a:xfrm>
            <a:off x="627380" y="866775"/>
            <a:ext cx="3067685" cy="723265"/>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p>
            <a:pPr algn="ctr"/>
            <a:r>
              <a:rPr lang="zh-CN" altLang="en-US" sz="2400">
                <a:latin typeface="微软雅黑" panose="020B0503020204020204" pitchFamily="34" charset="-122"/>
                <a:ea typeface="微软雅黑" panose="020B0503020204020204" pitchFamily="34" charset="-122"/>
              </a:rPr>
              <a:t>贷款利率优惠政策</a:t>
            </a:r>
            <a:endParaRPr lang="zh-CN" altLang="en-US" sz="2400">
              <a:latin typeface="微软雅黑" panose="020B0503020204020204" pitchFamily="34" charset="-122"/>
              <a:ea typeface="微软雅黑" panose="020B0503020204020204" pitchFamily="34" charset="-122"/>
            </a:endParaRPr>
          </a:p>
        </p:txBody>
      </p:sp>
      <p:sp>
        <p:nvSpPr>
          <p:cNvPr id="9" name="矩形 8"/>
          <p:cNvSpPr/>
          <p:nvPr/>
        </p:nvSpPr>
        <p:spPr>
          <a:xfrm>
            <a:off x="6163945" y="866775"/>
            <a:ext cx="2980055" cy="37122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endParaRPr lang="en-US" altLang="zh-CN">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利率优惠种类：制造业、绿色贷款、专精特新、重点项目、普惠、精准帮扶等</a:t>
            </a: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以上类型</a:t>
            </a:r>
            <a:r>
              <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同时满足时采用最高优惠</a:t>
            </a:r>
            <a:r>
              <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，若同时满足两项或以上时，还有额外优惠，</a:t>
            </a:r>
            <a:endParaRPr lang="en-US" altLang="zh-CN">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最高优惠幅度可达</a:t>
            </a:r>
            <a:r>
              <a:rPr lang="en-US" altLang="zh-CN">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1.1%</a:t>
            </a:r>
            <a:endParaRPr lang="en-US" altLang="zh-CN">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0" name="图表 9"/>
          <p:cNvGraphicFramePr/>
          <p:nvPr/>
        </p:nvGraphicFramePr>
        <p:xfrm>
          <a:off x="443865" y="1800860"/>
          <a:ext cx="5441950" cy="275971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p:cNvPicPr>
            <a:picLocks noChangeAspect="1"/>
          </p:cNvPicPr>
          <p:nvPr/>
        </p:nvPicPr>
        <p:blipFill>
          <a:blip r:embed="rId1"/>
          <a:stretch>
            <a:fillRect/>
          </a:stretch>
        </p:blipFill>
        <p:spPr>
          <a:xfrm>
            <a:off x="-14446" y="1218247"/>
            <a:ext cx="9158288" cy="3925253"/>
          </a:xfrm>
          <a:prstGeom prst="rect">
            <a:avLst/>
          </a:prstGeom>
          <a:noFill/>
          <a:ln w="9525">
            <a:noFill/>
          </a:ln>
        </p:spPr>
      </p:pic>
      <p:sp>
        <p:nvSpPr>
          <p:cNvPr id="26" name="object 26"/>
          <p:cNvSpPr txBox="1"/>
          <p:nvPr/>
        </p:nvSpPr>
        <p:spPr>
          <a:xfrm>
            <a:off x="6482715" y="1590040"/>
            <a:ext cx="1529080" cy="430530"/>
          </a:xfrm>
          <a:prstGeom prst="rect">
            <a:avLst/>
          </a:prstGeom>
        </p:spPr>
        <p:txBody>
          <a:bodyPr vert="horz" wrap="square" lIns="0" tIns="0" rIns="0" bIns="0" rtlCol="0">
            <a:spAutoFit/>
          </a:bodyPr>
          <a:lstStyle/>
          <a:p>
            <a:pPr marL="12700" algn="ctr">
              <a:lnSpc>
                <a:spcPct val="100000"/>
              </a:lnSpc>
            </a:pPr>
            <a:r>
              <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网点影响</a:t>
            </a:r>
            <a:endPar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object 29"/>
          <p:cNvSpPr/>
          <p:nvPr/>
        </p:nvSpPr>
        <p:spPr>
          <a:xfrm>
            <a:off x="5700716" y="1528197"/>
            <a:ext cx="288183" cy="504638"/>
          </a:xfrm>
          <a:custGeom>
            <a:avLst/>
            <a:gdLst/>
            <a:ahLst/>
            <a:cxnLst/>
            <a:rect l="l" t="t" r="r" b="b"/>
            <a:pathLst>
              <a:path w="288289" h="504825">
                <a:moveTo>
                  <a:pt x="144017" y="0"/>
                </a:moveTo>
                <a:lnTo>
                  <a:pt x="144017" y="126111"/>
                </a:lnTo>
                <a:lnTo>
                  <a:pt x="0" y="126111"/>
                </a:lnTo>
                <a:lnTo>
                  <a:pt x="0" y="378332"/>
                </a:lnTo>
                <a:lnTo>
                  <a:pt x="144017" y="378332"/>
                </a:lnTo>
                <a:lnTo>
                  <a:pt x="144017" y="504444"/>
                </a:lnTo>
                <a:lnTo>
                  <a:pt x="288035" y="252222"/>
                </a:lnTo>
                <a:lnTo>
                  <a:pt x="144017" y="0"/>
                </a:lnTo>
                <a:close/>
              </a:path>
            </a:pathLst>
          </a:custGeom>
          <a:solidFill>
            <a:srgbClr val="FFFFFF"/>
          </a:solidFill>
        </p:spPr>
        <p:txBody>
          <a:bodyPr wrap="square" lIns="0" tIns="0" rIns="0" bIns="0" rtlCol="0"/>
          <a:lstStyle/>
          <a:p>
            <a:endParaRPr sz="100"/>
          </a:p>
        </p:txBody>
      </p:sp>
      <p:sp>
        <p:nvSpPr>
          <p:cNvPr id="2" name="标题 3"/>
          <p:cNvSpPr txBox="1">
            <a:spLocks noGrp="1"/>
          </p:cNvSpPr>
          <p:nvPr/>
        </p:nvSpPr>
        <p:spPr bwMode="auto">
          <a:xfrm>
            <a:off x="627380" y="228600"/>
            <a:ext cx="4724400" cy="398780"/>
          </a:xfrm>
          <a:prstGeom prst="rect">
            <a:avLst/>
          </a:prstGeom>
          <a:noFill/>
          <a:ln w="9525">
            <a:noFill/>
          </a:ln>
          <a:extLst>
            <a:ext uri="{909E8E84-426E-40DD-AFC4-6F175D3DCCD1}">
              <a14:hiddenFill xmlns:a14="http://schemas.microsoft.com/office/drawing/2010/main">
                <a:solidFill>
                  <a:srgbClr val="FFFFFF"/>
                </a:solidFill>
              </a14:hiddenFill>
            </a:ext>
          </a:extLst>
        </p:spPr>
        <p:txBody>
          <a:bodyPr wrap="non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l" defTabSz="914400" eaLnBrk="1" hangingPunct="1">
              <a:buFont typeface="Arial" panose="020B0604020202020204" pitchFamily="34" charset="0"/>
            </a:pPr>
            <a:r>
              <a:rPr lang="zh-CN" sz="2400">
                <a:latin typeface="微软雅黑" panose="020B0503020204020204" pitchFamily="34" charset="-122"/>
                <a:ea typeface="微软雅黑" panose="020B0503020204020204" pitchFamily="34" charset="-122"/>
                <a:cs typeface="+mn-cs"/>
                <a:sym typeface="+mn-ea"/>
              </a:rPr>
              <a:t>存款、理财产品介绍</a:t>
            </a:r>
            <a:endParaRPr lang="zh-CN" sz="2400">
              <a:latin typeface="微软雅黑" panose="020B0503020204020204" pitchFamily="34" charset="-122"/>
              <a:ea typeface="微软雅黑" panose="020B0503020204020204" pitchFamily="34" charset="-122"/>
              <a:cs typeface="+mn-cs"/>
              <a:sym typeface="+mn-ea"/>
            </a:endParaRPr>
          </a:p>
        </p:txBody>
      </p:sp>
      <p:sp>
        <p:nvSpPr>
          <p:cNvPr id="8" name="矩形 7"/>
          <p:cNvSpPr/>
          <p:nvPr/>
        </p:nvSpPr>
        <p:spPr>
          <a:xfrm>
            <a:off x="4859020" y="1024255"/>
            <a:ext cx="3756025" cy="3475355"/>
          </a:xfrm>
          <a:prstGeom prst="rect">
            <a:avLst/>
          </a:prstGeom>
          <a:gradFill>
            <a:gsLst>
              <a:gs pos="87000">
                <a:srgbClr val="FE4444">
                  <a:alpha val="84000"/>
                </a:srgbClr>
              </a:gs>
              <a:gs pos="100000">
                <a:srgbClr val="FFFF00"/>
              </a:gs>
            </a:gsLst>
            <a:lin ang="1140000" scaled="0"/>
          </a:gra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0" name="文本框 9"/>
          <p:cNvSpPr txBox="1"/>
          <p:nvPr/>
        </p:nvSpPr>
        <p:spPr>
          <a:xfrm>
            <a:off x="5179060" y="2134870"/>
            <a:ext cx="3116580" cy="2091690"/>
          </a:xfrm>
          <a:prstGeom prst="rect">
            <a:avLst/>
          </a:prstGeom>
          <a:noFill/>
        </p:spPr>
        <p:txBody>
          <a:bodyPr wrap="square" rtlCol="0">
            <a:spAutoFit/>
          </a:bodyPr>
          <a:p>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截止</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24</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日，近</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日年化收益率</a:t>
            </a:r>
            <a:r>
              <a:rPr lang="en-US" altLang="zh-CN" sz="1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2.090%</a:t>
            </a:r>
            <a:endPar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
            </a:pP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万元起购，</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千元递增</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
            </a:pP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本金支持</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7X24</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小时快速到账</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每日限额</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亿元</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
            </a:pP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交易所工作日</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15:15</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以前买入，即可享受当日收益</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
            </a:pP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光大理财风险评级：</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星级</a:t>
            </a:r>
            <a:endParaRPr lang="zh-CN" altLang="en-US" sz="1400">
              <a:solidFill>
                <a:schemeClr val="bg1"/>
              </a:solidFill>
              <a:latin typeface="Arial Bold" panose="020B0604020202090204" charset="0"/>
              <a:cs typeface="Arial Bold" panose="020B0604020202090204" charset="0"/>
            </a:endParaRPr>
          </a:p>
          <a:p>
            <a:endParaRPr lang="zh-CN" altLang="en-US" sz="1400">
              <a:solidFill>
                <a:schemeClr val="bg1"/>
              </a:solidFill>
              <a:latin typeface="Arial Bold" panose="020B0604020202090204" charset="0"/>
              <a:cs typeface="Arial Bold" panose="020B0604020202090204" charset="0"/>
            </a:endParaRPr>
          </a:p>
        </p:txBody>
      </p:sp>
      <p:sp>
        <p:nvSpPr>
          <p:cNvPr id="11" name="文本框 10"/>
          <p:cNvSpPr txBox="1"/>
          <p:nvPr/>
        </p:nvSpPr>
        <p:spPr>
          <a:xfrm>
            <a:off x="5132070" y="1343025"/>
            <a:ext cx="2732405" cy="521970"/>
          </a:xfrm>
          <a:prstGeom prst="rect">
            <a:avLst/>
          </a:prstGeom>
          <a:noFill/>
        </p:spPr>
        <p:txBody>
          <a:bodyPr wrap="square" rtlCol="0">
            <a:spAutoFit/>
          </a:bodyPr>
          <a:p>
            <a:r>
              <a:rPr lang="zh-CN" altLang="en-US" sz="28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阳光碧机构盈</a:t>
            </a:r>
            <a:endParaRPr lang="zh-CN" altLang="en-US" sz="28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5039995" y="1954530"/>
            <a:ext cx="339471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7498080" y="1558290"/>
            <a:ext cx="1019810" cy="306705"/>
          </a:xfrm>
          <a:prstGeom prst="rect">
            <a:avLst/>
          </a:prstGeom>
          <a:noFill/>
        </p:spPr>
        <p:txBody>
          <a:bodyPr wrap="square" rtlCol="0">
            <a:spAutoFit/>
          </a:bodyPr>
          <a:p>
            <a:r>
              <a:rPr 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EB1669</a:t>
            </a:r>
            <a:endParaRPr 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nvSpPr>
        <p:spPr>
          <a:xfrm>
            <a:off x="580390" y="1024255"/>
            <a:ext cx="3756025" cy="3475355"/>
          </a:xfrm>
          <a:prstGeom prst="rect">
            <a:avLst/>
          </a:prstGeom>
          <a:gradFill>
            <a:gsLst>
              <a:gs pos="87000">
                <a:srgbClr val="FE4444">
                  <a:alpha val="84000"/>
                </a:srgbClr>
              </a:gs>
              <a:gs pos="100000">
                <a:srgbClr val="FFFF00"/>
              </a:gs>
            </a:gsLst>
            <a:lin ang="1140000" scaled="0"/>
          </a:gra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5" name="文本框 14"/>
          <p:cNvSpPr txBox="1"/>
          <p:nvPr/>
        </p:nvSpPr>
        <p:spPr>
          <a:xfrm>
            <a:off x="939800" y="2134870"/>
            <a:ext cx="3116580" cy="2091690"/>
          </a:xfrm>
          <a:prstGeom prst="rect">
            <a:avLst/>
          </a:prstGeom>
          <a:noFill/>
        </p:spPr>
        <p:txBody>
          <a:bodyPr wrap="square" rtlCol="0">
            <a:spAutoFit/>
          </a:bodyPr>
          <a:p>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截止</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24</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日，近</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日年化收益率</a:t>
            </a:r>
            <a:r>
              <a:rPr lang="en-US" altLang="zh-CN" sz="1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2.395%</a:t>
            </a:r>
            <a:endPar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
            </a:pP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万元起购，</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千元递增</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
            </a:pP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本金支持</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7X24</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小时快速到账</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每日限额</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亿元</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
            </a:pP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交易所工作日</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15:15</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以前买入，即可享受当日收益</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
            </a:pP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光大理财风险评级：</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星级</a:t>
            </a:r>
            <a:endParaRPr lang="zh-CN" altLang="en-US" sz="1400">
              <a:solidFill>
                <a:schemeClr val="bg1"/>
              </a:solidFill>
              <a:latin typeface="Arial Bold" panose="020B0604020202090204" charset="0"/>
              <a:cs typeface="Arial Bold" panose="020B0604020202090204" charset="0"/>
            </a:endParaRPr>
          </a:p>
          <a:p>
            <a:endParaRPr lang="zh-CN" altLang="en-US" sz="1400">
              <a:solidFill>
                <a:schemeClr val="bg1"/>
              </a:solidFill>
              <a:latin typeface="Arial Bold" panose="020B0604020202090204" charset="0"/>
              <a:cs typeface="Arial Bold" panose="020B0604020202090204" charset="0"/>
            </a:endParaRPr>
          </a:p>
        </p:txBody>
      </p:sp>
      <p:cxnSp>
        <p:nvCxnSpPr>
          <p:cNvPr id="17" name="直接连接符 16"/>
          <p:cNvCxnSpPr/>
          <p:nvPr/>
        </p:nvCxnSpPr>
        <p:spPr>
          <a:xfrm>
            <a:off x="760730" y="1954530"/>
            <a:ext cx="339471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092200" y="1343025"/>
            <a:ext cx="2732405" cy="521970"/>
          </a:xfrm>
          <a:prstGeom prst="rect">
            <a:avLst/>
          </a:prstGeom>
          <a:noFill/>
        </p:spPr>
        <p:txBody>
          <a:bodyPr wrap="square" rtlCol="0">
            <a:spAutoFit/>
          </a:bodyPr>
          <a:p>
            <a:r>
              <a:rPr lang="zh-CN" altLang="en-US" sz="28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光银现金</a:t>
            </a:r>
            <a:r>
              <a:rPr lang="en-US" altLang="zh-CN" sz="28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a:t>
            </a:r>
            <a:endParaRPr lang="en-US" altLang="zh-CN" sz="28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0" name="文本框 19"/>
          <p:cNvSpPr txBox="1"/>
          <p:nvPr/>
        </p:nvSpPr>
        <p:spPr>
          <a:xfrm>
            <a:off x="3316605" y="1558290"/>
            <a:ext cx="1019810" cy="306705"/>
          </a:xfrm>
          <a:prstGeom prst="rect">
            <a:avLst/>
          </a:prstGeom>
          <a:noFill/>
        </p:spPr>
        <p:txBody>
          <a:bodyPr wrap="square" rtlCol="0">
            <a:spAutoFit/>
          </a:bodyPr>
          <a:p>
            <a:r>
              <a:rPr 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EB395</a:t>
            </a:r>
            <a:endParaRPr 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p:cNvPicPr>
            <a:picLocks noChangeAspect="1"/>
          </p:cNvPicPr>
          <p:nvPr/>
        </p:nvPicPr>
        <p:blipFill>
          <a:blip r:embed="rId1"/>
          <a:stretch>
            <a:fillRect/>
          </a:stretch>
        </p:blipFill>
        <p:spPr>
          <a:xfrm>
            <a:off x="-6826" y="1218247"/>
            <a:ext cx="9158288" cy="3925253"/>
          </a:xfrm>
          <a:prstGeom prst="rect">
            <a:avLst/>
          </a:prstGeom>
          <a:noFill/>
          <a:ln w="9525">
            <a:noFill/>
          </a:ln>
        </p:spPr>
      </p:pic>
      <p:sp>
        <p:nvSpPr>
          <p:cNvPr id="18" name="object 18"/>
          <p:cNvSpPr txBox="1"/>
          <p:nvPr/>
        </p:nvSpPr>
        <p:spPr>
          <a:xfrm>
            <a:off x="3881120" y="1559560"/>
            <a:ext cx="1459865" cy="430530"/>
          </a:xfrm>
          <a:prstGeom prst="rect">
            <a:avLst/>
          </a:prstGeom>
        </p:spPr>
        <p:txBody>
          <a:bodyPr vert="horz" wrap="square" lIns="0" tIns="0" rIns="0" bIns="0" rtlCol="0">
            <a:spAutoFit/>
          </a:bodyPr>
          <a:lstStyle/>
          <a:p>
            <a:pPr marL="12700" algn="ctr"/>
            <a:r>
              <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福清支行</a:t>
            </a:r>
            <a:endPar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object 26"/>
          <p:cNvSpPr txBox="1"/>
          <p:nvPr/>
        </p:nvSpPr>
        <p:spPr>
          <a:xfrm>
            <a:off x="6543040" y="1590040"/>
            <a:ext cx="1529080" cy="430530"/>
          </a:xfrm>
          <a:prstGeom prst="rect">
            <a:avLst/>
          </a:prstGeom>
        </p:spPr>
        <p:txBody>
          <a:bodyPr vert="horz" wrap="square" lIns="0" tIns="0" rIns="0" bIns="0" rtlCol="0">
            <a:spAutoFit/>
          </a:bodyPr>
          <a:lstStyle/>
          <a:p>
            <a:pPr marL="12700" algn="ctr"/>
            <a:r>
              <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网点影响</a:t>
            </a:r>
            <a:endPar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object 29"/>
          <p:cNvSpPr/>
          <p:nvPr/>
        </p:nvSpPr>
        <p:spPr>
          <a:xfrm>
            <a:off x="5761041" y="1528197"/>
            <a:ext cx="288183" cy="504638"/>
          </a:xfrm>
          <a:custGeom>
            <a:avLst/>
            <a:gdLst/>
            <a:ahLst/>
            <a:cxnLst/>
            <a:rect l="l" t="t" r="r" b="b"/>
            <a:pathLst>
              <a:path w="288289" h="504825">
                <a:moveTo>
                  <a:pt x="144017" y="0"/>
                </a:moveTo>
                <a:lnTo>
                  <a:pt x="144017" y="126111"/>
                </a:lnTo>
                <a:lnTo>
                  <a:pt x="0" y="126111"/>
                </a:lnTo>
                <a:lnTo>
                  <a:pt x="0" y="378332"/>
                </a:lnTo>
                <a:lnTo>
                  <a:pt x="144017" y="378332"/>
                </a:lnTo>
                <a:lnTo>
                  <a:pt x="144017" y="504444"/>
                </a:lnTo>
                <a:lnTo>
                  <a:pt x="288035" y="252222"/>
                </a:lnTo>
                <a:lnTo>
                  <a:pt x="144017" y="0"/>
                </a:lnTo>
                <a:close/>
              </a:path>
            </a:pathLst>
          </a:custGeom>
          <a:solidFill>
            <a:srgbClr val="FFFFFF"/>
          </a:solidFill>
        </p:spPr>
        <p:txBody>
          <a:bodyPr wrap="square" lIns="0" tIns="0" rIns="0" bIns="0" rtlCol="0"/>
          <a:lstStyle/>
          <a:p>
            <a:endParaRPr sz="100"/>
          </a:p>
        </p:txBody>
      </p:sp>
      <p:sp>
        <p:nvSpPr>
          <p:cNvPr id="2" name="标题 3"/>
          <p:cNvSpPr txBox="1">
            <a:spLocks noGrp="1"/>
          </p:cNvSpPr>
          <p:nvPr/>
        </p:nvSpPr>
        <p:spPr bwMode="auto">
          <a:xfrm>
            <a:off x="627380" y="228600"/>
            <a:ext cx="4724400" cy="398780"/>
          </a:xfrm>
          <a:prstGeom prst="rect">
            <a:avLst/>
          </a:prstGeom>
          <a:noFill/>
          <a:ln w="9525">
            <a:noFill/>
          </a:ln>
          <a:extLst>
            <a:ext uri="{909E8E84-426E-40DD-AFC4-6F175D3DCCD1}">
              <a14:hiddenFill xmlns:a14="http://schemas.microsoft.com/office/drawing/2010/main">
                <a:solidFill>
                  <a:srgbClr val="FFFFFF"/>
                </a:solidFill>
              </a14:hiddenFill>
            </a:ext>
          </a:extLst>
        </p:spPr>
        <p:txBody>
          <a:bodyPr wrap="non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l" defTabSz="914400" eaLnBrk="1" hangingPunct="1">
              <a:buFont typeface="Arial" panose="020B0604020202020204" pitchFamily="34" charset="0"/>
            </a:pPr>
            <a:r>
              <a:rPr lang="zh-CN" sz="2400">
                <a:latin typeface="微软雅黑" panose="020B0503020204020204" pitchFamily="34" charset="-122"/>
                <a:ea typeface="微软雅黑" panose="020B0503020204020204" pitchFamily="34" charset="-122"/>
                <a:cs typeface="+mn-cs"/>
                <a:sym typeface="+mn-ea"/>
              </a:rPr>
              <a:t>存款、理财产品介绍</a:t>
            </a:r>
            <a:endParaRPr lang="zh-CN" sz="2400">
              <a:latin typeface="微软雅黑" panose="020B0503020204020204" pitchFamily="34" charset="-122"/>
              <a:ea typeface="微软雅黑" panose="020B0503020204020204" pitchFamily="34" charset="-122"/>
              <a:cs typeface="+mn-cs"/>
              <a:sym typeface="+mn-ea"/>
            </a:endParaRPr>
          </a:p>
        </p:txBody>
      </p:sp>
      <p:graphicFrame>
        <p:nvGraphicFramePr>
          <p:cNvPr id="3" name="表格 2"/>
          <p:cNvGraphicFramePr/>
          <p:nvPr>
            <p:custDataLst>
              <p:tags r:id="rId2"/>
            </p:custDataLst>
          </p:nvPr>
        </p:nvGraphicFramePr>
        <p:xfrm>
          <a:off x="772160" y="1218565"/>
          <a:ext cx="7444740" cy="3388995"/>
        </p:xfrm>
        <a:graphic>
          <a:graphicData uri="http://schemas.openxmlformats.org/drawingml/2006/table">
            <a:tbl>
              <a:tblPr firstRow="1" bandRow="1">
                <a:tableStyleId>{ED083AE6-46FA-4A59-8FB0-9F97EB10719F}</a:tableStyleId>
              </a:tblPr>
              <a:tblGrid>
                <a:gridCol w="3834765"/>
                <a:gridCol w="3609975"/>
              </a:tblGrid>
              <a:tr h="584835">
                <a:tc>
                  <a:txBody>
                    <a:bodyPr/>
                    <a:p>
                      <a:pPr indent="0" algn="ctr">
                        <a:buNone/>
                      </a:pPr>
                      <a:r>
                        <a:rPr lang="zh-CN" altLang="en-US" sz="1600">
                          <a:latin typeface="微软雅黑" panose="020B0503020204020204" pitchFamily="34" charset="-122"/>
                          <a:ea typeface="微软雅黑" panose="020B0503020204020204" pitchFamily="34" charset="-122"/>
                        </a:rPr>
                        <a:t>业务品种</a:t>
                      </a:r>
                      <a:endParaRPr lang="zh-CN" altLang="en-US" sz="1600">
                        <a:latin typeface="微软雅黑" panose="020B0503020204020204" pitchFamily="34" charset="-122"/>
                        <a:ea typeface="微软雅黑" panose="020B0503020204020204" pitchFamily="34" charset="-122"/>
                      </a:endParaRPr>
                    </a:p>
                  </a:txBody>
                  <a:tcPr marL="0" marR="0" marT="0" marB="0" vert="horz" anchor="ctr"/>
                </a:tc>
                <a:tc>
                  <a:txBody>
                    <a:bodyPr/>
                    <a:p>
                      <a:pPr indent="0" algn="ctr">
                        <a:buNone/>
                      </a:pPr>
                      <a:r>
                        <a:rPr lang="zh-CN" altLang="en-US" sz="1600">
                          <a:latin typeface="微软雅黑" panose="020B0503020204020204" pitchFamily="34" charset="-122"/>
                          <a:ea typeface="微软雅黑" panose="020B0503020204020204" pitchFamily="34" charset="-122"/>
                        </a:rPr>
                        <a:t>最高利率</a:t>
                      </a:r>
                      <a:endParaRPr lang="zh-CN" altLang="en-US" sz="1600">
                        <a:latin typeface="微软雅黑" panose="020B0503020204020204" pitchFamily="34" charset="-122"/>
                        <a:ea typeface="微软雅黑" panose="020B0503020204020204" pitchFamily="34" charset="-122"/>
                      </a:endParaRPr>
                    </a:p>
                    <a:p>
                      <a:pPr indent="0" algn="ctr">
                        <a:buNone/>
                      </a:pPr>
                      <a:r>
                        <a:rPr lang="zh-CN" altLang="en-US" sz="1600">
                          <a:latin typeface="微软雅黑" panose="020B0503020204020204" pitchFamily="34" charset="-122"/>
                          <a:ea typeface="微软雅黑" panose="020B0503020204020204" pitchFamily="34" charset="-122"/>
                        </a:rPr>
                        <a:t>（根据实际情况，以分行审批为准）</a:t>
                      </a:r>
                      <a:endParaRPr lang="zh-CN" altLang="en-US" sz="1600">
                        <a:latin typeface="微软雅黑" panose="020B0503020204020204" pitchFamily="34" charset="-122"/>
                        <a:ea typeface="微软雅黑" panose="020B0503020204020204" pitchFamily="34" charset="-122"/>
                      </a:endParaRPr>
                    </a:p>
                  </a:txBody>
                  <a:tcPr marL="0" marR="0" marT="0" marB="0" vert="horz" anchor="ctr"/>
                </a:tc>
              </a:tr>
              <a:tr h="206375">
                <a:tc>
                  <a:txBody>
                    <a:bodyPr/>
                    <a:p>
                      <a:pPr indent="0" algn="ctr">
                        <a:buNone/>
                      </a:pPr>
                      <a:r>
                        <a:rPr lang="zh-CN" altLang="en-US" sz="1600">
                          <a:latin typeface="微软雅黑" panose="020B0503020204020204" pitchFamily="34" charset="-122"/>
                          <a:ea typeface="微软雅黑" panose="020B0503020204020204" pitchFamily="34" charset="-122"/>
                        </a:rPr>
                        <a:t>一、活期存款</a:t>
                      </a:r>
                      <a:endParaRPr lang="zh-CN" altLang="en-US" sz="1600">
                        <a:latin typeface="微软雅黑" panose="020B0503020204020204" pitchFamily="34" charset="-122"/>
                        <a:ea typeface="微软雅黑" panose="020B0503020204020204" pitchFamily="34" charset="-122"/>
                      </a:endParaRPr>
                    </a:p>
                  </a:txBody>
                  <a:tcPr marL="0" marR="0" marT="0" marB="0" vert="horz" anchor="ctr"/>
                </a:tc>
                <a:tc>
                  <a:txBody>
                    <a:bodyPr/>
                    <a:p>
                      <a:pPr indent="0" algn="ctr">
                        <a:buNone/>
                      </a:pPr>
                      <a:r>
                        <a:rPr lang="en-US" altLang="zh-CN" sz="1600">
                          <a:latin typeface="微软雅黑" panose="020B0503020204020204" pitchFamily="34" charset="-122"/>
                          <a:ea typeface="微软雅黑" panose="020B0503020204020204" pitchFamily="34" charset="-122"/>
                        </a:rPr>
                        <a:t>0.30</a:t>
                      </a:r>
                      <a:endParaRPr lang="en-US" altLang="zh-CN" sz="1600">
                        <a:latin typeface="微软雅黑" panose="020B0503020204020204" pitchFamily="34" charset="-122"/>
                        <a:ea typeface="微软雅黑" panose="020B0503020204020204" pitchFamily="34" charset="-122"/>
                      </a:endParaRPr>
                    </a:p>
                  </a:txBody>
                  <a:tcPr marL="0" marR="0" marT="0" marB="0" vert="horz" anchor="ctr"/>
                </a:tc>
              </a:tr>
              <a:tr h="365760">
                <a:tc>
                  <a:txBody>
                    <a:bodyPr/>
                    <a:p>
                      <a:pPr indent="0" algn="ctr">
                        <a:buNone/>
                      </a:pPr>
                      <a:r>
                        <a:rPr lang="zh-CN" altLang="en-US" sz="1600">
                          <a:latin typeface="微软雅黑" panose="020B0503020204020204" pitchFamily="34" charset="-122"/>
                          <a:ea typeface="微软雅黑" panose="020B0503020204020204" pitchFamily="34" charset="-122"/>
                        </a:rPr>
                        <a:t>二、协定存款</a:t>
                      </a:r>
                      <a:endParaRPr lang="zh-CN" altLang="en-US" sz="1600">
                        <a:latin typeface="微软雅黑" panose="020B0503020204020204" pitchFamily="34" charset="-122"/>
                        <a:ea typeface="微软雅黑" panose="020B0503020204020204" pitchFamily="34" charset="-122"/>
                      </a:endParaRPr>
                    </a:p>
                  </a:txBody>
                  <a:tcPr marL="0" marR="0" marT="0" marB="0" vert="horz" anchor="ctr"/>
                </a:tc>
                <a:tc>
                  <a:txBody>
                    <a:bodyPr/>
                    <a:p>
                      <a:pPr indent="0" algn="ctr">
                        <a:buNone/>
                      </a:pPr>
                      <a:r>
                        <a:rPr lang="en-US" altLang="zh-CN" sz="2400" b="1">
                          <a:solidFill>
                            <a:srgbClr val="FF0000"/>
                          </a:solidFill>
                          <a:latin typeface="微软雅黑" panose="020B0503020204020204" pitchFamily="34" charset="-122"/>
                          <a:ea typeface="微软雅黑" panose="020B0503020204020204" pitchFamily="34" charset="-122"/>
                        </a:rPr>
                        <a:t>1.90</a:t>
                      </a:r>
                      <a:endParaRPr lang="en-US" altLang="zh-CN" sz="2400" b="1">
                        <a:solidFill>
                          <a:srgbClr val="FF0000"/>
                        </a:solidFill>
                        <a:latin typeface="微软雅黑" panose="020B0503020204020204" pitchFamily="34" charset="-122"/>
                        <a:ea typeface="微软雅黑" panose="020B0503020204020204" pitchFamily="34" charset="-122"/>
                      </a:endParaRPr>
                    </a:p>
                  </a:txBody>
                  <a:tcPr marL="0" marR="0" marT="0" marB="0" vert="horz" anchor="ctr"/>
                </a:tc>
              </a:tr>
              <a:tr h="206375">
                <a:tc>
                  <a:txBody>
                    <a:bodyPr/>
                    <a:p>
                      <a:pPr indent="0" algn="ctr">
                        <a:buNone/>
                      </a:pPr>
                      <a:r>
                        <a:rPr lang="zh-CN" altLang="en-US" sz="1600">
                          <a:latin typeface="微软雅黑" panose="020B0503020204020204" pitchFamily="34" charset="-122"/>
                          <a:ea typeface="微软雅黑" panose="020B0503020204020204" pitchFamily="34" charset="-122"/>
                        </a:rPr>
                        <a:t>三、通知存款</a:t>
                      </a:r>
                      <a:endParaRPr lang="zh-CN" altLang="en-US" sz="1600">
                        <a:latin typeface="微软雅黑" panose="020B0503020204020204" pitchFamily="34" charset="-122"/>
                        <a:ea typeface="微软雅黑" panose="020B0503020204020204" pitchFamily="34" charset="-122"/>
                      </a:endParaRPr>
                    </a:p>
                  </a:txBody>
                  <a:tcPr marL="0" marR="0" marT="0" marB="0" vert="horz" anchor="ctr"/>
                </a:tc>
                <a:tc>
                  <a:txBody>
                    <a:bodyPr/>
                    <a:p>
                      <a:pPr indent="0" algn="ctr">
                        <a:buNone/>
                      </a:pPr>
                      <a:endParaRPr lang="zh-CN" altLang="en-US" sz="1600">
                        <a:latin typeface="微软雅黑" panose="020B0503020204020204" pitchFamily="34" charset="-122"/>
                        <a:ea typeface="微软雅黑" panose="020B0503020204020204" pitchFamily="34" charset="-122"/>
                      </a:endParaRPr>
                    </a:p>
                  </a:txBody>
                  <a:tcPr marL="0" marR="0" marT="0" marB="0" vert="horz" anchor="ctr"/>
                </a:tc>
              </a:tr>
              <a:tr h="206375">
                <a:tc>
                  <a:txBody>
                    <a:bodyPr/>
                    <a:p>
                      <a:pPr indent="0" algn="ctr">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天通知</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c>
                  <a:txBody>
                    <a:bodyPr/>
                    <a:p>
                      <a:pPr indent="0" algn="ctr">
                        <a:buNone/>
                      </a:pPr>
                      <a:r>
                        <a:rPr lang="en-US" altLang="zh-CN" sz="1600">
                          <a:latin typeface="微软雅黑" panose="020B0503020204020204" pitchFamily="34" charset="-122"/>
                          <a:ea typeface="微软雅黑" panose="020B0503020204020204" pitchFamily="34" charset="-122"/>
                        </a:rPr>
                        <a:t>1.55</a:t>
                      </a:r>
                      <a:endParaRPr lang="en-US" altLang="zh-CN" sz="1600">
                        <a:latin typeface="微软雅黑" panose="020B0503020204020204" pitchFamily="34" charset="-122"/>
                        <a:ea typeface="微软雅黑" panose="020B0503020204020204" pitchFamily="34" charset="-122"/>
                      </a:endParaRPr>
                    </a:p>
                  </a:txBody>
                  <a:tcPr marL="0" marR="0" marT="0" marB="0" vert="horz" anchor="ctr"/>
                </a:tc>
              </a:tr>
              <a:tr h="207010">
                <a:tc>
                  <a:txBody>
                    <a:bodyPr/>
                    <a:p>
                      <a:pPr indent="0" algn="ctr">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天通知</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c>
                  <a:txBody>
                    <a:bodyPr/>
                    <a:p>
                      <a:pPr indent="0" algn="ctr">
                        <a:buNone/>
                      </a:pPr>
                      <a:r>
                        <a:rPr lang="en-US" altLang="zh-CN" sz="1600">
                          <a:latin typeface="微软雅黑" panose="020B0503020204020204" pitchFamily="34" charset="-122"/>
                          <a:ea typeface="微软雅黑" panose="020B0503020204020204" pitchFamily="34" charset="-122"/>
                        </a:rPr>
                        <a:t>2.10</a:t>
                      </a:r>
                      <a:endParaRPr lang="en-US" altLang="zh-CN" sz="1600">
                        <a:latin typeface="微软雅黑" panose="020B0503020204020204" pitchFamily="34" charset="-122"/>
                        <a:ea typeface="微软雅黑" panose="020B0503020204020204" pitchFamily="34" charset="-122"/>
                      </a:endParaRPr>
                    </a:p>
                  </a:txBody>
                  <a:tcPr marL="0" marR="0" marT="0" marB="0" vert="horz" anchor="ctr"/>
                </a:tc>
              </a:tr>
              <a:tr h="206375">
                <a:tc>
                  <a:txBody>
                    <a:bodyPr/>
                    <a:p>
                      <a:pPr indent="0" algn="ctr">
                        <a:buNone/>
                      </a:pPr>
                      <a:r>
                        <a:rPr lang="zh-CN" altLang="en-US" sz="1600">
                          <a:latin typeface="微软雅黑" panose="020B0503020204020204" pitchFamily="34" charset="-122"/>
                          <a:ea typeface="微软雅黑" panose="020B0503020204020204" pitchFamily="34" charset="-122"/>
                        </a:rPr>
                        <a:t>四、定期存款</a:t>
                      </a:r>
                      <a:endParaRPr lang="zh-CN" altLang="en-US" sz="1600">
                        <a:latin typeface="微软雅黑" panose="020B0503020204020204" pitchFamily="34" charset="-122"/>
                        <a:ea typeface="微软雅黑" panose="020B0503020204020204" pitchFamily="34" charset="-122"/>
                      </a:endParaRPr>
                    </a:p>
                  </a:txBody>
                  <a:tcPr marL="0" marR="0" marT="0" marB="0" vert="horz" anchor="ctr"/>
                </a:tc>
                <a:tc>
                  <a:txBody>
                    <a:bodyPr/>
                    <a:p>
                      <a:pPr indent="0" algn="ctr">
                        <a:buNone/>
                      </a:pPr>
                      <a:endParaRPr lang="zh-CN" altLang="en-US" sz="1600">
                        <a:latin typeface="微软雅黑" panose="020B0503020204020204" pitchFamily="34" charset="-122"/>
                        <a:ea typeface="微软雅黑" panose="020B0503020204020204" pitchFamily="34" charset="-122"/>
                      </a:endParaRPr>
                    </a:p>
                  </a:txBody>
                  <a:tcPr marL="0" marR="0" marT="0" marB="0" vert="horz" anchor="ctr"/>
                </a:tc>
              </a:tr>
              <a:tr h="207645">
                <a:tc>
                  <a:txBody>
                    <a:bodyPr/>
                    <a:p>
                      <a:pPr indent="0" algn="ctr">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个月</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c>
                  <a:txBody>
                    <a:bodyPr/>
                    <a:p>
                      <a:pPr indent="0" algn="ctr">
                        <a:buNone/>
                      </a:pPr>
                      <a:r>
                        <a:rPr lang="en-US" altLang="zh-CN" sz="1600">
                          <a:latin typeface="微软雅黑" panose="020B0503020204020204" pitchFamily="34" charset="-122"/>
                          <a:ea typeface="微软雅黑" panose="020B0503020204020204" pitchFamily="34" charset="-122"/>
                        </a:rPr>
                        <a:t>1.85</a:t>
                      </a:r>
                      <a:endParaRPr lang="en-US" altLang="zh-CN" sz="1600">
                        <a:latin typeface="微软雅黑" panose="020B0503020204020204" pitchFamily="34" charset="-122"/>
                        <a:ea typeface="微软雅黑" panose="020B0503020204020204" pitchFamily="34" charset="-122"/>
                      </a:endParaRPr>
                    </a:p>
                  </a:txBody>
                  <a:tcPr marL="0" marR="0" marT="0" marB="0" vert="horz" anchor="ctr"/>
                </a:tc>
              </a:tr>
              <a:tr h="206375">
                <a:tc>
                  <a:txBody>
                    <a:bodyPr/>
                    <a:p>
                      <a:pPr indent="0" algn="ctr">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个月</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c>
                  <a:txBody>
                    <a:bodyPr/>
                    <a:p>
                      <a:pPr indent="0" algn="ctr">
                        <a:buNone/>
                      </a:pPr>
                      <a:r>
                        <a:rPr lang="en-US" altLang="zh-CN" sz="1600">
                          <a:latin typeface="微软雅黑" panose="020B0503020204020204" pitchFamily="34" charset="-122"/>
                          <a:ea typeface="微软雅黑" panose="020B0503020204020204" pitchFamily="34" charset="-122"/>
                        </a:rPr>
                        <a:t>2.05</a:t>
                      </a:r>
                      <a:endParaRPr lang="en-US" altLang="zh-CN" sz="1600">
                        <a:latin typeface="微软雅黑" panose="020B0503020204020204" pitchFamily="34" charset="-122"/>
                        <a:ea typeface="微软雅黑" panose="020B0503020204020204" pitchFamily="34" charset="-122"/>
                      </a:endParaRPr>
                    </a:p>
                  </a:txBody>
                  <a:tcPr marL="0" marR="0" marT="0" marB="0" vert="horz" anchor="ctr"/>
                </a:tc>
              </a:tr>
              <a:tr h="206375">
                <a:tc>
                  <a:txBody>
                    <a:bodyPr/>
                    <a:p>
                      <a:pPr indent="0" algn="ctr">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c>
                  <a:txBody>
                    <a:bodyPr/>
                    <a:p>
                      <a:pPr indent="0" algn="ctr">
                        <a:buNone/>
                      </a:pPr>
                      <a:r>
                        <a:rPr lang="en-US" altLang="zh-CN" sz="1600">
                          <a:latin typeface="微软雅黑" panose="020B0503020204020204" pitchFamily="34" charset="-122"/>
                          <a:ea typeface="微软雅黑" panose="020B0503020204020204" pitchFamily="34" charset="-122"/>
                        </a:rPr>
                        <a:t>2.25</a:t>
                      </a:r>
                      <a:endParaRPr lang="en-US" altLang="zh-CN" sz="1600">
                        <a:latin typeface="微软雅黑" panose="020B0503020204020204" pitchFamily="34" charset="-122"/>
                        <a:ea typeface="微软雅黑" panose="020B0503020204020204" pitchFamily="34" charset="-122"/>
                      </a:endParaRPr>
                    </a:p>
                  </a:txBody>
                  <a:tcPr marL="0" marR="0" marT="0" marB="0" vert="horz" anchor="ctr"/>
                </a:tc>
              </a:tr>
              <a:tr h="207010">
                <a:tc>
                  <a:txBody>
                    <a:bodyPr/>
                    <a:p>
                      <a:pPr indent="0" algn="ctr">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c>
                  <a:txBody>
                    <a:bodyPr/>
                    <a:p>
                      <a:pPr indent="0" algn="ctr">
                        <a:buNone/>
                      </a:pPr>
                      <a:r>
                        <a:rPr lang="en-US" altLang="zh-CN" sz="1600">
                          <a:latin typeface="微软雅黑" panose="020B0503020204020204" pitchFamily="34" charset="-122"/>
                          <a:ea typeface="微软雅黑" panose="020B0503020204020204" pitchFamily="34" charset="-122"/>
                        </a:rPr>
                        <a:t>2.85</a:t>
                      </a:r>
                      <a:endParaRPr lang="en-US" altLang="zh-CN" sz="1600">
                        <a:latin typeface="微软雅黑" panose="020B0503020204020204" pitchFamily="34" charset="-122"/>
                        <a:ea typeface="微软雅黑" panose="020B0503020204020204" pitchFamily="34" charset="-122"/>
                      </a:endParaRPr>
                    </a:p>
                  </a:txBody>
                  <a:tcPr marL="0" marR="0" marT="0" marB="0" vert="horz" anchor="ctr"/>
                </a:tc>
              </a:tr>
              <a:tr h="206375">
                <a:tc>
                  <a:txBody>
                    <a:bodyPr/>
                    <a:p>
                      <a:pPr indent="0" algn="ctr">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tc>
                <a:tc>
                  <a:txBody>
                    <a:bodyPr/>
                    <a:p>
                      <a:pPr indent="0" algn="ctr">
                        <a:buNone/>
                      </a:pPr>
                      <a:r>
                        <a:rPr lang="en-US" altLang="zh-CN" sz="1600">
                          <a:latin typeface="微软雅黑" panose="020B0503020204020204" pitchFamily="34" charset="-122"/>
                          <a:ea typeface="微软雅黑" panose="020B0503020204020204" pitchFamily="34" charset="-122"/>
                        </a:rPr>
                        <a:t>3.30</a:t>
                      </a:r>
                      <a:endParaRPr lang="en-US" altLang="zh-CN" sz="1600">
                        <a:latin typeface="微软雅黑" panose="020B0503020204020204" pitchFamily="34" charset="-122"/>
                        <a:ea typeface="微软雅黑" panose="020B0503020204020204" pitchFamily="34" charset="-122"/>
                      </a:endParaRPr>
                    </a:p>
                  </a:txBody>
                  <a:tcPr marL="0" marR="0" marT="0" marB="0" vert="horz" anchor="ct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p:cNvPicPr>
            <a:picLocks noChangeAspect="1"/>
          </p:cNvPicPr>
          <p:nvPr/>
        </p:nvPicPr>
        <p:blipFill>
          <a:blip r:embed="rId1"/>
          <a:stretch>
            <a:fillRect/>
          </a:stretch>
        </p:blipFill>
        <p:spPr>
          <a:xfrm>
            <a:off x="-6826" y="1218247"/>
            <a:ext cx="9158288" cy="3925253"/>
          </a:xfrm>
          <a:prstGeom prst="rect">
            <a:avLst/>
          </a:prstGeom>
          <a:noFill/>
          <a:ln w="9525">
            <a:noFill/>
          </a:ln>
        </p:spPr>
      </p:pic>
      <p:sp>
        <p:nvSpPr>
          <p:cNvPr id="4" name="标题 3"/>
          <p:cNvSpPr txBox="1">
            <a:spLocks noGrp="1"/>
          </p:cNvSpPr>
          <p:nvPr>
            <p:ph type="title" idx="4294967295"/>
          </p:nvPr>
        </p:nvSpPr>
        <p:spPr bwMode="auto">
          <a:xfrm>
            <a:off x="627380" y="228600"/>
            <a:ext cx="4724400" cy="398780"/>
          </a:xfrm>
          <a:noFill/>
          <a:ln>
            <a:noFill/>
          </a:ln>
          <a:extLst>
            <a:ext uri="{909E8E84-426E-40DD-AFC4-6F175D3DCCD1}">
              <a14:hiddenFill xmlns:a14="http://schemas.microsoft.com/office/drawing/2010/main">
                <a:solidFill>
                  <a:srgbClr val="FFFFFF"/>
                </a:solidFill>
              </a14:hiddenFill>
            </a:ext>
          </a:extLst>
        </p:spPr>
        <p:txBody>
          <a:bodyPr wrap="non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l" defTabSz="914400" eaLnBrk="1" hangingPunct="1">
              <a:buFont typeface="Arial" panose="020B0604020202020204" pitchFamily="34" charset="0"/>
            </a:pPr>
            <a:r>
              <a:rPr lang="zh-CN" sz="2400">
                <a:latin typeface="微软雅黑" panose="020B0503020204020204" pitchFamily="34" charset="-122"/>
                <a:ea typeface="微软雅黑" panose="020B0503020204020204" pitchFamily="34" charset="-122"/>
                <a:cs typeface="+mn-cs"/>
                <a:sym typeface="+mn-ea"/>
              </a:rPr>
              <a:t>联系我们</a:t>
            </a:r>
            <a:endParaRPr lang="zh-CN" sz="2400">
              <a:latin typeface="微软雅黑" panose="020B0503020204020204" pitchFamily="34" charset="-122"/>
              <a:ea typeface="微软雅黑" panose="020B0503020204020204" pitchFamily="34" charset="-122"/>
              <a:cs typeface="+mn-cs"/>
              <a:sym typeface="+mn-ea"/>
            </a:endParaRPr>
          </a:p>
        </p:txBody>
      </p:sp>
      <p:sp>
        <p:nvSpPr>
          <p:cNvPr id="18" name="object 18"/>
          <p:cNvSpPr txBox="1"/>
          <p:nvPr/>
        </p:nvSpPr>
        <p:spPr>
          <a:xfrm>
            <a:off x="3992880" y="1517650"/>
            <a:ext cx="1459865" cy="430530"/>
          </a:xfrm>
          <a:prstGeom prst="rect">
            <a:avLst/>
          </a:prstGeom>
        </p:spPr>
        <p:txBody>
          <a:bodyPr vert="horz" wrap="square" lIns="0" tIns="0" rIns="0" bIns="0" rtlCol="0">
            <a:spAutoFit/>
          </a:bodyPr>
          <a:lstStyle/>
          <a:p>
            <a:pPr marL="12700" algn="ctr">
              <a:lnSpc>
                <a:spcPct val="100000"/>
              </a:lnSpc>
            </a:pPr>
            <a:r>
              <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福清支行</a:t>
            </a:r>
            <a:endPar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object 26"/>
          <p:cNvSpPr txBox="1"/>
          <p:nvPr/>
        </p:nvSpPr>
        <p:spPr>
          <a:xfrm>
            <a:off x="6654800" y="1548130"/>
            <a:ext cx="1529080" cy="430530"/>
          </a:xfrm>
          <a:prstGeom prst="rect">
            <a:avLst/>
          </a:prstGeom>
        </p:spPr>
        <p:txBody>
          <a:bodyPr vert="horz" wrap="square" lIns="0" tIns="0" rIns="0" bIns="0" rtlCol="0">
            <a:spAutoFit/>
          </a:bodyPr>
          <a:lstStyle/>
          <a:p>
            <a:pPr marL="12700" algn="ctr">
              <a:lnSpc>
                <a:spcPct val="100000"/>
              </a:lnSpc>
            </a:pPr>
            <a:r>
              <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网点影响</a:t>
            </a:r>
            <a:endPar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object 29"/>
          <p:cNvSpPr/>
          <p:nvPr/>
        </p:nvSpPr>
        <p:spPr>
          <a:xfrm>
            <a:off x="5872801" y="1486287"/>
            <a:ext cx="288183" cy="504638"/>
          </a:xfrm>
          <a:custGeom>
            <a:avLst/>
            <a:gdLst/>
            <a:ahLst/>
            <a:cxnLst/>
            <a:rect l="l" t="t" r="r" b="b"/>
            <a:pathLst>
              <a:path w="288289" h="504825">
                <a:moveTo>
                  <a:pt x="144017" y="0"/>
                </a:moveTo>
                <a:lnTo>
                  <a:pt x="144017" y="126111"/>
                </a:lnTo>
                <a:lnTo>
                  <a:pt x="0" y="126111"/>
                </a:lnTo>
                <a:lnTo>
                  <a:pt x="0" y="378332"/>
                </a:lnTo>
                <a:lnTo>
                  <a:pt x="144017" y="378332"/>
                </a:lnTo>
                <a:lnTo>
                  <a:pt x="144017" y="504444"/>
                </a:lnTo>
                <a:lnTo>
                  <a:pt x="288035" y="252222"/>
                </a:lnTo>
                <a:lnTo>
                  <a:pt x="144017" y="0"/>
                </a:lnTo>
                <a:close/>
              </a:path>
            </a:pathLst>
          </a:custGeom>
          <a:solidFill>
            <a:srgbClr val="FFFFFF"/>
          </a:solidFill>
        </p:spPr>
        <p:txBody>
          <a:bodyPr wrap="square" lIns="0" tIns="0" rIns="0" bIns="0" rtlCol="0"/>
          <a:lstStyle/>
          <a:p>
            <a:endParaRPr sz="100"/>
          </a:p>
        </p:txBody>
      </p:sp>
      <p:sp>
        <p:nvSpPr>
          <p:cNvPr id="2" name="圆角矩形 1"/>
          <p:cNvSpPr/>
          <p:nvPr/>
        </p:nvSpPr>
        <p:spPr>
          <a:xfrm>
            <a:off x="627380" y="1684655"/>
            <a:ext cx="3705860" cy="784225"/>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p>
            <a:pPr algn="ctr"/>
            <a:r>
              <a:rPr lang="zh-CN" altLang="en-US" sz="1800">
                <a:latin typeface="微软雅黑" panose="020B0503020204020204" pitchFamily="34" charset="-122"/>
                <a:ea typeface="微软雅黑" panose="020B0503020204020204" pitchFamily="34" charset="-122"/>
              </a:rPr>
              <a:t>林羽翔：联系电话</a:t>
            </a:r>
            <a:endParaRPr lang="zh-CN" altLang="en-US" sz="1800">
              <a:latin typeface="微软雅黑" panose="020B0503020204020204" pitchFamily="34" charset="-122"/>
              <a:ea typeface="微软雅黑" panose="020B0503020204020204" pitchFamily="34" charset="-122"/>
            </a:endParaRPr>
          </a:p>
          <a:p>
            <a:pPr algn="ctr"/>
            <a:r>
              <a:rPr lang="en-US" altLang="zh-CN" sz="1800">
                <a:latin typeface="微软雅黑" panose="020B0503020204020204" pitchFamily="34" charset="-122"/>
                <a:ea typeface="微软雅黑" panose="020B0503020204020204" pitchFamily="34" charset="-122"/>
              </a:rPr>
              <a:t>0591-38761825</a:t>
            </a:r>
            <a:r>
              <a:rPr lang="zh-CN" altLang="en-US" sz="1800">
                <a:latin typeface="微软雅黑" panose="020B0503020204020204" pitchFamily="34" charset="-122"/>
                <a:ea typeface="微软雅黑" panose="020B0503020204020204" pitchFamily="34" charset="-122"/>
              </a:rPr>
              <a:t>、</a:t>
            </a:r>
            <a:r>
              <a:rPr lang="en-US" altLang="zh-CN" sz="1800">
                <a:latin typeface="微软雅黑" panose="020B0503020204020204" pitchFamily="34" charset="-122"/>
                <a:ea typeface="微软雅黑" panose="020B0503020204020204" pitchFamily="34" charset="-122"/>
              </a:rPr>
              <a:t>18650013363</a:t>
            </a:r>
            <a:endParaRPr lang="en-US" altLang="zh-CN" sz="1800">
              <a:latin typeface="微软雅黑" panose="020B0503020204020204" pitchFamily="34" charset="-122"/>
              <a:ea typeface="微软雅黑" panose="020B0503020204020204" pitchFamily="34" charset="-122"/>
            </a:endParaRPr>
          </a:p>
        </p:txBody>
      </p:sp>
      <p:sp>
        <p:nvSpPr>
          <p:cNvPr id="3" name="圆角矩形 2"/>
          <p:cNvSpPr/>
          <p:nvPr/>
        </p:nvSpPr>
        <p:spPr>
          <a:xfrm>
            <a:off x="627380" y="826135"/>
            <a:ext cx="7980680" cy="659765"/>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p>
            <a:pPr algn="ctr"/>
            <a:r>
              <a:rPr lang="zh-CN" altLang="en-US" sz="2400">
                <a:latin typeface="微软雅黑" panose="020B0503020204020204" pitchFamily="34" charset="-122"/>
                <a:ea typeface="微软雅黑" panose="020B0503020204020204" pitchFamily="34" charset="-122"/>
              </a:rPr>
              <a:t>联系地址：福清市音西街道福人路台商会馆一层、二层</a:t>
            </a:r>
            <a:endParaRPr lang="zh-CN" altLang="en-US" sz="2400">
              <a:latin typeface="微软雅黑" panose="020B0503020204020204" pitchFamily="34" charset="-122"/>
              <a:ea typeface="微软雅黑" panose="020B0503020204020204" pitchFamily="34" charset="-122"/>
            </a:endParaRPr>
          </a:p>
        </p:txBody>
      </p:sp>
      <p:pic>
        <p:nvPicPr>
          <p:cNvPr id="9" name="图片 8" descr="IMG_0A895C0D2792-1"/>
          <p:cNvPicPr>
            <a:picLocks noChangeAspect="1"/>
          </p:cNvPicPr>
          <p:nvPr/>
        </p:nvPicPr>
        <p:blipFill>
          <a:blip r:embed="rId2"/>
          <a:srcRect/>
          <a:stretch>
            <a:fillRect/>
          </a:stretch>
        </p:blipFill>
        <p:spPr>
          <a:xfrm>
            <a:off x="1463040" y="2601595"/>
            <a:ext cx="2034540" cy="2025650"/>
          </a:xfrm>
          <a:prstGeom prst="rect">
            <a:avLst/>
          </a:prstGeom>
        </p:spPr>
      </p:pic>
      <p:sp>
        <p:nvSpPr>
          <p:cNvPr id="6" name="圆角矩形 5"/>
          <p:cNvSpPr/>
          <p:nvPr/>
        </p:nvSpPr>
        <p:spPr>
          <a:xfrm>
            <a:off x="4902200" y="1684655"/>
            <a:ext cx="3705860" cy="784225"/>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p>
            <a:pPr algn="ctr"/>
            <a:r>
              <a:rPr lang="zh-CN" altLang="en-US" sz="1800">
                <a:latin typeface="微软雅黑" panose="020B0503020204020204" pitchFamily="34" charset="-122"/>
                <a:ea typeface="微软雅黑" panose="020B0503020204020204" pitchFamily="34" charset="-122"/>
              </a:rPr>
              <a:t>林文：联系电话</a:t>
            </a:r>
            <a:endParaRPr lang="zh-CN" altLang="en-US" sz="1800">
              <a:latin typeface="微软雅黑" panose="020B0503020204020204" pitchFamily="34" charset="-122"/>
              <a:ea typeface="微软雅黑" panose="020B0503020204020204" pitchFamily="34" charset="-122"/>
            </a:endParaRPr>
          </a:p>
          <a:p>
            <a:pPr algn="ctr"/>
            <a:r>
              <a:rPr lang="en-US" altLang="zh-CN" sz="1800">
                <a:latin typeface="微软雅黑" panose="020B0503020204020204" pitchFamily="34" charset="-122"/>
                <a:ea typeface="微软雅黑" panose="020B0503020204020204" pitchFamily="34" charset="-122"/>
              </a:rPr>
              <a:t>0591-38761833</a:t>
            </a:r>
            <a:r>
              <a:rPr lang="zh-CN" altLang="en-US" sz="1800">
                <a:latin typeface="微软雅黑" panose="020B0503020204020204" pitchFamily="34" charset="-122"/>
                <a:ea typeface="微软雅黑" panose="020B0503020204020204" pitchFamily="34" charset="-122"/>
              </a:rPr>
              <a:t>、</a:t>
            </a:r>
            <a:r>
              <a:rPr lang="en-US" altLang="zh-CN" sz="1800">
                <a:latin typeface="微软雅黑" panose="020B0503020204020204" pitchFamily="34" charset="-122"/>
                <a:ea typeface="微软雅黑" panose="020B0503020204020204" pitchFamily="34" charset="-122"/>
              </a:rPr>
              <a:t>18559867979</a:t>
            </a:r>
            <a:endParaRPr lang="en-US" altLang="zh-CN" sz="1800">
              <a:latin typeface="微软雅黑" panose="020B0503020204020204" pitchFamily="34" charset="-122"/>
              <a:ea typeface="微软雅黑" panose="020B0503020204020204" pitchFamily="34" charset="-122"/>
            </a:endParaRPr>
          </a:p>
        </p:txBody>
      </p:sp>
      <p:pic>
        <p:nvPicPr>
          <p:cNvPr id="7" name="图片 6" descr="IMG_5534"/>
          <p:cNvPicPr>
            <a:picLocks noChangeAspect="1"/>
          </p:cNvPicPr>
          <p:nvPr/>
        </p:nvPicPr>
        <p:blipFill>
          <a:blip r:embed="rId3"/>
          <a:stretch>
            <a:fillRect/>
          </a:stretch>
        </p:blipFill>
        <p:spPr>
          <a:xfrm>
            <a:off x="5744845" y="2601595"/>
            <a:ext cx="2019935" cy="201993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563688"/>
            <a:ext cx="9144000" cy="2016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90466" name="组合 15"/>
          <p:cNvGrpSpPr/>
          <p:nvPr/>
        </p:nvGrpSpPr>
        <p:grpSpPr>
          <a:xfrm>
            <a:off x="2047875" y="2119313"/>
            <a:ext cx="1004888" cy="906462"/>
            <a:chOff x="3720691" y="2824413"/>
            <a:chExt cx="1341120" cy="1209172"/>
          </a:xfrm>
        </p:grpSpPr>
        <p:sp>
          <p:nvSpPr>
            <p:cNvPr id="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sp>
        <p:nvSpPr>
          <p:cNvPr id="17" name="Freeform 89"/>
          <p:cNvSpPr>
            <a:spLocks noEditPoints="1"/>
          </p:cNvSpPr>
          <p:nvPr/>
        </p:nvSpPr>
        <p:spPr bwMode="auto">
          <a:xfrm>
            <a:off x="2435225" y="2381250"/>
            <a:ext cx="238125" cy="382588"/>
          </a:xfrm>
          <a:custGeom>
            <a:avLst/>
            <a:gdLst>
              <a:gd name="T0" fmla="*/ 70 w 124"/>
              <a:gd name="T1" fmla="*/ 160 h 200"/>
              <a:gd name="T2" fmla="*/ 70 w 124"/>
              <a:gd name="T3" fmla="*/ 184 h 200"/>
              <a:gd name="T4" fmla="*/ 97 w 124"/>
              <a:gd name="T5" fmla="*/ 184 h 200"/>
              <a:gd name="T6" fmla="*/ 97 w 124"/>
              <a:gd name="T7" fmla="*/ 200 h 200"/>
              <a:gd name="T8" fmla="*/ 25 w 124"/>
              <a:gd name="T9" fmla="*/ 200 h 200"/>
              <a:gd name="T10" fmla="*/ 25 w 124"/>
              <a:gd name="T11" fmla="*/ 184 h 200"/>
              <a:gd name="T12" fmla="*/ 53 w 124"/>
              <a:gd name="T13" fmla="*/ 184 h 200"/>
              <a:gd name="T14" fmla="*/ 53 w 124"/>
              <a:gd name="T15" fmla="*/ 160 h 200"/>
              <a:gd name="T16" fmla="*/ 0 w 124"/>
              <a:gd name="T17" fmla="*/ 98 h 200"/>
              <a:gd name="T18" fmla="*/ 0 w 124"/>
              <a:gd name="T19" fmla="*/ 76 h 200"/>
              <a:gd name="T20" fmla="*/ 17 w 124"/>
              <a:gd name="T21" fmla="*/ 76 h 200"/>
              <a:gd name="T22" fmla="*/ 17 w 124"/>
              <a:gd name="T23" fmla="*/ 98 h 200"/>
              <a:gd name="T24" fmla="*/ 30 w 124"/>
              <a:gd name="T25" fmla="*/ 130 h 200"/>
              <a:gd name="T26" fmla="*/ 62 w 124"/>
              <a:gd name="T27" fmla="*/ 144 h 200"/>
              <a:gd name="T28" fmla="*/ 94 w 124"/>
              <a:gd name="T29" fmla="*/ 130 h 200"/>
              <a:gd name="T30" fmla="*/ 105 w 124"/>
              <a:gd name="T31" fmla="*/ 98 h 200"/>
              <a:gd name="T32" fmla="*/ 105 w 124"/>
              <a:gd name="T33" fmla="*/ 76 h 200"/>
              <a:gd name="T34" fmla="*/ 124 w 124"/>
              <a:gd name="T35" fmla="*/ 76 h 200"/>
              <a:gd name="T36" fmla="*/ 124 w 124"/>
              <a:gd name="T37" fmla="*/ 98 h 200"/>
              <a:gd name="T38" fmla="*/ 70 w 124"/>
              <a:gd name="T39" fmla="*/ 160 h 200"/>
              <a:gd name="T40" fmla="*/ 63 w 124"/>
              <a:gd name="T41" fmla="*/ 132 h 200"/>
              <a:gd name="T42" fmla="*/ 29 w 124"/>
              <a:gd name="T43" fmla="*/ 97 h 200"/>
              <a:gd name="T44" fmla="*/ 29 w 124"/>
              <a:gd name="T45" fmla="*/ 88 h 200"/>
              <a:gd name="T46" fmla="*/ 77 w 124"/>
              <a:gd name="T47" fmla="*/ 88 h 200"/>
              <a:gd name="T48" fmla="*/ 77 w 124"/>
              <a:gd name="T49" fmla="*/ 80 h 200"/>
              <a:gd name="T50" fmla="*/ 29 w 124"/>
              <a:gd name="T51" fmla="*/ 80 h 200"/>
              <a:gd name="T52" fmla="*/ 29 w 124"/>
              <a:gd name="T53" fmla="*/ 64 h 200"/>
              <a:gd name="T54" fmla="*/ 77 w 124"/>
              <a:gd name="T55" fmla="*/ 64 h 200"/>
              <a:gd name="T56" fmla="*/ 77 w 124"/>
              <a:gd name="T57" fmla="*/ 56 h 200"/>
              <a:gd name="T58" fmla="*/ 29 w 124"/>
              <a:gd name="T59" fmla="*/ 56 h 200"/>
              <a:gd name="T60" fmla="*/ 29 w 124"/>
              <a:gd name="T61" fmla="*/ 44 h 200"/>
              <a:gd name="T62" fmla="*/ 77 w 124"/>
              <a:gd name="T63" fmla="*/ 44 h 200"/>
              <a:gd name="T64" fmla="*/ 77 w 124"/>
              <a:gd name="T65" fmla="*/ 36 h 200"/>
              <a:gd name="T66" fmla="*/ 29 w 124"/>
              <a:gd name="T67" fmla="*/ 36 h 200"/>
              <a:gd name="T68" fmla="*/ 63 w 124"/>
              <a:gd name="T69" fmla="*/ 0 h 200"/>
              <a:gd name="T70" fmla="*/ 97 w 124"/>
              <a:gd name="T71" fmla="*/ 36 h 200"/>
              <a:gd name="T72" fmla="*/ 97 w 124"/>
              <a:gd name="T73" fmla="*/ 97 h 200"/>
              <a:gd name="T74" fmla="*/ 63 w 124"/>
              <a:gd name="T75" fmla="*/ 13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200">
                <a:moveTo>
                  <a:pt x="70" y="160"/>
                </a:moveTo>
                <a:cubicBezTo>
                  <a:pt x="70" y="184"/>
                  <a:pt x="70" y="184"/>
                  <a:pt x="70" y="184"/>
                </a:cubicBezTo>
                <a:cubicBezTo>
                  <a:pt x="97" y="184"/>
                  <a:pt x="97" y="184"/>
                  <a:pt x="97" y="184"/>
                </a:cubicBezTo>
                <a:cubicBezTo>
                  <a:pt x="97" y="200"/>
                  <a:pt x="97" y="200"/>
                  <a:pt x="97" y="200"/>
                </a:cubicBezTo>
                <a:cubicBezTo>
                  <a:pt x="25" y="200"/>
                  <a:pt x="25" y="200"/>
                  <a:pt x="25" y="200"/>
                </a:cubicBezTo>
                <a:cubicBezTo>
                  <a:pt x="25" y="184"/>
                  <a:pt x="25" y="184"/>
                  <a:pt x="25" y="184"/>
                </a:cubicBezTo>
                <a:cubicBezTo>
                  <a:pt x="53" y="184"/>
                  <a:pt x="53" y="184"/>
                  <a:pt x="53" y="184"/>
                </a:cubicBezTo>
                <a:cubicBezTo>
                  <a:pt x="53" y="160"/>
                  <a:pt x="53" y="160"/>
                  <a:pt x="53" y="160"/>
                </a:cubicBezTo>
                <a:cubicBezTo>
                  <a:pt x="23" y="156"/>
                  <a:pt x="0" y="130"/>
                  <a:pt x="0" y="98"/>
                </a:cubicBezTo>
                <a:cubicBezTo>
                  <a:pt x="0" y="76"/>
                  <a:pt x="0" y="76"/>
                  <a:pt x="0" y="76"/>
                </a:cubicBezTo>
                <a:cubicBezTo>
                  <a:pt x="17" y="76"/>
                  <a:pt x="17" y="76"/>
                  <a:pt x="17" y="76"/>
                </a:cubicBezTo>
                <a:cubicBezTo>
                  <a:pt x="17" y="98"/>
                  <a:pt x="17" y="98"/>
                  <a:pt x="17" y="98"/>
                </a:cubicBezTo>
                <a:cubicBezTo>
                  <a:pt x="17" y="111"/>
                  <a:pt x="22" y="122"/>
                  <a:pt x="30" y="130"/>
                </a:cubicBezTo>
                <a:cubicBezTo>
                  <a:pt x="38" y="139"/>
                  <a:pt x="49" y="144"/>
                  <a:pt x="62" y="144"/>
                </a:cubicBezTo>
                <a:cubicBezTo>
                  <a:pt x="75" y="144"/>
                  <a:pt x="86" y="139"/>
                  <a:pt x="94" y="130"/>
                </a:cubicBezTo>
                <a:cubicBezTo>
                  <a:pt x="102" y="122"/>
                  <a:pt x="105" y="111"/>
                  <a:pt x="105" y="98"/>
                </a:cubicBezTo>
                <a:cubicBezTo>
                  <a:pt x="105" y="76"/>
                  <a:pt x="105" y="76"/>
                  <a:pt x="105" y="76"/>
                </a:cubicBezTo>
                <a:cubicBezTo>
                  <a:pt x="124" y="76"/>
                  <a:pt x="124" y="76"/>
                  <a:pt x="124" y="76"/>
                </a:cubicBezTo>
                <a:cubicBezTo>
                  <a:pt x="124" y="98"/>
                  <a:pt x="124" y="98"/>
                  <a:pt x="124" y="98"/>
                </a:cubicBezTo>
                <a:cubicBezTo>
                  <a:pt x="124" y="130"/>
                  <a:pt x="100" y="156"/>
                  <a:pt x="70" y="160"/>
                </a:cubicBezTo>
                <a:close/>
                <a:moveTo>
                  <a:pt x="63" y="132"/>
                </a:moveTo>
                <a:cubicBezTo>
                  <a:pt x="45" y="132"/>
                  <a:pt x="29" y="116"/>
                  <a:pt x="29" y="97"/>
                </a:cubicBezTo>
                <a:cubicBezTo>
                  <a:pt x="29" y="88"/>
                  <a:pt x="29" y="88"/>
                  <a:pt x="29" y="88"/>
                </a:cubicBezTo>
                <a:cubicBezTo>
                  <a:pt x="77" y="88"/>
                  <a:pt x="77" y="88"/>
                  <a:pt x="77" y="88"/>
                </a:cubicBezTo>
                <a:cubicBezTo>
                  <a:pt x="77" y="80"/>
                  <a:pt x="77" y="80"/>
                  <a:pt x="77" y="80"/>
                </a:cubicBezTo>
                <a:cubicBezTo>
                  <a:pt x="29" y="80"/>
                  <a:pt x="29" y="80"/>
                  <a:pt x="29" y="80"/>
                </a:cubicBezTo>
                <a:cubicBezTo>
                  <a:pt x="29" y="64"/>
                  <a:pt x="29" y="64"/>
                  <a:pt x="29" y="64"/>
                </a:cubicBezTo>
                <a:cubicBezTo>
                  <a:pt x="77" y="64"/>
                  <a:pt x="77" y="64"/>
                  <a:pt x="77" y="64"/>
                </a:cubicBezTo>
                <a:cubicBezTo>
                  <a:pt x="77" y="56"/>
                  <a:pt x="77" y="56"/>
                  <a:pt x="77" y="56"/>
                </a:cubicBezTo>
                <a:cubicBezTo>
                  <a:pt x="29" y="56"/>
                  <a:pt x="29" y="56"/>
                  <a:pt x="29" y="56"/>
                </a:cubicBezTo>
                <a:cubicBezTo>
                  <a:pt x="29" y="44"/>
                  <a:pt x="29" y="44"/>
                  <a:pt x="29" y="44"/>
                </a:cubicBezTo>
                <a:cubicBezTo>
                  <a:pt x="77" y="44"/>
                  <a:pt x="77" y="44"/>
                  <a:pt x="77" y="44"/>
                </a:cubicBezTo>
                <a:cubicBezTo>
                  <a:pt x="77" y="36"/>
                  <a:pt x="77" y="36"/>
                  <a:pt x="77" y="36"/>
                </a:cubicBezTo>
                <a:cubicBezTo>
                  <a:pt x="29" y="36"/>
                  <a:pt x="29" y="36"/>
                  <a:pt x="29" y="36"/>
                </a:cubicBezTo>
                <a:cubicBezTo>
                  <a:pt x="30" y="17"/>
                  <a:pt x="46" y="0"/>
                  <a:pt x="63" y="0"/>
                </a:cubicBezTo>
                <a:cubicBezTo>
                  <a:pt x="82" y="0"/>
                  <a:pt x="97" y="16"/>
                  <a:pt x="97" y="36"/>
                </a:cubicBezTo>
                <a:cubicBezTo>
                  <a:pt x="97" y="97"/>
                  <a:pt x="97" y="97"/>
                  <a:pt x="97" y="97"/>
                </a:cubicBezTo>
                <a:cubicBezTo>
                  <a:pt x="97" y="116"/>
                  <a:pt x="82" y="132"/>
                  <a:pt x="63" y="132"/>
                </a:cubicBezTo>
                <a:close/>
              </a:path>
            </a:pathLst>
          </a:custGeom>
          <a:solidFill>
            <a:schemeClr val="accent4"/>
          </a:solidFill>
          <a:ln>
            <a:noFill/>
          </a:ln>
        </p:spPr>
        <p:txBody>
          <a:bodyPr vert="horz" wrap="square" lIns="68562" tIns="34281" rIns="68562" bIns="3428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9" name="TextBox 7"/>
          <p:cNvSpPr>
            <a:spLocks noChangeArrowheads="1"/>
          </p:cNvSpPr>
          <p:nvPr/>
        </p:nvSpPr>
        <p:spPr bwMode="auto">
          <a:xfrm>
            <a:off x="3181480" y="2302240"/>
            <a:ext cx="4102914" cy="761365"/>
          </a:xfrm>
          <a:prstGeom prst="rect">
            <a:avLst/>
          </a:prstGeom>
          <a:noFill/>
          <a:ln>
            <a:noFill/>
          </a:ln>
        </p:spPr>
        <p:txBody>
          <a:bodyPr wrap="square" lIns="0" tIns="0" rIns="0" bIns="0">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95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感谢聆听！</a:t>
            </a:r>
            <a:endParaRPr kumimoji="0" lang="zh-CN" altLang="en-US" sz="495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0" name="TextBox 7"/>
          <p:cNvSpPr>
            <a:spLocks noChangeArrowheads="1"/>
          </p:cNvSpPr>
          <p:nvPr/>
        </p:nvSpPr>
        <p:spPr bwMode="auto">
          <a:xfrm>
            <a:off x="3181481" y="2094979"/>
            <a:ext cx="3832954" cy="230505"/>
          </a:xfrm>
          <a:prstGeom prst="rect">
            <a:avLst/>
          </a:prstGeom>
          <a:noFill/>
          <a:ln>
            <a:noFill/>
          </a:ln>
        </p:spPr>
        <p:txBody>
          <a:bodyPr wrap="square" lIns="0" tIns="0" rIns="0" bIns="0">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dirty="0">
                <a:ln>
                  <a:noFill/>
                </a:ln>
                <a:solidFill>
                  <a:schemeClr val="bg1"/>
                </a:solidFill>
                <a:effectLst/>
                <a:uLnTx/>
                <a:uFillTx/>
                <a:latin typeface="方正兰亭黑简体" panose="02000000000000000000" pitchFamily="2" charset="-122"/>
                <a:ea typeface="方正兰亭黑简体" panose="02000000000000000000" pitchFamily="2" charset="-122"/>
                <a:cs typeface="LilyUPC" panose="020B0604020202020204" pitchFamily="34" charset="-34"/>
                <a:sym typeface="微软雅黑" panose="020B0503020204020204" pitchFamily="34" charset="-122"/>
              </a:rPr>
              <a:t>THANK YOU FOR YOUR ATTENTION.</a:t>
            </a:r>
            <a:endParaRPr kumimoji="0" lang="en-US" altLang="zh-CN" sz="1500" b="0" i="0" u="none" strike="noStrike" kern="1200" cap="none" spc="0" normalizeH="0" baseline="0" noProof="0" dirty="0">
              <a:ln>
                <a:noFill/>
              </a:ln>
              <a:solidFill>
                <a:schemeClr val="bg1"/>
              </a:solidFill>
              <a:effectLst/>
              <a:uLnTx/>
              <a:uFillTx/>
              <a:latin typeface="方正兰亭黑简体" panose="02000000000000000000" pitchFamily="2" charset="-122"/>
              <a:ea typeface="方正兰亭黑简体" panose="02000000000000000000" pitchFamily="2" charset="-122"/>
              <a:cs typeface="LilyUPC" panose="020B0604020202020204" pitchFamily="34" charset="-34"/>
              <a:sym typeface="微软雅黑" panose="020B0503020204020204" pitchFamily="34" charset="-122"/>
            </a:endParaRPr>
          </a:p>
        </p:txBody>
      </p:sp>
      <p:grpSp>
        <p:nvGrpSpPr>
          <p:cNvPr id="190472" name="组合 23"/>
          <p:cNvGrpSpPr/>
          <p:nvPr/>
        </p:nvGrpSpPr>
        <p:grpSpPr>
          <a:xfrm>
            <a:off x="6643688" y="1978025"/>
            <a:ext cx="209550" cy="138113"/>
            <a:chOff x="9482595" y="2565731"/>
            <a:chExt cx="278384" cy="184511"/>
          </a:xfrm>
        </p:grpSpPr>
        <p:sp>
          <p:nvSpPr>
            <p:cNvPr id="22" name="椭圆 21"/>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3" name="椭圆 22"/>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sp>
        <p:nvSpPr>
          <p:cNvPr id="25" name="Freeform 5"/>
          <p:cNvSpPr/>
          <p:nvPr/>
        </p:nvSpPr>
        <p:spPr bwMode="auto">
          <a:xfrm rot="1855731">
            <a:off x="2119313" y="2176463"/>
            <a:ext cx="868363" cy="78263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accent4"/>
            </a:solidFill>
            <a:prstDash val="sysDash"/>
            <a:miter lim="800000"/>
          </a:ln>
          <a:effectLst/>
        </p:spPr>
        <p:txBody>
          <a:bodyPr vert="horz" wrap="square" lIns="68562" tIns="34281" rIns="68562" bIns="3428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advClick="0" advTm="2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p:cNvPicPr>
            <a:picLocks noChangeAspect="1"/>
          </p:cNvPicPr>
          <p:nvPr/>
        </p:nvPicPr>
        <p:blipFill>
          <a:blip r:embed="rId1"/>
          <a:stretch>
            <a:fillRect/>
          </a:stretch>
        </p:blipFill>
        <p:spPr>
          <a:xfrm>
            <a:off x="-6826" y="1218247"/>
            <a:ext cx="9158288" cy="3925253"/>
          </a:xfrm>
          <a:prstGeom prst="rect">
            <a:avLst/>
          </a:prstGeom>
          <a:noFill/>
          <a:ln w="9525">
            <a:noFill/>
          </a:ln>
        </p:spPr>
      </p:pic>
      <p:sp>
        <p:nvSpPr>
          <p:cNvPr id="4" name="标题 3"/>
          <p:cNvSpPr txBox="1">
            <a:spLocks noGrp="1"/>
          </p:cNvSpPr>
          <p:nvPr>
            <p:ph type="title" idx="4294967295"/>
          </p:nvPr>
        </p:nvSpPr>
        <p:spPr bwMode="auto">
          <a:xfrm>
            <a:off x="627380" y="228600"/>
            <a:ext cx="4724400" cy="398780"/>
          </a:xfrm>
          <a:noFill/>
          <a:ln>
            <a:noFill/>
          </a:ln>
          <a:extLst>
            <a:ext uri="{909E8E84-426E-40DD-AFC4-6F175D3DCCD1}">
              <a14:hiddenFill xmlns:a14="http://schemas.microsoft.com/office/drawing/2010/main">
                <a:solidFill>
                  <a:srgbClr val="FFFFFF"/>
                </a:solidFill>
              </a14:hiddenFill>
            </a:ext>
          </a:extLst>
        </p:spPr>
        <p:txBody>
          <a:bodyPr wrap="non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l" defTabSz="914400" eaLnBrk="1" hangingPunct="1">
              <a:buFont typeface="Arial" panose="020B0604020202020204" pitchFamily="34" charset="0"/>
            </a:pPr>
            <a:r>
              <a:rPr lang="zh-CN" sz="2400">
                <a:latin typeface="微软雅黑" panose="020B0503020204020204" pitchFamily="34" charset="-122"/>
                <a:ea typeface="微软雅黑" panose="020B0503020204020204" pitchFamily="34" charset="-122"/>
                <a:sym typeface="+mn-ea"/>
              </a:rPr>
              <a:t>光大银行简介</a:t>
            </a:r>
            <a:endParaRPr lang="zh-CN" sz="2400">
              <a:latin typeface="微软雅黑" panose="020B0503020204020204" pitchFamily="34" charset="-122"/>
              <a:ea typeface="微软雅黑" panose="020B0503020204020204" pitchFamily="34" charset="-122"/>
              <a:sym typeface="+mn-ea"/>
            </a:endParaRPr>
          </a:p>
        </p:txBody>
      </p:sp>
      <p:sp>
        <p:nvSpPr>
          <p:cNvPr id="3" name="object 3"/>
          <p:cNvSpPr/>
          <p:nvPr/>
        </p:nvSpPr>
        <p:spPr>
          <a:xfrm>
            <a:off x="1788795" y="1066165"/>
            <a:ext cx="1198880" cy="749300"/>
          </a:xfrm>
          <a:prstGeom prst="bevel">
            <a:avLst/>
          </a:prstGeom>
          <a:solidFill>
            <a:srgbClr val="B22600"/>
          </a:solidFill>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lstStyle/>
          <a:p>
            <a:endParaRPr sz="100"/>
          </a:p>
        </p:txBody>
      </p:sp>
      <p:sp>
        <p:nvSpPr>
          <p:cNvPr id="10" name="object 10"/>
          <p:cNvSpPr txBox="1"/>
          <p:nvPr/>
        </p:nvSpPr>
        <p:spPr>
          <a:xfrm>
            <a:off x="1607185" y="1270000"/>
            <a:ext cx="1562100" cy="615315"/>
          </a:xfrm>
          <a:prstGeom prst="rect">
            <a:avLst/>
          </a:prstGeom>
        </p:spPr>
        <p:txBody>
          <a:bodyPr vert="horz" wrap="square" lIns="0" tIns="0" rIns="0" bIns="0" rtlCol="0">
            <a:spAutoFit/>
          </a:bodyPr>
          <a:lstStyle/>
          <a:p>
            <a:pPr marL="12700" algn="ctr">
              <a:lnSpc>
                <a:spcPct val="100000"/>
              </a:lnSpc>
            </a:pPr>
            <a:r>
              <a:rPr lang="zh-CN" sz="20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总部</a:t>
            </a:r>
            <a:endParaRPr lang="zh-CN" sz="2000" b="1">
              <a:latin typeface="微软雅黑" panose="020B0503020204020204" pitchFamily="34" charset="-122"/>
              <a:ea typeface="微软雅黑" panose="020B0503020204020204" pitchFamily="34" charset="-122"/>
            </a:endParaRPr>
          </a:p>
          <a:p>
            <a:pPr marL="12700" algn="ctr">
              <a:lnSpc>
                <a:spcPct val="100000"/>
              </a:lnSpc>
            </a:pPr>
            <a:endParaRPr lang="zh-CN" sz="20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object 31"/>
          <p:cNvSpPr txBox="1"/>
          <p:nvPr/>
        </p:nvSpPr>
        <p:spPr>
          <a:xfrm>
            <a:off x="852805" y="2058670"/>
            <a:ext cx="3265805" cy="2631440"/>
          </a:xfrm>
          <a:prstGeom prst="rect">
            <a:avLst/>
          </a:prstGeom>
        </p:spPr>
        <p:txBody>
          <a:bodyPr vert="horz" wrap="square" lIns="0" tIns="0" rIns="0" bIns="0" rtlCol="0">
            <a:spAutoFit/>
          </a:bodyPr>
          <a:lstStyle/>
          <a:p>
            <a:pPr marL="297815" marR="5080" indent="-285750" algn="l">
              <a:lnSpc>
                <a:spcPct val="150000"/>
              </a:lnSpc>
              <a:buFont typeface="Wingdings" panose="05000000000000000000" charset="0"/>
              <a:buChar char=""/>
            </a:pPr>
            <a:r>
              <a:rPr 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光大银行</a:t>
            </a:r>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成立于1992年8月</a:t>
            </a:r>
            <a:endPar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97815" marR="5080" indent="-285750" algn="l">
              <a:lnSpc>
                <a:spcPct val="150000"/>
              </a:lnSpc>
              <a:buFont typeface="Wingdings" panose="05000000000000000000" charset="0"/>
              <a:buChar char=""/>
            </a:pPr>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全国性股份制商业银行</a:t>
            </a:r>
            <a:endPar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97815" marR="5080" indent="-285750" algn="l">
              <a:lnSpc>
                <a:spcPct val="150000"/>
              </a:lnSpc>
              <a:buFont typeface="Wingdings" panose="05000000000000000000" charset="0"/>
              <a:buChar char=""/>
            </a:pPr>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2010年8月在上交所挂牌上市</a:t>
            </a:r>
            <a:endPar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97815" marR="5080" indent="-285750" algn="l">
              <a:lnSpc>
                <a:spcPct val="150000"/>
              </a:lnSpc>
              <a:buFont typeface="Wingdings" panose="05000000000000000000" charset="0"/>
              <a:buChar char=""/>
            </a:pPr>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2013年12月在香港联交所挂牌上市</a:t>
            </a:r>
            <a:endPar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97815" marR="5080" indent="-285750" algn="l">
              <a:lnSpc>
                <a:spcPct val="150000"/>
              </a:lnSpc>
              <a:buFont typeface="Wingdings" panose="05000000000000000000" charset="0"/>
              <a:buChar char=""/>
            </a:pPr>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“全球银行1000强排行榜”中，位列第</a:t>
            </a:r>
            <a:r>
              <a:rPr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32</a:t>
            </a:r>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名</a:t>
            </a:r>
            <a:endPar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object 3"/>
          <p:cNvSpPr/>
          <p:nvPr/>
        </p:nvSpPr>
        <p:spPr>
          <a:xfrm>
            <a:off x="5861050" y="1066165"/>
            <a:ext cx="1198880" cy="749300"/>
          </a:xfrm>
          <a:prstGeom prst="bevel">
            <a:avLst/>
          </a:prstGeom>
          <a:solidFill>
            <a:srgbClr val="B22600"/>
          </a:solidFill>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p>
            <a:endParaRPr sz="100"/>
          </a:p>
        </p:txBody>
      </p:sp>
      <p:sp>
        <p:nvSpPr>
          <p:cNvPr id="7" name="object 10"/>
          <p:cNvSpPr txBox="1"/>
          <p:nvPr/>
        </p:nvSpPr>
        <p:spPr>
          <a:xfrm>
            <a:off x="5679440" y="1270000"/>
            <a:ext cx="1562100" cy="615315"/>
          </a:xfrm>
          <a:prstGeom prst="rect">
            <a:avLst/>
          </a:prstGeom>
        </p:spPr>
        <p:txBody>
          <a:bodyPr vert="horz" wrap="square" lIns="0" tIns="0" rIns="0" bIns="0" rtlCol="0">
            <a:spAutoFit/>
          </a:bodyPr>
          <a:p>
            <a:pPr marL="12700" algn="ctr">
              <a:lnSpc>
                <a:spcPct val="100000"/>
              </a:lnSpc>
            </a:pPr>
            <a:r>
              <a:rPr lang="zh-CN" sz="20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福清支行</a:t>
            </a:r>
            <a:endParaRPr lang="zh-CN" sz="2000" b="1">
              <a:latin typeface="微软雅黑" panose="020B0503020204020204" pitchFamily="34" charset="-122"/>
              <a:ea typeface="微软雅黑" panose="020B0503020204020204" pitchFamily="34" charset="-122"/>
            </a:endParaRPr>
          </a:p>
          <a:p>
            <a:pPr marL="12700" algn="ctr">
              <a:lnSpc>
                <a:spcPct val="100000"/>
              </a:lnSpc>
            </a:pPr>
            <a:endParaRPr lang="zh-CN" sz="20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object 31"/>
          <p:cNvSpPr txBox="1"/>
          <p:nvPr/>
        </p:nvSpPr>
        <p:spPr>
          <a:xfrm>
            <a:off x="5125720" y="2058670"/>
            <a:ext cx="3111500" cy="2585085"/>
          </a:xfrm>
          <a:prstGeom prst="rect">
            <a:avLst/>
          </a:prstGeom>
        </p:spPr>
        <p:txBody>
          <a:bodyPr vert="horz" wrap="square" lIns="0" tIns="0" rIns="0" bIns="0" rtlCol="0">
            <a:spAutoFit/>
          </a:bodyPr>
          <a:p>
            <a:pPr marL="297815" marR="5080" indent="-285750" algn="l">
              <a:lnSpc>
                <a:spcPct val="150000"/>
              </a:lnSpc>
              <a:buFont typeface="Wingdings" panose="05000000000000000000" charset="0"/>
              <a:buChar char=""/>
            </a:pPr>
            <a:r>
              <a:rPr 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光大</a:t>
            </a:r>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福清支行于2010年11月4日成立</a:t>
            </a:r>
            <a:endPar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97815" marR="5080" indent="-285750" algn="l">
              <a:lnSpc>
                <a:spcPct val="150000"/>
              </a:lnSpc>
              <a:buFont typeface="Wingdings" panose="05000000000000000000" charset="0"/>
              <a:buChar char=""/>
            </a:pPr>
            <a:r>
              <a:rPr 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办公地址位于音西街道福人路台商会馆一层、二层</a:t>
            </a:r>
            <a:endPar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97815" marR="5080" indent="-285750" algn="l">
              <a:lnSpc>
                <a:spcPct val="150000"/>
              </a:lnSpc>
              <a:buFont typeface="Wingdings" panose="05000000000000000000" charset="0"/>
              <a:buChar char=""/>
            </a:pPr>
            <a:r>
              <a:rPr 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下设</a:t>
            </a:r>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两处社区支行，分别是福清万达社区支行成立及福清龙旺名城社区支行。</a:t>
            </a:r>
            <a:endPar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p:cNvPicPr>
            <a:picLocks noChangeAspect="1"/>
          </p:cNvPicPr>
          <p:nvPr/>
        </p:nvPicPr>
        <p:blipFill>
          <a:blip r:embed="rId1"/>
          <a:stretch>
            <a:fillRect/>
          </a:stretch>
        </p:blipFill>
        <p:spPr>
          <a:xfrm>
            <a:off x="-6826" y="1218247"/>
            <a:ext cx="9158288" cy="3925253"/>
          </a:xfrm>
          <a:prstGeom prst="rect">
            <a:avLst/>
          </a:prstGeom>
          <a:noFill/>
          <a:ln w="9525">
            <a:noFill/>
          </a:ln>
        </p:spPr>
      </p:pic>
      <p:sp>
        <p:nvSpPr>
          <p:cNvPr id="4" name="标题 3"/>
          <p:cNvSpPr txBox="1">
            <a:spLocks noGrp="1"/>
          </p:cNvSpPr>
          <p:nvPr>
            <p:ph type="title" idx="4294967295"/>
          </p:nvPr>
        </p:nvSpPr>
        <p:spPr bwMode="auto">
          <a:xfrm>
            <a:off x="627380" y="228600"/>
            <a:ext cx="4724400" cy="398780"/>
          </a:xfrm>
          <a:noFill/>
          <a:ln>
            <a:noFill/>
          </a:ln>
          <a:extLst>
            <a:ext uri="{909E8E84-426E-40DD-AFC4-6F175D3DCCD1}">
              <a14:hiddenFill xmlns:a14="http://schemas.microsoft.com/office/drawing/2010/main">
                <a:solidFill>
                  <a:srgbClr val="FFFFFF"/>
                </a:solidFill>
              </a14:hiddenFill>
            </a:ext>
          </a:extLst>
        </p:spPr>
        <p:txBody>
          <a:bodyPr wrap="non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l" defTabSz="914400" eaLnBrk="1" hangingPunct="1">
              <a:buFont typeface="Arial" panose="020B0604020202020204" pitchFamily="34" charset="0"/>
            </a:pPr>
            <a:r>
              <a:rPr lang="zh-CN" sz="2400">
                <a:latin typeface="微软雅黑" panose="020B0503020204020204" pitchFamily="34" charset="-122"/>
                <a:ea typeface="微软雅黑" panose="020B0503020204020204" pitchFamily="34" charset="-122"/>
                <a:sym typeface="+mn-ea"/>
              </a:rPr>
              <a:t>光大银行简介</a:t>
            </a:r>
            <a:endParaRPr lang="zh-CN" sz="2400">
              <a:latin typeface="微软雅黑" panose="020B0503020204020204" pitchFamily="34" charset="-122"/>
              <a:ea typeface="微软雅黑" panose="020B0503020204020204" pitchFamily="34" charset="-122"/>
              <a:sym typeface="+mn-ea"/>
            </a:endParaRPr>
          </a:p>
        </p:txBody>
      </p:sp>
      <p:pic>
        <p:nvPicPr>
          <p:cNvPr id="2" name="图片 1" descr="IMG_64D7A57BD21B-1"/>
          <p:cNvPicPr>
            <a:picLocks noChangeAspect="1"/>
          </p:cNvPicPr>
          <p:nvPr/>
        </p:nvPicPr>
        <p:blipFill>
          <a:blip r:embed="rId2"/>
          <a:srcRect/>
          <a:stretch>
            <a:fillRect/>
          </a:stretch>
        </p:blipFill>
        <p:spPr>
          <a:xfrm>
            <a:off x="693420" y="715645"/>
            <a:ext cx="3753485" cy="3712845"/>
          </a:xfrm>
          <a:prstGeom prst="rect">
            <a:avLst/>
          </a:prstGeom>
        </p:spPr>
      </p:pic>
      <p:cxnSp>
        <p:nvCxnSpPr>
          <p:cNvPr id="13" name="直接连接符 12"/>
          <p:cNvCxnSpPr/>
          <p:nvPr/>
        </p:nvCxnSpPr>
        <p:spPr>
          <a:xfrm>
            <a:off x="713105" y="1270635"/>
            <a:ext cx="3679825" cy="3000375"/>
          </a:xfrm>
          <a:prstGeom prst="line">
            <a:avLst/>
          </a:prstGeom>
          <a:ln w="117475">
            <a:solidFill>
              <a:srgbClr val="76AEE0"/>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691515" y="731520"/>
            <a:ext cx="3755390" cy="3701415"/>
          </a:xfrm>
          <a:prstGeom prst="rect">
            <a:avLst/>
          </a:prstGeom>
          <a:solidFill>
            <a:schemeClr val="bg1">
              <a:lumMod val="9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1" name="直接连接符 10"/>
          <p:cNvCxnSpPr/>
          <p:nvPr/>
        </p:nvCxnSpPr>
        <p:spPr>
          <a:xfrm flipV="1">
            <a:off x="702310" y="774700"/>
            <a:ext cx="3021965" cy="2783840"/>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rot="19140000">
            <a:off x="701675" y="2398395"/>
            <a:ext cx="1079500" cy="368300"/>
          </a:xfrm>
          <a:prstGeom prst="rect">
            <a:avLst/>
          </a:prstGeom>
          <a:solidFill>
            <a:schemeClr val="bg1">
              <a:lumMod val="95000"/>
            </a:schemeClr>
          </a:solidFill>
        </p:spPr>
        <p:txBody>
          <a:bodyPr wrap="square" rtlCol="0">
            <a:spAutoFit/>
          </a:bodyPr>
          <a:p>
            <a:r>
              <a:rPr lang="zh-CN" altLang="en-US">
                <a:solidFill>
                  <a:srgbClr val="7030A0"/>
                </a:solidFill>
                <a:latin typeface="微软雅黑" panose="020B0503020204020204" pitchFamily="34" charset="-122"/>
                <a:ea typeface="微软雅黑" panose="020B0503020204020204" pitchFamily="34" charset="-122"/>
              </a:rPr>
              <a:t>福人路</a:t>
            </a:r>
            <a:endParaRPr lang="zh-CN" altLang="en-US">
              <a:solidFill>
                <a:srgbClr val="7030A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rot="2520000">
            <a:off x="3328670" y="3298825"/>
            <a:ext cx="1079500" cy="368300"/>
          </a:xfrm>
          <a:prstGeom prst="rect">
            <a:avLst/>
          </a:prstGeom>
          <a:solidFill>
            <a:schemeClr val="bg1">
              <a:lumMod val="95000"/>
            </a:schemeClr>
          </a:solidFill>
        </p:spPr>
        <p:txBody>
          <a:bodyPr wrap="square" rtlCol="0">
            <a:spAutoFit/>
          </a:bodyPr>
          <a:p>
            <a:r>
              <a:rPr lang="zh-CN" altLang="en-US">
                <a:solidFill>
                  <a:srgbClr val="778ACF"/>
                </a:solidFill>
                <a:latin typeface="微软雅黑" panose="020B0503020204020204" pitchFamily="34" charset="-122"/>
                <a:ea typeface="微软雅黑" panose="020B0503020204020204" pitchFamily="34" charset="-122"/>
              </a:rPr>
              <a:t>清宏路</a:t>
            </a:r>
            <a:endParaRPr lang="zh-CN" altLang="en-US">
              <a:solidFill>
                <a:srgbClr val="778ACF"/>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248025" y="2131060"/>
            <a:ext cx="1198880" cy="368300"/>
          </a:xfrm>
          <a:prstGeom prst="rect">
            <a:avLst/>
          </a:prstGeom>
          <a:solidFill>
            <a:schemeClr val="bg1">
              <a:lumMod val="95000"/>
            </a:schemeClr>
          </a:solidFill>
        </p:spPr>
        <p:txBody>
          <a:bodyPr wrap="square" rtlCol="0">
            <a:spAutoFit/>
          </a:bodyPr>
          <a:p>
            <a:r>
              <a:rPr lang="zh-CN" altLang="en-US">
                <a:solidFill>
                  <a:srgbClr val="6E1A89"/>
                </a:solidFill>
                <a:latin typeface="微软雅黑" panose="020B0503020204020204" pitchFamily="34" charset="-122"/>
                <a:ea typeface="微软雅黑" panose="020B0503020204020204" pitchFamily="34" charset="-122"/>
              </a:rPr>
              <a:t>三华学校</a:t>
            </a:r>
            <a:endParaRPr lang="zh-CN" altLang="en-US">
              <a:solidFill>
                <a:srgbClr val="6E1A89"/>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477010" y="3209290"/>
            <a:ext cx="1198880" cy="645160"/>
          </a:xfrm>
          <a:prstGeom prst="rect">
            <a:avLst/>
          </a:prstGeom>
          <a:solidFill>
            <a:schemeClr val="bg1">
              <a:lumMod val="95000"/>
            </a:schemeClr>
          </a:solidFill>
        </p:spPr>
        <p:txBody>
          <a:bodyPr wrap="square" rtlCol="0">
            <a:spAutoFit/>
          </a:bodyPr>
          <a:p>
            <a:pPr algn="ctr"/>
            <a:r>
              <a:rPr lang="zh-CN" altLang="en-US">
                <a:solidFill>
                  <a:srgbClr val="6E1A89"/>
                </a:solidFill>
                <a:latin typeface="微软雅黑" panose="020B0503020204020204" pitchFamily="34" charset="-122"/>
                <a:ea typeface="微软雅黑" panose="020B0503020204020204" pitchFamily="34" charset="-122"/>
              </a:rPr>
              <a:t>行政服务中心</a:t>
            </a:r>
            <a:endParaRPr lang="zh-CN" altLang="en-US">
              <a:solidFill>
                <a:srgbClr val="6E1A89"/>
              </a:solidFill>
              <a:latin typeface="微软雅黑" panose="020B0503020204020204" pitchFamily="34" charset="-122"/>
              <a:ea typeface="微软雅黑" panose="020B0503020204020204" pitchFamily="34" charset="-122"/>
            </a:endParaRPr>
          </a:p>
        </p:txBody>
      </p:sp>
      <p:sp>
        <p:nvSpPr>
          <p:cNvPr id="17" name="椭圆 16"/>
          <p:cNvSpPr/>
          <p:nvPr/>
        </p:nvSpPr>
        <p:spPr>
          <a:xfrm>
            <a:off x="3707130" y="2499360"/>
            <a:ext cx="280035" cy="28003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椭圆 17"/>
          <p:cNvSpPr/>
          <p:nvPr/>
        </p:nvSpPr>
        <p:spPr>
          <a:xfrm>
            <a:off x="1936750" y="2898775"/>
            <a:ext cx="280035" cy="28003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9" name="图片 18" descr="IMG_5528"/>
          <p:cNvPicPr>
            <a:picLocks noChangeAspect="1"/>
          </p:cNvPicPr>
          <p:nvPr/>
        </p:nvPicPr>
        <p:blipFill>
          <a:blip r:embed="rId3"/>
          <a:srcRect/>
          <a:stretch>
            <a:fillRect/>
          </a:stretch>
        </p:blipFill>
        <p:spPr>
          <a:xfrm>
            <a:off x="5258435" y="714375"/>
            <a:ext cx="3218815" cy="3714115"/>
          </a:xfrm>
          <a:prstGeom prst="rect">
            <a:avLst/>
          </a:prstGeom>
        </p:spPr>
      </p:pic>
      <p:sp>
        <p:nvSpPr>
          <p:cNvPr id="20" name="泪滴形 19"/>
          <p:cNvSpPr/>
          <p:nvPr/>
        </p:nvSpPr>
        <p:spPr>
          <a:xfrm rot="7920000">
            <a:off x="2251710" y="1844675"/>
            <a:ext cx="415290" cy="415290"/>
          </a:xfrm>
          <a:prstGeom prst="teardrop">
            <a:avLst/>
          </a:prstGeom>
          <a:solidFill>
            <a:srgbClr val="FF0000"/>
          </a:solidFill>
          <a:ln w="127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1865630" y="1073150"/>
            <a:ext cx="1406525" cy="706755"/>
          </a:xfrm>
          <a:prstGeom prst="rect">
            <a:avLst/>
          </a:prstGeom>
          <a:solidFill>
            <a:schemeClr val="bg1">
              <a:lumMod val="95000"/>
              <a:alpha val="72000"/>
            </a:schemeClr>
          </a:solidFill>
        </p:spPr>
        <p:txBody>
          <a:bodyPr wrap="square" rtlCol="0">
            <a:spAutoFit/>
          </a:bodyPr>
          <a:p>
            <a:r>
              <a:rPr lang="zh-CN" altLang="en-US" sz="2000" b="1">
                <a:solidFill>
                  <a:srgbClr val="FF0000"/>
                </a:solidFill>
                <a:effectLst>
                  <a:glow rad="228600">
                    <a:srgbClr val="FFFF00">
                      <a:alpha val="40000"/>
                    </a:srgbClr>
                  </a:glow>
                </a:effectLst>
                <a:latin typeface="微软雅黑" panose="020B0503020204020204" pitchFamily="34" charset="-122"/>
                <a:ea typeface="微软雅黑" panose="020B0503020204020204" pitchFamily="34" charset="-122"/>
              </a:rPr>
              <a:t>光大银行</a:t>
            </a:r>
            <a:endParaRPr lang="zh-CN" altLang="en-US" sz="2000" b="1">
              <a:solidFill>
                <a:srgbClr val="FF0000"/>
              </a:solidFill>
              <a:effectLst>
                <a:glow rad="228600">
                  <a:srgbClr val="FFFF00">
                    <a:alpha val="40000"/>
                  </a:srgbClr>
                </a:glow>
              </a:effectLst>
              <a:latin typeface="微软雅黑" panose="020B0503020204020204" pitchFamily="34" charset="-122"/>
              <a:ea typeface="微软雅黑" panose="020B0503020204020204" pitchFamily="34" charset="-122"/>
            </a:endParaRPr>
          </a:p>
          <a:p>
            <a:r>
              <a:rPr lang="zh-CN" altLang="en-US" sz="2000" b="1">
                <a:solidFill>
                  <a:srgbClr val="FF0000"/>
                </a:solidFill>
                <a:effectLst>
                  <a:glow rad="228600">
                    <a:srgbClr val="FFFF00">
                      <a:alpha val="40000"/>
                    </a:srgbClr>
                  </a:glow>
                </a:effectLst>
                <a:latin typeface="微软雅黑" panose="020B0503020204020204" pitchFamily="34" charset="-122"/>
                <a:ea typeface="微软雅黑" panose="020B0503020204020204" pitchFamily="34" charset="-122"/>
              </a:rPr>
              <a:t>福清支行</a:t>
            </a:r>
            <a:endParaRPr lang="zh-CN" altLang="en-US" sz="2000" b="1">
              <a:solidFill>
                <a:srgbClr val="FF0000"/>
              </a:solidFill>
              <a:effectLst>
                <a:glow rad="228600">
                  <a:srgbClr val="FFFF00">
                    <a:alpha val="40000"/>
                  </a:srgbClr>
                </a:glo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p:cNvPicPr>
            <a:picLocks noChangeAspect="1"/>
          </p:cNvPicPr>
          <p:nvPr/>
        </p:nvPicPr>
        <p:blipFill>
          <a:blip r:embed="rId1"/>
          <a:stretch>
            <a:fillRect/>
          </a:stretch>
        </p:blipFill>
        <p:spPr>
          <a:xfrm>
            <a:off x="-6826" y="1218247"/>
            <a:ext cx="9158288" cy="3925253"/>
          </a:xfrm>
          <a:prstGeom prst="rect">
            <a:avLst/>
          </a:prstGeom>
          <a:noFill/>
          <a:ln w="9525">
            <a:noFill/>
          </a:ln>
        </p:spPr>
      </p:pic>
      <p:sp>
        <p:nvSpPr>
          <p:cNvPr id="4" name="标题 3"/>
          <p:cNvSpPr txBox="1">
            <a:spLocks noGrp="1"/>
          </p:cNvSpPr>
          <p:nvPr>
            <p:ph type="title" idx="4294967295"/>
          </p:nvPr>
        </p:nvSpPr>
        <p:spPr bwMode="auto">
          <a:xfrm>
            <a:off x="627380" y="228600"/>
            <a:ext cx="4724400" cy="398780"/>
          </a:xfrm>
          <a:noFill/>
          <a:ln>
            <a:noFill/>
          </a:ln>
          <a:extLst>
            <a:ext uri="{909E8E84-426E-40DD-AFC4-6F175D3DCCD1}">
              <a14:hiddenFill xmlns:a14="http://schemas.microsoft.com/office/drawing/2010/main">
                <a:solidFill>
                  <a:srgbClr val="FFFFFF"/>
                </a:solidFill>
              </a14:hiddenFill>
            </a:ext>
          </a:extLst>
        </p:spPr>
        <p:txBody>
          <a:bodyPr wrap="non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l" defTabSz="914400" eaLnBrk="1" hangingPunct="1">
              <a:buFont typeface="Arial" panose="020B0604020202020204" pitchFamily="34" charset="0"/>
            </a:pPr>
            <a:r>
              <a:rPr lang="zh-CN" sz="2400">
                <a:latin typeface="微软雅黑" panose="020B0503020204020204" pitchFamily="34" charset="-122"/>
                <a:ea typeface="微软雅黑" panose="020B0503020204020204" pitchFamily="34" charset="-122"/>
                <a:sym typeface="+mn-ea"/>
              </a:rPr>
              <a:t>光大银行简介</a:t>
            </a:r>
            <a:endParaRPr lang="zh-CN" sz="2400">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4558030" y="913130"/>
            <a:ext cx="3939540" cy="398780"/>
          </a:xfrm>
          <a:prstGeom prst="rect">
            <a:avLst/>
          </a:prstGeom>
          <a:solidFill>
            <a:schemeClr val="bg1">
              <a:lumMod val="95000"/>
              <a:alpha val="72000"/>
            </a:schemeClr>
          </a:solidFill>
        </p:spPr>
        <p:txBody>
          <a:bodyPr wrap="square" rtlCol="0">
            <a:spAutoFit/>
          </a:bodyPr>
          <a:p>
            <a:r>
              <a:rPr lang="zh-CN" altLang="en-US" sz="2000" b="1">
                <a:solidFill>
                  <a:srgbClr val="FF0000"/>
                </a:solidFill>
                <a:effectLst>
                  <a:glow rad="228600">
                    <a:srgbClr val="FFFF00">
                      <a:alpha val="40000"/>
                    </a:srgbClr>
                  </a:glow>
                </a:effectLst>
                <a:latin typeface="微软雅黑" panose="020B0503020204020204" pitchFamily="34" charset="-122"/>
                <a:ea typeface="微软雅黑" panose="020B0503020204020204" pitchFamily="34" charset="-122"/>
              </a:rPr>
              <a:t>光大银行福清万达社区支行</a:t>
            </a:r>
            <a:endParaRPr lang="zh-CN" altLang="en-US" sz="2000" b="1">
              <a:solidFill>
                <a:srgbClr val="FF0000"/>
              </a:solidFill>
              <a:effectLst>
                <a:glow rad="228600">
                  <a:srgbClr val="FFFF00">
                    <a:alpha val="40000"/>
                  </a:srgbClr>
                </a:glow>
              </a:effectLst>
              <a:latin typeface="微软雅黑" panose="020B0503020204020204" pitchFamily="34" charset="-122"/>
              <a:ea typeface="微软雅黑" panose="020B0503020204020204" pitchFamily="34" charset="-122"/>
            </a:endParaRPr>
          </a:p>
        </p:txBody>
      </p:sp>
      <p:pic>
        <p:nvPicPr>
          <p:cNvPr id="2" name="图片 1" descr="IMG_5551"/>
          <p:cNvPicPr>
            <a:picLocks noChangeAspect="1"/>
          </p:cNvPicPr>
          <p:nvPr/>
        </p:nvPicPr>
        <p:blipFill>
          <a:blip r:embed="rId2"/>
          <a:srcRect/>
          <a:stretch>
            <a:fillRect/>
          </a:stretch>
        </p:blipFill>
        <p:spPr>
          <a:xfrm>
            <a:off x="778510" y="864870"/>
            <a:ext cx="3367405" cy="3726180"/>
          </a:xfrm>
          <a:prstGeom prst="rect">
            <a:avLst/>
          </a:prstGeom>
        </p:spPr>
      </p:pic>
      <p:pic>
        <p:nvPicPr>
          <p:cNvPr id="6" name="图片 5" descr="IMG_5549"/>
          <p:cNvPicPr>
            <a:picLocks noChangeAspect="1"/>
          </p:cNvPicPr>
          <p:nvPr/>
        </p:nvPicPr>
        <p:blipFill>
          <a:blip r:embed="rId3"/>
          <a:srcRect/>
          <a:stretch>
            <a:fillRect/>
          </a:stretch>
        </p:blipFill>
        <p:spPr>
          <a:xfrm>
            <a:off x="4558030" y="1657985"/>
            <a:ext cx="4001770" cy="28054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p:cNvPicPr>
            <a:picLocks noChangeAspect="1"/>
          </p:cNvPicPr>
          <p:nvPr/>
        </p:nvPicPr>
        <p:blipFill>
          <a:blip r:embed="rId1"/>
          <a:stretch>
            <a:fillRect/>
          </a:stretch>
        </p:blipFill>
        <p:spPr>
          <a:xfrm>
            <a:off x="-6826" y="1218247"/>
            <a:ext cx="9158288" cy="3925253"/>
          </a:xfrm>
          <a:prstGeom prst="rect">
            <a:avLst/>
          </a:prstGeom>
          <a:noFill/>
          <a:ln w="9525">
            <a:noFill/>
          </a:ln>
        </p:spPr>
      </p:pic>
      <p:sp>
        <p:nvSpPr>
          <p:cNvPr id="4" name="标题 3"/>
          <p:cNvSpPr txBox="1">
            <a:spLocks noGrp="1"/>
          </p:cNvSpPr>
          <p:nvPr>
            <p:ph type="title" idx="4294967295"/>
          </p:nvPr>
        </p:nvSpPr>
        <p:spPr bwMode="auto">
          <a:xfrm>
            <a:off x="627380" y="228600"/>
            <a:ext cx="4724400" cy="398780"/>
          </a:xfrm>
          <a:noFill/>
          <a:ln>
            <a:noFill/>
          </a:ln>
          <a:extLst>
            <a:ext uri="{909E8E84-426E-40DD-AFC4-6F175D3DCCD1}">
              <a14:hiddenFill xmlns:a14="http://schemas.microsoft.com/office/drawing/2010/main">
                <a:solidFill>
                  <a:srgbClr val="FFFFFF"/>
                </a:solidFill>
              </a14:hiddenFill>
            </a:ext>
          </a:extLst>
        </p:spPr>
        <p:txBody>
          <a:bodyPr wrap="non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l" defTabSz="914400" eaLnBrk="1" hangingPunct="1">
              <a:buFont typeface="Arial" panose="020B0604020202020204" pitchFamily="34" charset="0"/>
            </a:pPr>
            <a:r>
              <a:rPr lang="zh-CN" sz="2400">
                <a:latin typeface="微软雅黑" panose="020B0503020204020204" pitchFamily="34" charset="-122"/>
                <a:ea typeface="微软雅黑" panose="020B0503020204020204" pitchFamily="34" charset="-122"/>
                <a:sym typeface="+mn-ea"/>
              </a:rPr>
              <a:t>光大银行简介</a:t>
            </a:r>
            <a:endParaRPr lang="zh-CN" sz="2400">
              <a:latin typeface="微软雅黑" panose="020B0503020204020204" pitchFamily="34" charset="-122"/>
              <a:ea typeface="微软雅黑" panose="020B0503020204020204" pitchFamily="34" charset="-122"/>
              <a:sym typeface="+mn-ea"/>
            </a:endParaRPr>
          </a:p>
        </p:txBody>
      </p:sp>
      <p:pic>
        <p:nvPicPr>
          <p:cNvPr id="3" name="图片 2" descr="IMG_5552"/>
          <p:cNvPicPr>
            <a:picLocks noChangeAspect="1"/>
          </p:cNvPicPr>
          <p:nvPr/>
        </p:nvPicPr>
        <p:blipFill>
          <a:blip r:embed="rId2"/>
          <a:srcRect/>
          <a:stretch>
            <a:fillRect/>
          </a:stretch>
        </p:blipFill>
        <p:spPr>
          <a:xfrm>
            <a:off x="716280" y="906145"/>
            <a:ext cx="3485515" cy="3591560"/>
          </a:xfrm>
          <a:prstGeom prst="rect">
            <a:avLst/>
          </a:prstGeom>
        </p:spPr>
      </p:pic>
      <p:pic>
        <p:nvPicPr>
          <p:cNvPr id="7" name="图片 6" descr="IMG_5550"/>
          <p:cNvPicPr>
            <a:picLocks noChangeAspect="1"/>
          </p:cNvPicPr>
          <p:nvPr/>
        </p:nvPicPr>
        <p:blipFill>
          <a:blip r:embed="rId3"/>
          <a:stretch>
            <a:fillRect/>
          </a:stretch>
        </p:blipFill>
        <p:spPr>
          <a:xfrm>
            <a:off x="4558030" y="1530985"/>
            <a:ext cx="3957320" cy="2966720"/>
          </a:xfrm>
          <a:prstGeom prst="rect">
            <a:avLst/>
          </a:prstGeom>
        </p:spPr>
      </p:pic>
      <p:sp>
        <p:nvSpPr>
          <p:cNvPr id="10" name="文本框 9"/>
          <p:cNvSpPr txBox="1"/>
          <p:nvPr/>
        </p:nvSpPr>
        <p:spPr>
          <a:xfrm>
            <a:off x="4558030" y="913130"/>
            <a:ext cx="3939540" cy="398780"/>
          </a:xfrm>
          <a:prstGeom prst="rect">
            <a:avLst/>
          </a:prstGeom>
          <a:solidFill>
            <a:schemeClr val="bg1">
              <a:lumMod val="95000"/>
              <a:alpha val="72000"/>
            </a:schemeClr>
          </a:solidFill>
        </p:spPr>
        <p:txBody>
          <a:bodyPr wrap="square" rtlCol="0">
            <a:spAutoFit/>
          </a:bodyPr>
          <a:p>
            <a:r>
              <a:rPr lang="zh-CN" altLang="en-US" sz="2000" b="1">
                <a:solidFill>
                  <a:srgbClr val="FF0000"/>
                </a:solidFill>
                <a:effectLst>
                  <a:glow rad="228600">
                    <a:srgbClr val="FFFF00">
                      <a:alpha val="40000"/>
                    </a:srgbClr>
                  </a:glow>
                </a:effectLst>
                <a:latin typeface="微软雅黑" panose="020B0503020204020204" pitchFamily="34" charset="-122"/>
                <a:ea typeface="微软雅黑" panose="020B0503020204020204" pitchFamily="34" charset="-122"/>
              </a:rPr>
              <a:t>光大银行福清龙旺名城社区支行</a:t>
            </a:r>
            <a:endParaRPr lang="zh-CN" altLang="en-US" sz="2000" b="1">
              <a:solidFill>
                <a:srgbClr val="FF0000"/>
              </a:solidFill>
              <a:effectLst>
                <a:glow rad="228600">
                  <a:srgbClr val="FFFF00">
                    <a:alpha val="40000"/>
                  </a:srgbClr>
                </a:glo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
          <p:cNvPicPr>
            <a:picLocks noChangeAspect="1"/>
          </p:cNvPicPr>
          <p:nvPr/>
        </p:nvPicPr>
        <p:blipFill>
          <a:blip r:embed="rId1">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6987"/>
            <a:ext cx="9144000"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Freeform 20"/>
          <p:cNvSpPr/>
          <p:nvPr/>
        </p:nvSpPr>
        <p:spPr>
          <a:xfrm>
            <a:off x="2265998" y="1924050"/>
            <a:ext cx="4897437" cy="792163"/>
          </a:xfrm>
          <a:custGeom>
            <a:avLst/>
            <a:gdLst>
              <a:gd name="txL" fmla="*/ 0 w 21600"/>
              <a:gd name="txT" fmla="*/ 0 h 21600"/>
              <a:gd name="txR" fmla="*/ 21600 w 21600"/>
              <a:gd name="txB" fmla="*/ 21600 h 21600"/>
            </a:gdLst>
            <a:ahLst/>
            <a:cxnLst>
              <a:cxn ang="0">
                <a:pos x="2147483647" y="2147483647"/>
              </a:cxn>
              <a:cxn ang="5898240">
                <a:pos x="2147483647" y="2147483647"/>
              </a:cxn>
              <a:cxn ang="11796480">
                <a:pos x="2147483647" y="2147483647"/>
              </a:cxn>
              <a:cxn ang="17694720">
                <a:pos x="2147483647" y="2147483647"/>
              </a:cxn>
            </a:cxnLst>
            <a:rect l="txL" t="txT" r="txR" b="txB"/>
            <a:pathLst>
              <a:path w="21600" h="21600">
                <a:moveTo>
                  <a:pt x="270" y="0"/>
                </a:moveTo>
                <a:lnTo>
                  <a:pt x="21330" y="0"/>
                </a:lnTo>
                <a:cubicBezTo>
                  <a:pt x="21479" y="0"/>
                  <a:pt x="21600" y="1061"/>
                  <a:pt x="21600" y="2367"/>
                </a:cubicBezTo>
                <a:lnTo>
                  <a:pt x="21600" y="19233"/>
                </a:lnTo>
                <a:cubicBezTo>
                  <a:pt x="21600" y="20539"/>
                  <a:pt x="21479" y="21600"/>
                  <a:pt x="21330" y="21600"/>
                </a:cubicBezTo>
                <a:lnTo>
                  <a:pt x="270" y="21600"/>
                </a:lnTo>
                <a:cubicBezTo>
                  <a:pt x="121" y="21600"/>
                  <a:pt x="0" y="20539"/>
                  <a:pt x="0" y="19233"/>
                </a:cubicBezTo>
                <a:lnTo>
                  <a:pt x="0" y="2367"/>
                </a:lnTo>
                <a:cubicBezTo>
                  <a:pt x="0" y="1061"/>
                  <a:pt x="121" y="0"/>
                  <a:pt x="270" y="0"/>
                </a:cubicBezTo>
                <a:close/>
              </a:path>
            </a:pathLst>
          </a:custGeom>
          <a:gradFill rotWithShape="0">
            <a:gsLst>
              <a:gs pos="0">
                <a:srgbClr val="F8F8F8"/>
              </a:gs>
              <a:gs pos="100000">
                <a:srgbClr val="EAEAEA"/>
              </a:gs>
            </a:gsLst>
            <a:lin ang="5400000"/>
            <a:tileRect/>
          </a:gradFill>
          <a:ln w="3175" cap="flat" cmpd="sng">
            <a:solidFill>
              <a:srgbClr val="DFDFE1"/>
            </a:solidFill>
            <a:prstDash val="solid"/>
            <a:miter/>
            <a:headEnd type="none" w="med" len="med"/>
            <a:tailEnd type="none" w="med" len="med"/>
          </a:ln>
        </p:spPr>
        <p:txBody>
          <a:bodyPr lIns="45718" tIns="45718" rIns="45718" bIns="45718" anchor="t" anchorCtr="0"/>
          <a:lstStyle/>
          <a:p>
            <a:pPr algn="ctr">
              <a:lnSpc>
                <a:spcPct val="200000"/>
              </a:lnSpc>
            </a:pPr>
            <a:r>
              <a:rPr lang="zh-CN" altLang="en-US" dirty="0">
                <a:latin typeface="微软雅黑" panose="020B0503020204020204" pitchFamily="34" charset="-122"/>
                <a:ea typeface="微软雅黑" panose="020B0503020204020204" pitchFamily="34" charset="-122"/>
                <a:sym typeface="+mn-ea"/>
              </a:rPr>
              <a:t>主要产品及政策介绍</a:t>
            </a:r>
            <a:endParaRPr lang="zh-CN" altLang="en-US" dirty="0">
              <a:latin typeface="微软雅黑" panose="020B0503020204020204" pitchFamily="34" charset="-122"/>
              <a:ea typeface="微软雅黑" panose="020B0503020204020204" pitchFamily="34" charset="-122"/>
              <a:sym typeface="+mn-ea"/>
            </a:endParaRPr>
          </a:p>
        </p:txBody>
      </p:sp>
      <p:grpSp>
        <p:nvGrpSpPr>
          <p:cNvPr id="23555" name="组合 6"/>
          <p:cNvGrpSpPr/>
          <p:nvPr/>
        </p:nvGrpSpPr>
        <p:grpSpPr>
          <a:xfrm>
            <a:off x="2338388" y="2078038"/>
            <a:ext cx="468312" cy="482600"/>
            <a:chOff x="2266950" y="873125"/>
            <a:chExt cx="468313" cy="483221"/>
          </a:xfrm>
        </p:grpSpPr>
        <p:sp>
          <p:nvSpPr>
            <p:cNvPr id="5" name="Rectangle 16"/>
            <p:cNvSpPr/>
            <p:nvPr/>
          </p:nvSpPr>
          <p:spPr bwMode="auto">
            <a:xfrm>
              <a:off x="2266950" y="873125"/>
              <a:ext cx="468313" cy="435535"/>
            </a:xfrm>
            <a:prstGeom prst="rect">
              <a:avLst/>
            </a:prstGeom>
            <a:solidFill>
              <a:srgbClr val="4F225D"/>
            </a:solidFill>
            <a:ln w="12700">
              <a:miter lim="400000"/>
            </a:ln>
          </p:spPr>
          <p:txBody>
            <a:bodyPr lIns="45718" tIns="45718" rIns="45718" bIns="45718"/>
            <a:lstStyle/>
            <a:p>
              <a:pPr marL="0" marR="0" lvl="0" indent="0" algn="l" defTabSz="914400" rtl="0" eaLnBrk="1" fontAlgn="base" latinLnBrk="0" hangingPunct="1">
                <a:lnSpc>
                  <a:spcPct val="100000"/>
                </a:lnSpc>
                <a:spcBef>
                  <a:spcPct val="0"/>
                </a:spcBef>
                <a:spcAft>
                  <a:spcPct val="0"/>
                </a:spcAft>
                <a:buClrTx/>
                <a:buSzTx/>
                <a:buFontTx/>
                <a:buNone/>
                <a:defRPr>
                  <a:latin typeface="+mj-lt"/>
                  <a:ea typeface="+mj-ea"/>
                  <a:cs typeface="+mj-cs"/>
                  <a:sym typeface="Calibri" panose="020F0502020204030204"/>
                </a:defRPr>
              </a:pPr>
              <a:endParaRPr kumimoji="0" sz="1800" b="0" i="0" u="none" strike="noStrike" kern="1200" cap="none" spc="0" normalizeH="0" baseline="0" noProof="0">
                <a:ln>
                  <a:noFill/>
                </a:ln>
                <a:solidFill>
                  <a:schemeClr val="tx1"/>
                </a:solidFill>
                <a:effectLst/>
                <a:uLnTx/>
                <a:uFillTx/>
                <a:latin typeface="+mj-lt"/>
                <a:ea typeface="+mj-ea"/>
                <a:cs typeface="+mj-cs"/>
                <a:sym typeface="Calibri" panose="020F0502020204030204"/>
              </a:endParaRPr>
            </a:p>
          </p:txBody>
        </p:sp>
        <p:sp>
          <p:nvSpPr>
            <p:cNvPr id="23557" name="TextBox 81"/>
            <p:cNvSpPr txBox="1"/>
            <p:nvPr/>
          </p:nvSpPr>
          <p:spPr>
            <a:xfrm>
              <a:off x="2338321" y="873125"/>
              <a:ext cx="344413" cy="483221"/>
            </a:xfrm>
            <a:prstGeom prst="rect">
              <a:avLst/>
            </a:prstGeom>
            <a:noFill/>
            <a:ln w="12700">
              <a:noFill/>
            </a:ln>
          </p:spPr>
          <p:txBody>
            <a:bodyPr lIns="34279" tIns="34279" rIns="34279" bIns="34279" anchor="t" anchorCtr="0">
              <a:spAutoFit/>
            </a:bodyPr>
            <a:lstStyle/>
            <a:p>
              <a:r>
                <a:rPr lang="en-US" altLang="zh-CN" sz="27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endParaRPr lang="en-US" altLang="zh-CN" sz="27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2" name="图片 1" descr="新logo"/>
          <p:cNvPicPr>
            <a:picLocks noChangeAspect="1"/>
          </p:cNvPicPr>
          <p:nvPr/>
        </p:nvPicPr>
        <p:blipFill>
          <a:blip r:embed="rId2"/>
          <a:srcRect/>
          <a:stretch>
            <a:fillRect/>
          </a:stretch>
        </p:blipFill>
        <p:spPr>
          <a:xfrm>
            <a:off x="323850" y="267970"/>
            <a:ext cx="2499360" cy="5137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p:cNvPicPr>
            <a:picLocks noChangeAspect="1"/>
          </p:cNvPicPr>
          <p:nvPr/>
        </p:nvPicPr>
        <p:blipFill>
          <a:blip r:embed="rId1"/>
          <a:stretch>
            <a:fillRect/>
          </a:stretch>
        </p:blipFill>
        <p:spPr>
          <a:xfrm>
            <a:off x="-6826" y="1218247"/>
            <a:ext cx="9158288" cy="3925253"/>
          </a:xfrm>
          <a:prstGeom prst="rect">
            <a:avLst/>
          </a:prstGeom>
          <a:noFill/>
          <a:ln w="9525">
            <a:noFill/>
          </a:ln>
        </p:spPr>
      </p:pic>
      <p:sp>
        <p:nvSpPr>
          <p:cNvPr id="4" name="标题 3"/>
          <p:cNvSpPr txBox="1">
            <a:spLocks noGrp="1"/>
          </p:cNvSpPr>
          <p:nvPr>
            <p:ph type="title" idx="4294967295"/>
          </p:nvPr>
        </p:nvSpPr>
        <p:spPr bwMode="auto">
          <a:xfrm>
            <a:off x="627380" y="228600"/>
            <a:ext cx="4724400" cy="398780"/>
          </a:xfrm>
          <a:noFill/>
          <a:ln>
            <a:noFill/>
          </a:ln>
          <a:extLst>
            <a:ext uri="{909E8E84-426E-40DD-AFC4-6F175D3DCCD1}">
              <a14:hiddenFill xmlns:a14="http://schemas.microsoft.com/office/drawing/2010/main">
                <a:solidFill>
                  <a:srgbClr val="FFFFFF"/>
                </a:solidFill>
              </a14:hiddenFill>
            </a:ext>
          </a:extLst>
        </p:spPr>
        <p:txBody>
          <a:bodyPr wrap="non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l" defTabSz="914400" eaLnBrk="1" hangingPunct="1">
              <a:buFont typeface="Arial" panose="020B0604020202020204" pitchFamily="34" charset="0"/>
            </a:pPr>
            <a:r>
              <a:rPr lang="zh-CN" sz="2400">
                <a:latin typeface="微软雅黑" panose="020B0503020204020204" pitchFamily="34" charset="-122"/>
                <a:ea typeface="微软雅黑" panose="020B0503020204020204" pitchFamily="34" charset="-122"/>
                <a:cs typeface="+mn-cs"/>
                <a:sym typeface="+mn-ea"/>
              </a:rPr>
              <a:t>主要产品介绍</a:t>
            </a:r>
            <a:endParaRPr lang="zh-CN" sz="2400">
              <a:latin typeface="微软雅黑" panose="020B0503020204020204" pitchFamily="34" charset="-122"/>
              <a:ea typeface="微软雅黑" panose="020B0503020204020204" pitchFamily="34" charset="-122"/>
              <a:cs typeface="+mn-cs"/>
              <a:sym typeface="+mn-ea"/>
            </a:endParaRPr>
          </a:p>
        </p:txBody>
      </p:sp>
      <p:sp>
        <p:nvSpPr>
          <p:cNvPr id="18" name="object 18"/>
          <p:cNvSpPr txBox="1"/>
          <p:nvPr/>
        </p:nvSpPr>
        <p:spPr>
          <a:xfrm>
            <a:off x="3881120" y="1559560"/>
            <a:ext cx="1459865" cy="430530"/>
          </a:xfrm>
          <a:prstGeom prst="rect">
            <a:avLst/>
          </a:prstGeom>
        </p:spPr>
        <p:txBody>
          <a:bodyPr vert="horz" wrap="square" lIns="0" tIns="0" rIns="0" bIns="0" rtlCol="0">
            <a:spAutoFit/>
          </a:bodyPr>
          <a:lstStyle/>
          <a:p>
            <a:pPr marL="12700" algn="ctr">
              <a:lnSpc>
                <a:spcPct val="100000"/>
              </a:lnSpc>
            </a:pPr>
            <a:r>
              <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福清支行</a:t>
            </a:r>
            <a:endPar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object 26"/>
          <p:cNvSpPr txBox="1"/>
          <p:nvPr/>
        </p:nvSpPr>
        <p:spPr>
          <a:xfrm>
            <a:off x="6543040" y="1590040"/>
            <a:ext cx="1529080" cy="430530"/>
          </a:xfrm>
          <a:prstGeom prst="rect">
            <a:avLst/>
          </a:prstGeom>
        </p:spPr>
        <p:txBody>
          <a:bodyPr vert="horz" wrap="square" lIns="0" tIns="0" rIns="0" bIns="0" rtlCol="0">
            <a:spAutoFit/>
          </a:bodyPr>
          <a:lstStyle/>
          <a:p>
            <a:pPr marL="12700" algn="ctr">
              <a:lnSpc>
                <a:spcPct val="100000"/>
              </a:lnSpc>
            </a:pPr>
            <a:r>
              <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网点影响</a:t>
            </a:r>
            <a:endPar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object 29"/>
          <p:cNvSpPr/>
          <p:nvPr/>
        </p:nvSpPr>
        <p:spPr>
          <a:xfrm>
            <a:off x="5761041" y="1528197"/>
            <a:ext cx="288183" cy="504638"/>
          </a:xfrm>
          <a:custGeom>
            <a:avLst/>
            <a:gdLst/>
            <a:ahLst/>
            <a:cxnLst/>
            <a:rect l="l" t="t" r="r" b="b"/>
            <a:pathLst>
              <a:path w="288289" h="504825">
                <a:moveTo>
                  <a:pt x="144017" y="0"/>
                </a:moveTo>
                <a:lnTo>
                  <a:pt x="144017" y="126111"/>
                </a:lnTo>
                <a:lnTo>
                  <a:pt x="0" y="126111"/>
                </a:lnTo>
                <a:lnTo>
                  <a:pt x="0" y="378332"/>
                </a:lnTo>
                <a:lnTo>
                  <a:pt x="144017" y="378332"/>
                </a:lnTo>
                <a:lnTo>
                  <a:pt x="144017" y="504444"/>
                </a:lnTo>
                <a:lnTo>
                  <a:pt x="288035" y="252222"/>
                </a:lnTo>
                <a:lnTo>
                  <a:pt x="144017" y="0"/>
                </a:lnTo>
                <a:close/>
              </a:path>
            </a:pathLst>
          </a:custGeom>
          <a:solidFill>
            <a:srgbClr val="FFFFFF"/>
          </a:solidFill>
        </p:spPr>
        <p:txBody>
          <a:bodyPr wrap="square" lIns="0" tIns="0" rIns="0" bIns="0" rtlCol="0"/>
          <a:lstStyle/>
          <a:p>
            <a:endParaRPr sz="100"/>
          </a:p>
        </p:txBody>
      </p:sp>
      <p:grpSp>
        <p:nvGrpSpPr>
          <p:cNvPr id="36" name="组合 35"/>
          <p:cNvGrpSpPr/>
          <p:nvPr/>
        </p:nvGrpSpPr>
        <p:grpSpPr>
          <a:xfrm>
            <a:off x="627380" y="1590040"/>
            <a:ext cx="8137141" cy="2885440"/>
            <a:chOff x="5683" y="1547"/>
            <a:chExt cx="12490" cy="4544"/>
          </a:xfrm>
        </p:grpSpPr>
        <p:sp>
          <p:nvSpPr>
            <p:cNvPr id="11" name="object 5"/>
            <p:cNvSpPr/>
            <p:nvPr/>
          </p:nvSpPr>
          <p:spPr>
            <a:xfrm>
              <a:off x="7479" y="2286"/>
              <a:ext cx="0" cy="3544"/>
            </a:xfrm>
            <a:custGeom>
              <a:avLst/>
              <a:gdLst/>
              <a:ahLst/>
              <a:cxnLst/>
              <a:rect l="l" t="t" r="r" b="b"/>
              <a:pathLst>
                <a:path h="2250440">
                  <a:moveTo>
                    <a:pt x="0" y="0"/>
                  </a:moveTo>
                  <a:lnTo>
                    <a:pt x="0" y="2250071"/>
                  </a:lnTo>
                </a:path>
              </a:pathLst>
            </a:custGeom>
            <a:ln w="7620">
              <a:solidFill>
                <a:srgbClr val="D9D9D9"/>
              </a:solidFill>
            </a:ln>
          </p:spPr>
          <p:txBody>
            <a:bodyPr wrap="square" lIns="0" tIns="0" rIns="0" bIns="0" rtlCol="0"/>
            <a:p/>
          </p:txBody>
        </p:sp>
        <p:sp>
          <p:nvSpPr>
            <p:cNvPr id="14" name="object 6"/>
            <p:cNvSpPr/>
            <p:nvPr/>
          </p:nvSpPr>
          <p:spPr>
            <a:xfrm>
              <a:off x="7322" y="2121"/>
              <a:ext cx="315" cy="314"/>
            </a:xfrm>
            <a:prstGeom prst="rect">
              <a:avLst/>
            </a:prstGeom>
            <a:blipFill>
              <a:blip r:embed="rId2" cstate="print"/>
              <a:stretch>
                <a:fillRect/>
              </a:stretch>
            </a:blipFill>
          </p:spPr>
          <p:txBody>
            <a:bodyPr wrap="square" lIns="0" tIns="0" rIns="0" bIns="0" rtlCol="0"/>
            <a:p/>
          </p:txBody>
        </p:sp>
        <p:sp>
          <p:nvSpPr>
            <p:cNvPr id="17" name="object 8"/>
            <p:cNvSpPr/>
            <p:nvPr/>
          </p:nvSpPr>
          <p:spPr>
            <a:xfrm>
              <a:off x="5683" y="2033"/>
              <a:ext cx="1311" cy="492"/>
            </a:xfrm>
            <a:custGeom>
              <a:avLst/>
              <a:gdLst/>
              <a:ahLst/>
              <a:cxnLst/>
              <a:rect l="l" t="t" r="r" b="b"/>
              <a:pathLst>
                <a:path w="832485" h="312419">
                  <a:moveTo>
                    <a:pt x="676655" y="312420"/>
                  </a:moveTo>
                  <a:lnTo>
                    <a:pt x="0" y="312420"/>
                  </a:lnTo>
                  <a:lnTo>
                    <a:pt x="0" y="0"/>
                  </a:lnTo>
                  <a:lnTo>
                    <a:pt x="676655" y="0"/>
                  </a:lnTo>
                  <a:lnTo>
                    <a:pt x="832103" y="155448"/>
                  </a:lnTo>
                  <a:lnTo>
                    <a:pt x="676655" y="312420"/>
                  </a:lnTo>
                  <a:close/>
                </a:path>
              </a:pathLst>
            </a:custGeom>
            <a:solidFill>
              <a:srgbClr val="8B5298"/>
            </a:solidFill>
          </p:spPr>
          <p:txBody>
            <a:bodyPr wrap="square" lIns="0" tIns="0" rIns="0" bIns="0" rtlCol="0"/>
            <a:p/>
          </p:txBody>
        </p:sp>
        <p:sp>
          <p:nvSpPr>
            <p:cNvPr id="21" name="object 9"/>
            <p:cNvSpPr txBox="1"/>
            <p:nvPr/>
          </p:nvSpPr>
          <p:spPr>
            <a:xfrm>
              <a:off x="6145" y="2086"/>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1</a:t>
              </a:r>
              <a:endParaRPr sz="1300">
                <a:latin typeface="微软雅黑" panose="020B0503020204020204" pitchFamily="34" charset="-122"/>
                <a:cs typeface="微软雅黑" panose="020B0503020204020204" pitchFamily="34" charset="-122"/>
              </a:endParaRPr>
            </a:p>
          </p:txBody>
        </p:sp>
        <p:sp>
          <p:nvSpPr>
            <p:cNvPr id="24" name="object 10"/>
            <p:cNvSpPr/>
            <p:nvPr/>
          </p:nvSpPr>
          <p:spPr>
            <a:xfrm>
              <a:off x="7322" y="3298"/>
              <a:ext cx="315" cy="314"/>
            </a:xfrm>
            <a:prstGeom prst="rect">
              <a:avLst/>
            </a:prstGeom>
            <a:blipFill>
              <a:blip r:embed="rId3" cstate="print"/>
              <a:stretch>
                <a:fillRect/>
              </a:stretch>
            </a:blipFill>
          </p:spPr>
          <p:txBody>
            <a:bodyPr wrap="square" lIns="0" tIns="0" rIns="0" bIns="0" rtlCol="0"/>
            <a:p/>
          </p:txBody>
        </p:sp>
        <p:sp>
          <p:nvSpPr>
            <p:cNvPr id="25" name="object 11"/>
            <p:cNvSpPr/>
            <p:nvPr/>
          </p:nvSpPr>
          <p:spPr>
            <a:xfrm>
              <a:off x="5683" y="3211"/>
              <a:ext cx="1311" cy="490"/>
            </a:xfrm>
            <a:custGeom>
              <a:avLst/>
              <a:gdLst/>
              <a:ahLst/>
              <a:cxnLst/>
              <a:rect l="l" t="t" r="r" b="b"/>
              <a:pathLst>
                <a:path w="832485" h="311150">
                  <a:moveTo>
                    <a:pt x="676655" y="310895"/>
                  </a:moveTo>
                  <a:lnTo>
                    <a:pt x="0" y="310895"/>
                  </a:lnTo>
                  <a:lnTo>
                    <a:pt x="0" y="0"/>
                  </a:lnTo>
                  <a:lnTo>
                    <a:pt x="676655" y="0"/>
                  </a:lnTo>
                  <a:lnTo>
                    <a:pt x="832103" y="155448"/>
                  </a:lnTo>
                  <a:lnTo>
                    <a:pt x="676655" y="310895"/>
                  </a:lnTo>
                  <a:close/>
                </a:path>
              </a:pathLst>
            </a:custGeom>
            <a:solidFill>
              <a:srgbClr val="FE6035"/>
            </a:solidFill>
          </p:spPr>
          <p:txBody>
            <a:bodyPr wrap="square" lIns="0" tIns="0" rIns="0" bIns="0" rtlCol="0"/>
            <a:p/>
          </p:txBody>
        </p:sp>
        <p:sp>
          <p:nvSpPr>
            <p:cNvPr id="6" name="object 12"/>
            <p:cNvSpPr txBox="1"/>
            <p:nvPr/>
          </p:nvSpPr>
          <p:spPr>
            <a:xfrm>
              <a:off x="6145" y="3263"/>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2</a:t>
              </a:r>
              <a:endParaRPr sz="1300">
                <a:latin typeface="微软雅黑" panose="020B0503020204020204" pitchFamily="34" charset="-122"/>
                <a:cs typeface="微软雅黑" panose="020B0503020204020204" pitchFamily="34" charset="-122"/>
              </a:endParaRPr>
            </a:p>
          </p:txBody>
        </p:sp>
        <p:sp>
          <p:nvSpPr>
            <p:cNvPr id="7" name="object 13"/>
            <p:cNvSpPr/>
            <p:nvPr/>
          </p:nvSpPr>
          <p:spPr>
            <a:xfrm>
              <a:off x="7322" y="4475"/>
              <a:ext cx="315" cy="314"/>
            </a:xfrm>
            <a:prstGeom prst="rect">
              <a:avLst/>
            </a:prstGeom>
            <a:blipFill>
              <a:blip r:embed="rId4" cstate="print"/>
              <a:stretch>
                <a:fillRect/>
              </a:stretch>
            </a:blipFill>
          </p:spPr>
          <p:txBody>
            <a:bodyPr wrap="square" lIns="0" tIns="0" rIns="0" bIns="0" rtlCol="0"/>
            <a:p/>
          </p:txBody>
        </p:sp>
        <p:sp>
          <p:nvSpPr>
            <p:cNvPr id="8" name="object 14"/>
            <p:cNvSpPr/>
            <p:nvPr/>
          </p:nvSpPr>
          <p:spPr>
            <a:xfrm>
              <a:off x="5683" y="4387"/>
              <a:ext cx="1311" cy="492"/>
            </a:xfrm>
            <a:custGeom>
              <a:avLst/>
              <a:gdLst/>
              <a:ahLst/>
              <a:cxnLst/>
              <a:rect l="l" t="t" r="r" b="b"/>
              <a:pathLst>
                <a:path w="832485" h="312419">
                  <a:moveTo>
                    <a:pt x="676655" y="312419"/>
                  </a:moveTo>
                  <a:lnTo>
                    <a:pt x="0" y="312419"/>
                  </a:lnTo>
                  <a:lnTo>
                    <a:pt x="0" y="0"/>
                  </a:lnTo>
                  <a:lnTo>
                    <a:pt x="676655" y="0"/>
                  </a:lnTo>
                  <a:lnTo>
                    <a:pt x="832103" y="155447"/>
                  </a:lnTo>
                  <a:lnTo>
                    <a:pt x="676655" y="312419"/>
                  </a:lnTo>
                  <a:close/>
                </a:path>
              </a:pathLst>
            </a:custGeom>
            <a:solidFill>
              <a:srgbClr val="8CBAE3"/>
            </a:solidFill>
          </p:spPr>
          <p:txBody>
            <a:bodyPr wrap="square" lIns="0" tIns="0" rIns="0" bIns="0" rtlCol="0"/>
            <a:p>
              <a:endParaRPr>
                <a:solidFill>
                  <a:srgbClr val="8CBAE3"/>
                </a:solidFill>
              </a:endParaRPr>
            </a:p>
          </p:txBody>
        </p:sp>
        <p:sp>
          <p:nvSpPr>
            <p:cNvPr id="12" name="object 15"/>
            <p:cNvSpPr txBox="1"/>
            <p:nvPr/>
          </p:nvSpPr>
          <p:spPr>
            <a:xfrm>
              <a:off x="6145" y="4440"/>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3</a:t>
              </a:r>
              <a:endParaRPr sz="1300">
                <a:latin typeface="微软雅黑" panose="020B0503020204020204" pitchFamily="34" charset="-122"/>
                <a:cs typeface="微软雅黑" panose="020B0503020204020204" pitchFamily="34" charset="-122"/>
              </a:endParaRPr>
            </a:p>
          </p:txBody>
        </p:sp>
        <p:sp>
          <p:nvSpPr>
            <p:cNvPr id="13" name="object 16"/>
            <p:cNvSpPr/>
            <p:nvPr/>
          </p:nvSpPr>
          <p:spPr>
            <a:xfrm>
              <a:off x="7322" y="5658"/>
              <a:ext cx="315" cy="314"/>
            </a:xfrm>
            <a:prstGeom prst="rect">
              <a:avLst/>
            </a:prstGeom>
            <a:blipFill>
              <a:blip r:embed="rId5" cstate="print"/>
              <a:stretch>
                <a:fillRect/>
              </a:stretch>
            </a:blipFill>
          </p:spPr>
          <p:txBody>
            <a:bodyPr wrap="square" lIns="0" tIns="0" rIns="0" bIns="0" rtlCol="0"/>
            <a:p/>
          </p:txBody>
        </p:sp>
        <p:sp>
          <p:nvSpPr>
            <p:cNvPr id="15" name="object 17"/>
            <p:cNvSpPr txBox="1">
              <a:spLocks noGrp="1"/>
            </p:cNvSpPr>
            <p:nvPr/>
          </p:nvSpPr>
          <p:spPr>
            <a:xfrm>
              <a:off x="7860" y="1547"/>
              <a:ext cx="10313" cy="4544"/>
            </a:xfrm>
            <a:prstGeom prst="rect">
              <a:avLst/>
            </a:prstGeom>
          </p:spPr>
          <p:txBody>
            <a:bodyPr vert="horz" wrap="square" lIns="0" tIns="12700" rIns="0" bIns="0" rtlCol="0">
              <a:spAutoFit/>
            </a:bodyPr>
            <a:lstStyle>
              <a:lvl1pPr marL="0">
                <a:defRPr sz="1050" b="0" i="0">
                  <a:solidFill>
                    <a:schemeClr val="tx1"/>
                  </a:solidFill>
                  <a:latin typeface="微软雅黑" panose="020B0503020204020204" pitchFamily="34" charset="-122"/>
                  <a:ea typeface="+mn-ea"/>
                  <a:cs typeface="微软雅黑" panose="020B0503020204020204" pitchFamily="34" charset="-122"/>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222250">
                <a:lnSpc>
                  <a:spcPct val="120000"/>
                </a:lnSpc>
                <a:spcBef>
                  <a:spcPts val="100"/>
                </a:spcBef>
              </a:pPr>
              <a:endParaRPr spc="150" dirty="0">
                <a:ea typeface="微软雅黑" panose="020B0503020204020204" pitchFamily="34" charset="-122"/>
              </a:endParaRPr>
            </a:p>
            <a:p>
              <a:pPr marL="12700" marR="222250">
                <a:lnSpc>
                  <a:spcPct val="120000"/>
                </a:lnSpc>
                <a:spcBef>
                  <a:spcPts val="100"/>
                </a:spcBef>
              </a:pPr>
              <a:r>
                <a:rPr lang="zh-CN" sz="1500" b="1" spc="300" dirty="0">
                  <a:solidFill>
                    <a:srgbClr val="8B5298"/>
                  </a:solidFill>
                  <a:ea typeface="微软雅黑" panose="020B0503020204020204" pitchFamily="34" charset="-122"/>
                  <a:sym typeface="+mn-ea"/>
                </a:rPr>
                <a:t>产品特色</a:t>
              </a:r>
              <a:endParaRPr lang="zh-CN" sz="1500" b="1" spc="300" dirty="0">
                <a:solidFill>
                  <a:schemeClr val="tx2"/>
                </a:solidFill>
                <a:ea typeface="微软雅黑" panose="020B0503020204020204" pitchFamily="34" charset="-122"/>
                <a:sym typeface="+mn-ea"/>
              </a:endParaRPr>
            </a:p>
            <a:p>
              <a:pPr marL="12700" marR="222250">
                <a:lnSpc>
                  <a:spcPct val="120000"/>
                </a:lnSpc>
                <a:spcBef>
                  <a:spcPts val="100"/>
                </a:spcBef>
              </a:pPr>
              <a:r>
                <a:rPr lang="zh-CN" altLang="en-US" sz="1200">
                  <a:ea typeface="微软雅黑" panose="020B0503020204020204" pitchFamily="34" charset="-122"/>
                  <a:sym typeface="+mn-ea"/>
                </a:rPr>
                <a:t>为解决企事业单位在建或意见项目的融资需求而发放的贷款</a:t>
              </a:r>
              <a:endParaRPr lang="zh-CN" altLang="en-US" sz="1200">
                <a:ea typeface="微软雅黑" panose="020B0503020204020204" pitchFamily="34" charset="-122"/>
                <a:sym typeface="+mn-ea"/>
              </a:endParaRPr>
            </a:p>
            <a:p>
              <a:pPr marL="12700" marR="222250">
                <a:lnSpc>
                  <a:spcPct val="120000"/>
                </a:lnSpc>
                <a:spcBef>
                  <a:spcPts val="100"/>
                </a:spcBef>
              </a:pPr>
              <a:endParaRPr sz="1500" b="1" spc="300" dirty="0">
                <a:solidFill>
                  <a:srgbClr val="3497DB"/>
                </a:solidFill>
                <a:ea typeface="微软雅黑" panose="020B0503020204020204" pitchFamily="34" charset="-122"/>
              </a:endParaRPr>
            </a:p>
            <a:p>
              <a:pPr marL="12700" marR="222250">
                <a:lnSpc>
                  <a:spcPct val="120000"/>
                </a:lnSpc>
                <a:spcBef>
                  <a:spcPts val="100"/>
                </a:spcBef>
              </a:pPr>
              <a:r>
                <a:rPr lang="zh-CN" sz="1500" b="1" spc="300" dirty="0">
                  <a:solidFill>
                    <a:srgbClr val="FE6035"/>
                  </a:solidFill>
                  <a:ea typeface="微软雅黑" panose="020B0503020204020204" pitchFamily="34" charset="-122"/>
                </a:rPr>
                <a:t>办理条件</a:t>
              </a:r>
              <a:endParaRPr sz="1500">
                <a:ea typeface="微软雅黑" panose="020B0503020204020204" pitchFamily="34" charset="-122"/>
              </a:endParaRPr>
            </a:p>
            <a:p>
              <a:pPr marL="12700" marR="234315">
                <a:lnSpc>
                  <a:spcPct val="120000"/>
                </a:lnSpc>
                <a:spcBef>
                  <a:spcPts val="200"/>
                </a:spcBef>
              </a:pPr>
              <a:r>
                <a:rPr lang="zh-CN" altLang="en-US" sz="1200">
                  <a:ea typeface="微软雅黑" panose="020B0503020204020204" pitchFamily="34" charset="-122"/>
                  <a:sym typeface="+mn-ea"/>
                </a:rPr>
                <a:t>借款人通常是为建设、经营项目或为该项目融资而组建的企事业法人，包括主要从事该项目建设、经营或融资的既有企事业法人</a:t>
              </a:r>
              <a:endParaRPr sz="1000" b="1" spc="300" dirty="0">
                <a:solidFill>
                  <a:srgbClr val="1AA2AA"/>
                </a:solidFill>
                <a:ea typeface="微软雅黑" panose="020B0503020204020204" pitchFamily="34" charset="-122"/>
              </a:endParaRPr>
            </a:p>
            <a:p>
              <a:pPr marL="12700" marR="234315">
                <a:lnSpc>
                  <a:spcPct val="120000"/>
                </a:lnSpc>
                <a:spcBef>
                  <a:spcPts val="200"/>
                </a:spcBef>
              </a:pPr>
              <a:r>
                <a:rPr lang="zh-CN" sz="1500" b="1" spc="300" dirty="0">
                  <a:solidFill>
                    <a:srgbClr val="8CBAE3"/>
                  </a:solidFill>
                  <a:ea typeface="微软雅黑" panose="020B0503020204020204" pitchFamily="34" charset="-122"/>
                </a:rPr>
                <a:t>授信额度</a:t>
              </a:r>
              <a:endParaRPr sz="1500">
                <a:ea typeface="微软雅黑" panose="020B0503020204020204" pitchFamily="34" charset="-122"/>
              </a:endParaRPr>
            </a:p>
            <a:p>
              <a:pPr marL="12700">
                <a:lnSpc>
                  <a:spcPct val="100000"/>
                </a:lnSpc>
                <a:spcBef>
                  <a:spcPts val="440"/>
                </a:spcBef>
              </a:pPr>
              <a:r>
                <a:rPr lang="zh-CN" altLang="en-US" sz="1200">
                  <a:ea typeface="微软雅黑" panose="020B0503020204020204" pitchFamily="34" charset="-122"/>
                  <a:sym typeface="+mn-ea"/>
                </a:rPr>
                <a:t>福州分行审批权限</a:t>
              </a:r>
              <a:r>
                <a:rPr lang="zh-CN" altLang="en-US" sz="1800" b="1">
                  <a:solidFill>
                    <a:srgbClr val="FF0000"/>
                  </a:solidFill>
                  <a:ea typeface="微软雅黑" panose="020B0503020204020204" pitchFamily="34" charset="-122"/>
                  <a:sym typeface="+mn-ea"/>
                </a:rPr>
                <a:t>最高3亿元</a:t>
              </a:r>
              <a:endParaRPr sz="1000" b="1" spc="-5" dirty="0">
                <a:solidFill>
                  <a:srgbClr val="69A25B"/>
                </a:solidFill>
                <a:ea typeface="微软雅黑" panose="020B0503020204020204" pitchFamily="34" charset="-122"/>
              </a:endParaRPr>
            </a:p>
            <a:p>
              <a:pPr marL="12700">
                <a:lnSpc>
                  <a:spcPct val="100000"/>
                </a:lnSpc>
                <a:spcBef>
                  <a:spcPts val="440"/>
                </a:spcBef>
              </a:pPr>
              <a:r>
                <a:rPr lang="zh-CN" sz="1500" b="1" spc="300" dirty="0">
                  <a:solidFill>
                    <a:srgbClr val="778ACF"/>
                  </a:solidFill>
                  <a:ea typeface="微软雅黑" panose="020B0503020204020204" pitchFamily="34" charset="-122"/>
                </a:rPr>
                <a:t>担保方式</a:t>
              </a:r>
              <a:endParaRPr sz="1500">
                <a:ea typeface="微软雅黑" panose="020B0503020204020204" pitchFamily="34" charset="-122"/>
              </a:endParaRPr>
            </a:p>
            <a:p>
              <a:pPr algn="l">
                <a:buFont typeface="Wingdings" panose="05000000000000000000" charset="0"/>
              </a:pPr>
              <a:r>
                <a:rPr lang="zh-CN" altLang="en-US" sz="1200">
                  <a:solidFill>
                    <a:srgbClr val="FF0000"/>
                  </a:solidFill>
                  <a:ea typeface="微软雅黑" panose="020B0503020204020204" pitchFamily="34" charset="-122"/>
                  <a:sym typeface="+mn-ea"/>
                </a:rPr>
                <a:t>土地、在建工程抵押；企业法定代表人或主要控股股东提供连带责任保证担保</a:t>
              </a:r>
              <a:endParaRPr lang="zh-CN" altLang="en-US" sz="1200">
                <a:solidFill>
                  <a:srgbClr val="FF0000"/>
                </a:solidFill>
                <a:ea typeface="微软雅黑" panose="020B0503020204020204" pitchFamily="34" charset="-122"/>
                <a:sym typeface="+mn-ea"/>
              </a:endParaRPr>
            </a:p>
          </p:txBody>
        </p:sp>
        <p:sp>
          <p:nvSpPr>
            <p:cNvPr id="16" name="object 18"/>
            <p:cNvSpPr/>
            <p:nvPr/>
          </p:nvSpPr>
          <p:spPr>
            <a:xfrm>
              <a:off x="5683" y="5570"/>
              <a:ext cx="1311" cy="490"/>
            </a:xfrm>
            <a:custGeom>
              <a:avLst/>
              <a:gdLst/>
              <a:ahLst/>
              <a:cxnLst/>
              <a:rect l="l" t="t" r="r" b="b"/>
              <a:pathLst>
                <a:path w="832485" h="311150">
                  <a:moveTo>
                    <a:pt x="676655" y="310896"/>
                  </a:moveTo>
                  <a:lnTo>
                    <a:pt x="0" y="310896"/>
                  </a:lnTo>
                  <a:lnTo>
                    <a:pt x="0" y="0"/>
                  </a:lnTo>
                  <a:lnTo>
                    <a:pt x="676655" y="0"/>
                  </a:lnTo>
                  <a:lnTo>
                    <a:pt x="832103" y="155448"/>
                  </a:lnTo>
                  <a:lnTo>
                    <a:pt x="676655" y="310896"/>
                  </a:lnTo>
                  <a:close/>
                </a:path>
              </a:pathLst>
            </a:custGeom>
            <a:solidFill>
              <a:srgbClr val="778ACF"/>
            </a:solidFill>
          </p:spPr>
          <p:txBody>
            <a:bodyPr wrap="square" lIns="0" tIns="0" rIns="0" bIns="0" rtlCol="0"/>
            <a:p/>
          </p:txBody>
        </p:sp>
        <p:sp>
          <p:nvSpPr>
            <p:cNvPr id="19" name="object 19"/>
            <p:cNvSpPr txBox="1"/>
            <p:nvPr/>
          </p:nvSpPr>
          <p:spPr>
            <a:xfrm>
              <a:off x="6145" y="5623"/>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4</a:t>
              </a:r>
              <a:endParaRPr sz="1300">
                <a:latin typeface="微软雅黑" panose="020B0503020204020204" pitchFamily="34" charset="-122"/>
                <a:cs typeface="微软雅黑" panose="020B0503020204020204" pitchFamily="34" charset="-122"/>
              </a:endParaRPr>
            </a:p>
          </p:txBody>
        </p:sp>
      </p:grpSp>
      <p:sp>
        <p:nvSpPr>
          <p:cNvPr id="20" name="圆角矩形 19"/>
          <p:cNvSpPr/>
          <p:nvPr/>
        </p:nvSpPr>
        <p:spPr>
          <a:xfrm>
            <a:off x="627380" y="866775"/>
            <a:ext cx="3067685" cy="723265"/>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p>
            <a:pPr algn="ctr"/>
            <a:r>
              <a:rPr lang="zh-CN" altLang="en-US" sz="2400">
                <a:latin typeface="微软雅黑" panose="020B0503020204020204" pitchFamily="34" charset="-122"/>
                <a:ea typeface="微软雅黑" panose="020B0503020204020204" pitchFamily="34" charset="-122"/>
              </a:rPr>
              <a:t>项目融资贷款</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p:cNvPicPr>
            <a:picLocks noChangeAspect="1"/>
          </p:cNvPicPr>
          <p:nvPr/>
        </p:nvPicPr>
        <p:blipFill>
          <a:blip r:embed="rId1"/>
          <a:stretch>
            <a:fillRect/>
          </a:stretch>
        </p:blipFill>
        <p:spPr>
          <a:xfrm>
            <a:off x="-6826" y="1218247"/>
            <a:ext cx="9158288" cy="3925253"/>
          </a:xfrm>
          <a:prstGeom prst="rect">
            <a:avLst/>
          </a:prstGeom>
          <a:noFill/>
          <a:ln w="9525">
            <a:noFill/>
          </a:ln>
        </p:spPr>
      </p:pic>
      <p:sp>
        <p:nvSpPr>
          <p:cNvPr id="4" name="标题 3"/>
          <p:cNvSpPr txBox="1">
            <a:spLocks noGrp="1"/>
          </p:cNvSpPr>
          <p:nvPr>
            <p:ph type="title" idx="4294967295"/>
          </p:nvPr>
        </p:nvSpPr>
        <p:spPr bwMode="auto">
          <a:xfrm>
            <a:off x="627380" y="228600"/>
            <a:ext cx="4724400" cy="398780"/>
          </a:xfrm>
          <a:noFill/>
          <a:ln>
            <a:noFill/>
          </a:ln>
          <a:extLst>
            <a:ext uri="{909E8E84-426E-40DD-AFC4-6F175D3DCCD1}">
              <a14:hiddenFill xmlns:a14="http://schemas.microsoft.com/office/drawing/2010/main">
                <a:solidFill>
                  <a:srgbClr val="FFFFFF"/>
                </a:solidFill>
              </a14:hiddenFill>
            </a:ext>
          </a:extLst>
        </p:spPr>
        <p:txBody>
          <a:bodyPr wrap="non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l" defTabSz="914400" eaLnBrk="1" hangingPunct="1">
              <a:buFont typeface="Arial" panose="020B0604020202020204" pitchFamily="34" charset="0"/>
            </a:pPr>
            <a:r>
              <a:rPr lang="zh-CN" sz="2400">
                <a:latin typeface="微软雅黑" panose="020B0503020204020204" pitchFamily="34" charset="-122"/>
                <a:ea typeface="微软雅黑" panose="020B0503020204020204" pitchFamily="34" charset="-122"/>
                <a:cs typeface="+mn-cs"/>
                <a:sym typeface="+mn-ea"/>
              </a:rPr>
              <a:t>主要产品介绍</a:t>
            </a:r>
            <a:endParaRPr lang="zh-CN" sz="2400">
              <a:latin typeface="微软雅黑" panose="020B0503020204020204" pitchFamily="34" charset="-122"/>
              <a:ea typeface="微软雅黑" panose="020B0503020204020204" pitchFamily="34" charset="-122"/>
              <a:cs typeface="+mn-cs"/>
              <a:sym typeface="+mn-ea"/>
            </a:endParaRPr>
          </a:p>
        </p:txBody>
      </p:sp>
      <p:sp>
        <p:nvSpPr>
          <p:cNvPr id="18" name="object 18"/>
          <p:cNvSpPr txBox="1"/>
          <p:nvPr/>
        </p:nvSpPr>
        <p:spPr>
          <a:xfrm>
            <a:off x="3881120" y="1559560"/>
            <a:ext cx="1459865" cy="430530"/>
          </a:xfrm>
          <a:prstGeom prst="rect">
            <a:avLst/>
          </a:prstGeom>
        </p:spPr>
        <p:txBody>
          <a:bodyPr vert="horz" wrap="square" lIns="0" tIns="0" rIns="0" bIns="0" rtlCol="0">
            <a:spAutoFit/>
          </a:bodyPr>
          <a:lstStyle/>
          <a:p>
            <a:pPr marL="12700" algn="ctr">
              <a:lnSpc>
                <a:spcPct val="100000"/>
              </a:lnSpc>
            </a:pPr>
            <a:r>
              <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福清支行</a:t>
            </a:r>
            <a:endParaRPr lang="zh-CN" sz="28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object 26"/>
          <p:cNvSpPr txBox="1"/>
          <p:nvPr/>
        </p:nvSpPr>
        <p:spPr>
          <a:xfrm>
            <a:off x="6543040" y="1590040"/>
            <a:ext cx="1529080" cy="430530"/>
          </a:xfrm>
          <a:prstGeom prst="rect">
            <a:avLst/>
          </a:prstGeom>
        </p:spPr>
        <p:txBody>
          <a:bodyPr vert="horz" wrap="square" lIns="0" tIns="0" rIns="0" bIns="0" rtlCol="0">
            <a:spAutoFit/>
          </a:bodyPr>
          <a:lstStyle/>
          <a:p>
            <a:pPr marL="12700" algn="ctr">
              <a:lnSpc>
                <a:spcPct val="100000"/>
              </a:lnSpc>
            </a:pPr>
            <a:r>
              <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网点影响</a:t>
            </a:r>
            <a:endParaRPr lang="zh-CN"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object 29"/>
          <p:cNvSpPr/>
          <p:nvPr/>
        </p:nvSpPr>
        <p:spPr>
          <a:xfrm>
            <a:off x="5761041" y="1528197"/>
            <a:ext cx="288183" cy="504638"/>
          </a:xfrm>
          <a:custGeom>
            <a:avLst/>
            <a:gdLst/>
            <a:ahLst/>
            <a:cxnLst/>
            <a:rect l="l" t="t" r="r" b="b"/>
            <a:pathLst>
              <a:path w="288289" h="504825">
                <a:moveTo>
                  <a:pt x="144017" y="0"/>
                </a:moveTo>
                <a:lnTo>
                  <a:pt x="144017" y="126111"/>
                </a:lnTo>
                <a:lnTo>
                  <a:pt x="0" y="126111"/>
                </a:lnTo>
                <a:lnTo>
                  <a:pt x="0" y="378332"/>
                </a:lnTo>
                <a:lnTo>
                  <a:pt x="144017" y="378332"/>
                </a:lnTo>
                <a:lnTo>
                  <a:pt x="144017" y="504444"/>
                </a:lnTo>
                <a:lnTo>
                  <a:pt x="288035" y="252222"/>
                </a:lnTo>
                <a:lnTo>
                  <a:pt x="144017" y="0"/>
                </a:lnTo>
                <a:close/>
              </a:path>
            </a:pathLst>
          </a:custGeom>
          <a:solidFill>
            <a:srgbClr val="FFFFFF"/>
          </a:solidFill>
        </p:spPr>
        <p:txBody>
          <a:bodyPr wrap="square" lIns="0" tIns="0" rIns="0" bIns="0" rtlCol="0"/>
          <a:lstStyle/>
          <a:p>
            <a:endParaRPr sz="100"/>
          </a:p>
        </p:txBody>
      </p:sp>
      <p:grpSp>
        <p:nvGrpSpPr>
          <p:cNvPr id="36" name="组合 35"/>
          <p:cNvGrpSpPr/>
          <p:nvPr/>
        </p:nvGrpSpPr>
        <p:grpSpPr>
          <a:xfrm>
            <a:off x="627380" y="1590040"/>
            <a:ext cx="8137141" cy="3103245"/>
            <a:chOff x="5683" y="1547"/>
            <a:chExt cx="12490" cy="4887"/>
          </a:xfrm>
        </p:grpSpPr>
        <p:sp>
          <p:nvSpPr>
            <p:cNvPr id="11" name="object 5"/>
            <p:cNvSpPr/>
            <p:nvPr/>
          </p:nvSpPr>
          <p:spPr>
            <a:xfrm>
              <a:off x="7479" y="2286"/>
              <a:ext cx="0" cy="3544"/>
            </a:xfrm>
            <a:custGeom>
              <a:avLst/>
              <a:gdLst/>
              <a:ahLst/>
              <a:cxnLst/>
              <a:rect l="l" t="t" r="r" b="b"/>
              <a:pathLst>
                <a:path h="2250440">
                  <a:moveTo>
                    <a:pt x="0" y="0"/>
                  </a:moveTo>
                  <a:lnTo>
                    <a:pt x="0" y="2250071"/>
                  </a:lnTo>
                </a:path>
              </a:pathLst>
            </a:custGeom>
            <a:ln w="7620">
              <a:solidFill>
                <a:srgbClr val="D9D9D9"/>
              </a:solidFill>
            </a:ln>
          </p:spPr>
          <p:txBody>
            <a:bodyPr wrap="square" lIns="0" tIns="0" rIns="0" bIns="0" rtlCol="0"/>
            <a:p/>
          </p:txBody>
        </p:sp>
        <p:sp>
          <p:nvSpPr>
            <p:cNvPr id="14" name="object 6"/>
            <p:cNvSpPr/>
            <p:nvPr/>
          </p:nvSpPr>
          <p:spPr>
            <a:xfrm>
              <a:off x="7322" y="2121"/>
              <a:ext cx="315" cy="314"/>
            </a:xfrm>
            <a:prstGeom prst="rect">
              <a:avLst/>
            </a:prstGeom>
            <a:blipFill>
              <a:blip r:embed="rId2" cstate="print"/>
              <a:stretch>
                <a:fillRect/>
              </a:stretch>
            </a:blipFill>
          </p:spPr>
          <p:txBody>
            <a:bodyPr wrap="square" lIns="0" tIns="0" rIns="0" bIns="0" rtlCol="0"/>
            <a:p/>
          </p:txBody>
        </p:sp>
        <p:sp>
          <p:nvSpPr>
            <p:cNvPr id="17" name="object 8"/>
            <p:cNvSpPr/>
            <p:nvPr/>
          </p:nvSpPr>
          <p:spPr>
            <a:xfrm>
              <a:off x="5683" y="2033"/>
              <a:ext cx="1311" cy="492"/>
            </a:xfrm>
            <a:custGeom>
              <a:avLst/>
              <a:gdLst/>
              <a:ahLst/>
              <a:cxnLst/>
              <a:rect l="l" t="t" r="r" b="b"/>
              <a:pathLst>
                <a:path w="832485" h="312419">
                  <a:moveTo>
                    <a:pt x="676655" y="312420"/>
                  </a:moveTo>
                  <a:lnTo>
                    <a:pt x="0" y="312420"/>
                  </a:lnTo>
                  <a:lnTo>
                    <a:pt x="0" y="0"/>
                  </a:lnTo>
                  <a:lnTo>
                    <a:pt x="676655" y="0"/>
                  </a:lnTo>
                  <a:lnTo>
                    <a:pt x="832103" y="155448"/>
                  </a:lnTo>
                  <a:lnTo>
                    <a:pt x="676655" y="312420"/>
                  </a:lnTo>
                  <a:close/>
                </a:path>
              </a:pathLst>
            </a:custGeom>
            <a:solidFill>
              <a:srgbClr val="8B5298"/>
            </a:solidFill>
          </p:spPr>
          <p:txBody>
            <a:bodyPr wrap="square" lIns="0" tIns="0" rIns="0" bIns="0" rtlCol="0"/>
            <a:p/>
          </p:txBody>
        </p:sp>
        <p:sp>
          <p:nvSpPr>
            <p:cNvPr id="21" name="object 9"/>
            <p:cNvSpPr txBox="1"/>
            <p:nvPr/>
          </p:nvSpPr>
          <p:spPr>
            <a:xfrm>
              <a:off x="6145" y="2086"/>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1</a:t>
              </a:r>
              <a:endParaRPr sz="1300">
                <a:latin typeface="微软雅黑" panose="020B0503020204020204" pitchFamily="34" charset="-122"/>
                <a:cs typeface="微软雅黑" panose="020B0503020204020204" pitchFamily="34" charset="-122"/>
              </a:endParaRPr>
            </a:p>
          </p:txBody>
        </p:sp>
        <p:sp>
          <p:nvSpPr>
            <p:cNvPr id="24" name="object 10"/>
            <p:cNvSpPr/>
            <p:nvPr/>
          </p:nvSpPr>
          <p:spPr>
            <a:xfrm>
              <a:off x="7322" y="3298"/>
              <a:ext cx="315" cy="314"/>
            </a:xfrm>
            <a:prstGeom prst="rect">
              <a:avLst/>
            </a:prstGeom>
            <a:blipFill>
              <a:blip r:embed="rId3" cstate="print"/>
              <a:stretch>
                <a:fillRect/>
              </a:stretch>
            </a:blipFill>
          </p:spPr>
          <p:txBody>
            <a:bodyPr wrap="square" lIns="0" tIns="0" rIns="0" bIns="0" rtlCol="0"/>
            <a:p/>
          </p:txBody>
        </p:sp>
        <p:sp>
          <p:nvSpPr>
            <p:cNvPr id="25" name="object 11"/>
            <p:cNvSpPr/>
            <p:nvPr/>
          </p:nvSpPr>
          <p:spPr>
            <a:xfrm>
              <a:off x="5683" y="3211"/>
              <a:ext cx="1311" cy="490"/>
            </a:xfrm>
            <a:custGeom>
              <a:avLst/>
              <a:gdLst/>
              <a:ahLst/>
              <a:cxnLst/>
              <a:rect l="l" t="t" r="r" b="b"/>
              <a:pathLst>
                <a:path w="832485" h="311150">
                  <a:moveTo>
                    <a:pt x="676655" y="310895"/>
                  </a:moveTo>
                  <a:lnTo>
                    <a:pt x="0" y="310895"/>
                  </a:lnTo>
                  <a:lnTo>
                    <a:pt x="0" y="0"/>
                  </a:lnTo>
                  <a:lnTo>
                    <a:pt x="676655" y="0"/>
                  </a:lnTo>
                  <a:lnTo>
                    <a:pt x="832103" y="155448"/>
                  </a:lnTo>
                  <a:lnTo>
                    <a:pt x="676655" y="310895"/>
                  </a:lnTo>
                  <a:close/>
                </a:path>
              </a:pathLst>
            </a:custGeom>
            <a:solidFill>
              <a:srgbClr val="FE6035"/>
            </a:solidFill>
          </p:spPr>
          <p:txBody>
            <a:bodyPr wrap="square" lIns="0" tIns="0" rIns="0" bIns="0" rtlCol="0"/>
            <a:p/>
          </p:txBody>
        </p:sp>
        <p:sp>
          <p:nvSpPr>
            <p:cNvPr id="6" name="object 12"/>
            <p:cNvSpPr txBox="1"/>
            <p:nvPr/>
          </p:nvSpPr>
          <p:spPr>
            <a:xfrm>
              <a:off x="6145" y="3263"/>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2</a:t>
              </a:r>
              <a:endParaRPr sz="1300">
                <a:latin typeface="微软雅黑" panose="020B0503020204020204" pitchFamily="34" charset="-122"/>
                <a:cs typeface="微软雅黑" panose="020B0503020204020204" pitchFamily="34" charset="-122"/>
              </a:endParaRPr>
            </a:p>
          </p:txBody>
        </p:sp>
        <p:sp>
          <p:nvSpPr>
            <p:cNvPr id="7" name="object 13"/>
            <p:cNvSpPr/>
            <p:nvPr/>
          </p:nvSpPr>
          <p:spPr>
            <a:xfrm>
              <a:off x="7322" y="4475"/>
              <a:ext cx="315" cy="314"/>
            </a:xfrm>
            <a:prstGeom prst="rect">
              <a:avLst/>
            </a:prstGeom>
            <a:blipFill>
              <a:blip r:embed="rId4" cstate="print"/>
              <a:stretch>
                <a:fillRect/>
              </a:stretch>
            </a:blipFill>
          </p:spPr>
          <p:txBody>
            <a:bodyPr wrap="square" lIns="0" tIns="0" rIns="0" bIns="0" rtlCol="0"/>
            <a:p/>
          </p:txBody>
        </p:sp>
        <p:sp>
          <p:nvSpPr>
            <p:cNvPr id="8" name="object 14"/>
            <p:cNvSpPr/>
            <p:nvPr/>
          </p:nvSpPr>
          <p:spPr>
            <a:xfrm>
              <a:off x="5683" y="4387"/>
              <a:ext cx="1311" cy="492"/>
            </a:xfrm>
            <a:custGeom>
              <a:avLst/>
              <a:gdLst/>
              <a:ahLst/>
              <a:cxnLst/>
              <a:rect l="l" t="t" r="r" b="b"/>
              <a:pathLst>
                <a:path w="832485" h="312419">
                  <a:moveTo>
                    <a:pt x="676655" y="312419"/>
                  </a:moveTo>
                  <a:lnTo>
                    <a:pt x="0" y="312419"/>
                  </a:lnTo>
                  <a:lnTo>
                    <a:pt x="0" y="0"/>
                  </a:lnTo>
                  <a:lnTo>
                    <a:pt x="676655" y="0"/>
                  </a:lnTo>
                  <a:lnTo>
                    <a:pt x="832103" y="155447"/>
                  </a:lnTo>
                  <a:lnTo>
                    <a:pt x="676655" y="312419"/>
                  </a:lnTo>
                  <a:close/>
                </a:path>
              </a:pathLst>
            </a:custGeom>
            <a:solidFill>
              <a:srgbClr val="8CBAE3"/>
            </a:solidFill>
          </p:spPr>
          <p:txBody>
            <a:bodyPr wrap="square" lIns="0" tIns="0" rIns="0" bIns="0" rtlCol="0"/>
            <a:p>
              <a:endParaRPr>
                <a:solidFill>
                  <a:srgbClr val="8CBAE3"/>
                </a:solidFill>
              </a:endParaRPr>
            </a:p>
          </p:txBody>
        </p:sp>
        <p:sp>
          <p:nvSpPr>
            <p:cNvPr id="12" name="object 15"/>
            <p:cNvSpPr txBox="1"/>
            <p:nvPr/>
          </p:nvSpPr>
          <p:spPr>
            <a:xfrm>
              <a:off x="6145" y="4440"/>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3</a:t>
              </a:r>
              <a:endParaRPr sz="1300">
                <a:latin typeface="微软雅黑" panose="020B0503020204020204" pitchFamily="34" charset="-122"/>
                <a:cs typeface="微软雅黑" panose="020B0503020204020204" pitchFamily="34" charset="-122"/>
              </a:endParaRPr>
            </a:p>
          </p:txBody>
        </p:sp>
        <p:sp>
          <p:nvSpPr>
            <p:cNvPr id="13" name="object 16"/>
            <p:cNvSpPr/>
            <p:nvPr/>
          </p:nvSpPr>
          <p:spPr>
            <a:xfrm>
              <a:off x="7322" y="5658"/>
              <a:ext cx="315" cy="314"/>
            </a:xfrm>
            <a:prstGeom prst="rect">
              <a:avLst/>
            </a:prstGeom>
            <a:blipFill>
              <a:blip r:embed="rId5" cstate="print"/>
              <a:stretch>
                <a:fillRect/>
              </a:stretch>
            </a:blipFill>
          </p:spPr>
          <p:txBody>
            <a:bodyPr wrap="square" lIns="0" tIns="0" rIns="0" bIns="0" rtlCol="0"/>
            <a:p/>
          </p:txBody>
        </p:sp>
        <p:sp>
          <p:nvSpPr>
            <p:cNvPr id="15" name="object 17"/>
            <p:cNvSpPr txBox="1">
              <a:spLocks noGrp="1"/>
            </p:cNvSpPr>
            <p:nvPr/>
          </p:nvSpPr>
          <p:spPr>
            <a:xfrm>
              <a:off x="7860" y="1547"/>
              <a:ext cx="10313" cy="4887"/>
            </a:xfrm>
            <a:prstGeom prst="rect">
              <a:avLst/>
            </a:prstGeom>
          </p:spPr>
          <p:txBody>
            <a:bodyPr vert="horz" wrap="square" lIns="0" tIns="12700" rIns="0" bIns="0" rtlCol="0">
              <a:spAutoFit/>
            </a:bodyPr>
            <a:lstStyle>
              <a:lvl1pPr marL="0">
                <a:defRPr sz="1050" b="0" i="0">
                  <a:solidFill>
                    <a:schemeClr val="tx1"/>
                  </a:solidFill>
                  <a:latin typeface="微软雅黑" panose="020B0503020204020204" pitchFamily="34" charset="-122"/>
                  <a:ea typeface="+mn-ea"/>
                  <a:cs typeface="微软雅黑" panose="020B0503020204020204" pitchFamily="34" charset="-122"/>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222250">
                <a:lnSpc>
                  <a:spcPct val="120000"/>
                </a:lnSpc>
                <a:spcBef>
                  <a:spcPts val="100"/>
                </a:spcBef>
              </a:pPr>
              <a:endParaRPr spc="150" dirty="0">
                <a:ea typeface="微软雅黑" panose="020B0503020204020204" pitchFamily="34" charset="-122"/>
              </a:endParaRPr>
            </a:p>
            <a:p>
              <a:pPr marL="12700" marR="222250">
                <a:lnSpc>
                  <a:spcPct val="120000"/>
                </a:lnSpc>
                <a:spcBef>
                  <a:spcPts val="100"/>
                </a:spcBef>
              </a:pPr>
              <a:r>
                <a:rPr lang="zh-CN" sz="1500" b="1" spc="300" dirty="0">
                  <a:solidFill>
                    <a:srgbClr val="8B5298"/>
                  </a:solidFill>
                  <a:ea typeface="微软雅黑" panose="020B0503020204020204" pitchFamily="34" charset="-122"/>
                  <a:sym typeface="+mn-ea"/>
                </a:rPr>
                <a:t>定义</a:t>
              </a:r>
              <a:endParaRPr lang="zh-CN" sz="1500" b="1" spc="300" dirty="0">
                <a:solidFill>
                  <a:schemeClr val="tx2"/>
                </a:solidFill>
                <a:ea typeface="微软雅黑" panose="020B0503020204020204" pitchFamily="34" charset="-122"/>
                <a:sym typeface="+mn-ea"/>
              </a:endParaRPr>
            </a:p>
            <a:p>
              <a:pPr marL="12700" marR="222250">
                <a:lnSpc>
                  <a:spcPct val="120000"/>
                </a:lnSpc>
                <a:spcBef>
                  <a:spcPts val="100"/>
                </a:spcBef>
              </a:pPr>
              <a:r>
                <a:rPr lang="zh-CN" altLang="en-US" sz="1200">
                  <a:ea typeface="微软雅黑" panose="020B0503020204020204" pitchFamily="34" charset="-122"/>
                  <a:sym typeface="+mn-ea"/>
                </a:rPr>
                <a:t>列入省重点技改项目库的项目，项目内容为固定资产技术改造、设备更新的。</a:t>
              </a:r>
              <a:endParaRPr lang="zh-CN" altLang="en-US" sz="1200">
                <a:ea typeface="微软雅黑" panose="020B0503020204020204" pitchFamily="34" charset="-122"/>
                <a:sym typeface="+mn-ea"/>
              </a:endParaRPr>
            </a:p>
            <a:p>
              <a:pPr marL="12700" marR="222250">
                <a:lnSpc>
                  <a:spcPct val="120000"/>
                </a:lnSpc>
                <a:spcBef>
                  <a:spcPts val="100"/>
                </a:spcBef>
              </a:pPr>
              <a:endParaRPr sz="1500" b="1" spc="300" dirty="0">
                <a:solidFill>
                  <a:srgbClr val="3497DB"/>
                </a:solidFill>
                <a:ea typeface="微软雅黑" panose="020B0503020204020204" pitchFamily="34" charset="-122"/>
              </a:endParaRPr>
            </a:p>
            <a:p>
              <a:pPr marL="12700" marR="222250">
                <a:lnSpc>
                  <a:spcPct val="120000"/>
                </a:lnSpc>
                <a:spcBef>
                  <a:spcPts val="100"/>
                </a:spcBef>
              </a:pPr>
              <a:r>
                <a:rPr lang="zh-CN" sz="1500" b="1" spc="300" dirty="0">
                  <a:solidFill>
                    <a:srgbClr val="FE6035"/>
                  </a:solidFill>
                  <a:ea typeface="微软雅黑" panose="020B0503020204020204" pitchFamily="34" charset="-122"/>
                </a:rPr>
                <a:t>优惠政策</a:t>
              </a:r>
              <a:endParaRPr sz="1500">
                <a:ea typeface="微软雅黑" panose="020B0503020204020204" pitchFamily="34" charset="-122"/>
              </a:endParaRPr>
            </a:p>
            <a:p>
              <a:pPr marL="12700" marR="234315">
                <a:lnSpc>
                  <a:spcPct val="120000"/>
                </a:lnSpc>
                <a:spcBef>
                  <a:spcPts val="200"/>
                </a:spcBef>
              </a:pPr>
              <a:r>
                <a:rPr lang="zh-CN" altLang="en-US" sz="1200">
                  <a:ea typeface="微软雅黑" panose="020B0503020204020204" pitchFamily="34" charset="-122"/>
                  <a:sym typeface="+mn-ea"/>
                </a:rPr>
                <a:t>首笔投放之日起</a:t>
              </a:r>
              <a:r>
                <a:rPr lang="en-US" altLang="zh-CN" sz="1600" b="1">
                  <a:solidFill>
                    <a:srgbClr val="FF0000"/>
                  </a:solidFill>
                  <a:ea typeface="微软雅黑" panose="020B0503020204020204" pitchFamily="34" charset="-122"/>
                  <a:sym typeface="+mn-ea"/>
                </a:rPr>
                <a:t>2</a:t>
              </a:r>
              <a:r>
                <a:rPr lang="zh-CN" altLang="en-US" sz="1600" b="1">
                  <a:solidFill>
                    <a:srgbClr val="FF0000"/>
                  </a:solidFill>
                  <a:ea typeface="微软雅黑" panose="020B0503020204020204" pitchFamily="34" charset="-122"/>
                  <a:sym typeface="+mn-ea"/>
                </a:rPr>
                <a:t>年</a:t>
              </a:r>
              <a:r>
                <a:rPr lang="zh-CN" altLang="en-US" sz="1200">
                  <a:ea typeface="微软雅黑" panose="020B0503020204020204" pitchFamily="34" charset="-122"/>
                  <a:sym typeface="+mn-ea"/>
                </a:rPr>
                <a:t>内，给予</a:t>
              </a:r>
              <a:r>
                <a:rPr lang="zh-CN" altLang="en-US" sz="1600" b="1">
                  <a:solidFill>
                    <a:srgbClr val="FF0000"/>
                  </a:solidFill>
                  <a:ea typeface="微软雅黑" panose="020B0503020204020204" pitchFamily="34" charset="-122"/>
                  <a:sym typeface="+mn-ea"/>
                </a:rPr>
                <a:t>年化</a:t>
              </a:r>
              <a:r>
                <a:rPr lang="en-US" altLang="zh-CN" sz="1600" b="1">
                  <a:solidFill>
                    <a:srgbClr val="FF0000"/>
                  </a:solidFill>
                  <a:ea typeface="微软雅黑" panose="020B0503020204020204" pitchFamily="34" charset="-122"/>
                  <a:sym typeface="+mn-ea"/>
                </a:rPr>
                <a:t>3</a:t>
              </a:r>
              <a:r>
                <a:rPr lang="zh-CN" altLang="en-US" sz="1600" b="1">
                  <a:solidFill>
                    <a:srgbClr val="FF0000"/>
                  </a:solidFill>
                  <a:ea typeface="微软雅黑" panose="020B0503020204020204" pitchFamily="34" charset="-122"/>
                  <a:sym typeface="+mn-ea"/>
                </a:rPr>
                <a:t>%的贴息</a:t>
              </a:r>
              <a:r>
                <a:rPr lang="zh-CN" altLang="en-US" sz="1200">
                  <a:ea typeface="微软雅黑" panose="020B0503020204020204" pitchFamily="34" charset="-122"/>
                  <a:sym typeface="+mn-ea"/>
                </a:rPr>
                <a:t>。</a:t>
              </a:r>
              <a:endParaRPr lang="zh-CN" altLang="en-US" sz="1200">
                <a:ea typeface="微软雅黑" panose="020B0503020204020204" pitchFamily="34" charset="-122"/>
                <a:sym typeface="+mn-ea"/>
              </a:endParaRPr>
            </a:p>
            <a:p>
              <a:pPr marL="12700" marR="234315">
                <a:lnSpc>
                  <a:spcPct val="120000"/>
                </a:lnSpc>
                <a:spcBef>
                  <a:spcPts val="200"/>
                </a:spcBef>
              </a:pPr>
              <a:endParaRPr lang="zh-CN" altLang="en-US" sz="1200">
                <a:ea typeface="微软雅黑" panose="020B0503020204020204" pitchFamily="34" charset="-122"/>
                <a:sym typeface="+mn-ea"/>
              </a:endParaRPr>
            </a:p>
            <a:p>
              <a:pPr marL="12700" marR="234315">
                <a:lnSpc>
                  <a:spcPct val="120000"/>
                </a:lnSpc>
                <a:spcBef>
                  <a:spcPts val="200"/>
                </a:spcBef>
              </a:pPr>
              <a:r>
                <a:rPr lang="zh-CN" sz="1500" b="1" spc="300" dirty="0">
                  <a:solidFill>
                    <a:srgbClr val="8CBAE3"/>
                  </a:solidFill>
                  <a:ea typeface="微软雅黑" panose="020B0503020204020204" pitchFamily="34" charset="-122"/>
                </a:rPr>
                <a:t>授信额度</a:t>
              </a:r>
              <a:endParaRPr sz="1500">
                <a:ea typeface="微软雅黑" panose="020B0503020204020204" pitchFamily="34" charset="-122"/>
              </a:endParaRPr>
            </a:p>
            <a:p>
              <a:pPr marL="12700">
                <a:lnSpc>
                  <a:spcPct val="100000"/>
                </a:lnSpc>
                <a:spcBef>
                  <a:spcPts val="440"/>
                </a:spcBef>
              </a:pPr>
              <a:r>
                <a:rPr sz="1200">
                  <a:ea typeface="微软雅黑" panose="020B0503020204020204" pitchFamily="34" charset="-122"/>
                  <a:sym typeface="+mn-ea"/>
                </a:rPr>
                <a:t>单一企业或单个项目贷款额不超过3亿元，且不超过项目总投的50%</a:t>
              </a:r>
              <a:r>
                <a:rPr lang="zh-CN" sz="1200">
                  <a:ea typeface="微软雅黑" panose="020B0503020204020204" pitchFamily="34" charset="-122"/>
                  <a:sym typeface="+mn-ea"/>
                </a:rPr>
                <a:t>。</a:t>
              </a:r>
              <a:endParaRPr sz="1200">
                <a:ea typeface="微软雅黑" panose="020B0503020204020204" pitchFamily="34" charset="-122"/>
                <a:sym typeface="+mn-ea"/>
              </a:endParaRPr>
            </a:p>
            <a:p>
              <a:pPr marL="12700">
                <a:lnSpc>
                  <a:spcPct val="100000"/>
                </a:lnSpc>
                <a:spcBef>
                  <a:spcPts val="440"/>
                </a:spcBef>
              </a:pPr>
              <a:endParaRPr sz="1000" b="1" spc="-5" dirty="0">
                <a:solidFill>
                  <a:srgbClr val="69A25B"/>
                </a:solidFill>
                <a:ea typeface="微软雅黑" panose="020B0503020204020204" pitchFamily="34" charset="-122"/>
              </a:endParaRPr>
            </a:p>
            <a:p>
              <a:pPr marL="12700">
                <a:lnSpc>
                  <a:spcPct val="100000"/>
                </a:lnSpc>
                <a:spcBef>
                  <a:spcPts val="440"/>
                </a:spcBef>
              </a:pPr>
              <a:r>
                <a:rPr lang="zh-CN" sz="1500" b="1" spc="300" dirty="0">
                  <a:solidFill>
                    <a:srgbClr val="778ACF"/>
                  </a:solidFill>
                  <a:ea typeface="微软雅黑" panose="020B0503020204020204" pitchFamily="34" charset="-122"/>
                </a:rPr>
                <a:t>注意事项</a:t>
              </a:r>
              <a:endParaRPr sz="1500">
                <a:ea typeface="微软雅黑" panose="020B0503020204020204" pitchFamily="34" charset="-122"/>
              </a:endParaRPr>
            </a:p>
            <a:p>
              <a:pPr algn="l">
                <a:buFont typeface="Wingdings" panose="05000000000000000000" charset="0"/>
              </a:pPr>
              <a:r>
                <a:rPr lang="zh-CN" altLang="en-US" sz="1200">
                  <a:solidFill>
                    <a:srgbClr val="FF0000"/>
                  </a:solidFill>
                  <a:ea typeface="微软雅黑" panose="020B0503020204020204" pitchFamily="34" charset="-122"/>
                  <a:sym typeface="+mn-ea"/>
                </a:rPr>
                <a:t>须向工信部门提交入库申请，并在金服云平台录入项目融资需求。</a:t>
              </a:r>
              <a:endParaRPr lang="zh-CN" altLang="en-US" sz="1200">
                <a:solidFill>
                  <a:srgbClr val="FF0000"/>
                </a:solidFill>
                <a:ea typeface="微软雅黑" panose="020B0503020204020204" pitchFamily="34" charset="-122"/>
                <a:sym typeface="+mn-ea"/>
              </a:endParaRPr>
            </a:p>
          </p:txBody>
        </p:sp>
        <p:sp>
          <p:nvSpPr>
            <p:cNvPr id="16" name="object 18"/>
            <p:cNvSpPr/>
            <p:nvPr/>
          </p:nvSpPr>
          <p:spPr>
            <a:xfrm>
              <a:off x="5683" y="5570"/>
              <a:ext cx="1311" cy="490"/>
            </a:xfrm>
            <a:custGeom>
              <a:avLst/>
              <a:gdLst/>
              <a:ahLst/>
              <a:cxnLst/>
              <a:rect l="l" t="t" r="r" b="b"/>
              <a:pathLst>
                <a:path w="832485" h="311150">
                  <a:moveTo>
                    <a:pt x="676655" y="310896"/>
                  </a:moveTo>
                  <a:lnTo>
                    <a:pt x="0" y="310896"/>
                  </a:lnTo>
                  <a:lnTo>
                    <a:pt x="0" y="0"/>
                  </a:lnTo>
                  <a:lnTo>
                    <a:pt x="676655" y="0"/>
                  </a:lnTo>
                  <a:lnTo>
                    <a:pt x="832103" y="155448"/>
                  </a:lnTo>
                  <a:lnTo>
                    <a:pt x="676655" y="310896"/>
                  </a:lnTo>
                  <a:close/>
                </a:path>
              </a:pathLst>
            </a:custGeom>
            <a:solidFill>
              <a:srgbClr val="778ACF"/>
            </a:solidFill>
          </p:spPr>
          <p:txBody>
            <a:bodyPr wrap="square" lIns="0" tIns="0" rIns="0" bIns="0" rtlCol="0"/>
            <a:p/>
          </p:txBody>
        </p:sp>
        <p:sp>
          <p:nvSpPr>
            <p:cNvPr id="19" name="object 19"/>
            <p:cNvSpPr txBox="1"/>
            <p:nvPr/>
          </p:nvSpPr>
          <p:spPr>
            <a:xfrm>
              <a:off x="6145" y="5623"/>
              <a:ext cx="200" cy="334"/>
            </a:xfrm>
            <a:prstGeom prst="rect">
              <a:avLst/>
            </a:prstGeom>
          </p:spPr>
          <p:txBody>
            <a:bodyPr vert="horz" wrap="square" lIns="0" tIns="12065" rIns="0" bIns="0" rtlCol="0">
              <a:spAutoFit/>
            </a:bodyPr>
            <a:p>
              <a:pPr marL="12700">
                <a:lnSpc>
                  <a:spcPct val="100000"/>
                </a:lnSpc>
                <a:spcBef>
                  <a:spcPts val="95"/>
                </a:spcBef>
              </a:pPr>
              <a:r>
                <a:rPr sz="1300" b="1" spc="-5" dirty="0">
                  <a:solidFill>
                    <a:srgbClr val="FFFFFF"/>
                  </a:solidFill>
                  <a:latin typeface="微软雅黑" panose="020B0503020204020204" pitchFamily="34" charset="-122"/>
                  <a:cs typeface="微软雅黑" panose="020B0503020204020204" pitchFamily="34" charset="-122"/>
                </a:rPr>
                <a:t>4</a:t>
              </a:r>
              <a:endParaRPr sz="1300">
                <a:latin typeface="微软雅黑" panose="020B0503020204020204" pitchFamily="34" charset="-122"/>
                <a:cs typeface="微软雅黑" panose="020B0503020204020204" pitchFamily="34" charset="-122"/>
              </a:endParaRPr>
            </a:p>
          </p:txBody>
        </p:sp>
      </p:grpSp>
      <p:sp>
        <p:nvSpPr>
          <p:cNvPr id="20" name="圆角矩形 19"/>
          <p:cNvSpPr/>
          <p:nvPr/>
        </p:nvSpPr>
        <p:spPr>
          <a:xfrm>
            <a:off x="627380" y="866775"/>
            <a:ext cx="3067685" cy="723265"/>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p>
            <a:pPr algn="ctr"/>
            <a:r>
              <a:rPr lang="zh-CN" altLang="en-US" sz="2400">
                <a:latin typeface="微软雅黑" panose="020B0503020204020204" pitchFamily="34" charset="-122"/>
                <a:ea typeface="微软雅黑" panose="020B0503020204020204" pitchFamily="34" charset="-122"/>
              </a:rPr>
              <a:t>技改贷政府贴息政策</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KSO_WM_UNIT_TABLE_BEAUTIFY" val="smartTable{bef32d09-5d70-4026-af48-e8161f6c8409}"/>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B166CA"/>
      </a:accent1>
      <a:accent2>
        <a:srgbClr val="7B67AD"/>
      </a:accent2>
      <a:accent3>
        <a:srgbClr val="682A7E"/>
      </a:accent3>
      <a:accent4>
        <a:srgbClr val="5E3376"/>
      </a:accent4>
      <a:accent5>
        <a:srgbClr val="995BA3"/>
      </a:accent5>
      <a:accent6>
        <a:srgbClr val="B095C5"/>
      </a:accent6>
      <a:hlink>
        <a:srgbClr val="B166CA"/>
      </a:hlink>
      <a:folHlink>
        <a:srgbClr val="BFBFBF"/>
      </a:folHlink>
    </a:clrScheme>
    <a:fontScheme name="mpfr0yrm">
      <a:majorFont>
        <a:latin typeface=""/>
        <a:ea typeface="微软雅黑"/>
        <a:cs typeface=""/>
      </a:majorFont>
      <a:minorFont>
        <a:latin typefac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2895</Words>
  <Application>WPS 演示</Application>
  <PresentationFormat>全屏显示(16:9)</PresentationFormat>
  <Paragraphs>428</Paragraphs>
  <Slides>24</Slides>
  <Notes>6</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24</vt:i4>
      </vt:variant>
    </vt:vector>
  </HeadingPairs>
  <TitlesOfParts>
    <vt:vector size="41" baseType="lpstr">
      <vt:lpstr>Arial</vt:lpstr>
      <vt:lpstr>宋体</vt:lpstr>
      <vt:lpstr>Wingdings</vt:lpstr>
      <vt:lpstr>Calibri</vt:lpstr>
      <vt:lpstr>微软雅黑</vt:lpstr>
      <vt:lpstr>Impact</vt:lpstr>
      <vt:lpstr>Calibri</vt:lpstr>
      <vt:lpstr>Wingdings</vt:lpstr>
      <vt:lpstr>Arial Unicode MS</vt:lpstr>
      <vt:lpstr>Arial Bold</vt:lpstr>
      <vt:lpstr>方正兰亭黑简体</vt:lpstr>
      <vt:lpstr>黑体</vt:lpstr>
      <vt:lpstr>LilyUPC</vt:lpstr>
      <vt:lpstr>Microsoft Sans Serif</vt:lpstr>
      <vt:lpstr>默认设计模板</vt:lpstr>
      <vt:lpstr>自定义设计方案</vt:lpstr>
      <vt:lpstr>Office 主题​​</vt:lpstr>
      <vt:lpstr>PowerPoint 演示文稿</vt:lpstr>
      <vt:lpstr>PowerPoint 演示文稿</vt:lpstr>
      <vt:lpstr>光大银行简介</vt:lpstr>
      <vt:lpstr>光大银行简介</vt:lpstr>
      <vt:lpstr>光大银行简介</vt:lpstr>
      <vt:lpstr>光大银行简介</vt:lpstr>
      <vt:lpstr>PowerPoint 演示文稿</vt:lpstr>
      <vt:lpstr>主要产品介绍</vt:lpstr>
      <vt:lpstr>主要产品介绍</vt:lpstr>
      <vt:lpstr>主要产品介绍</vt:lpstr>
      <vt:lpstr>主要产品介绍</vt:lpstr>
      <vt:lpstr>PowerPoint 演示文稿</vt:lpstr>
      <vt:lpstr>普惠信用贷介绍</vt:lpstr>
      <vt:lpstr>PowerPoint 演示文稿</vt:lpstr>
      <vt:lpstr>PowerPoint 演示文稿</vt:lpstr>
      <vt:lpstr>PowerPoint 演示文稿</vt:lpstr>
      <vt:lpstr>PowerPoint 演示文稿</vt:lpstr>
      <vt:lpstr>PowerPoint 演示文稿</vt:lpstr>
      <vt:lpstr>PowerPoint 演示文稿</vt:lpstr>
      <vt:lpstr>优惠政策介绍</vt:lpstr>
      <vt:lpstr>PowerPoint 演示文稿</vt:lpstr>
      <vt:lpstr>PowerPoint 演示文稿</vt:lpstr>
      <vt:lpstr>联系我们</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福州福清支行</cp:lastModifiedBy>
  <cp:revision>280</cp:revision>
  <cp:lastPrinted>2022-09-06T03:35:00Z</cp:lastPrinted>
  <dcterms:created xsi:type="dcterms:W3CDTF">2022-09-06T03:35:00Z</dcterms:created>
  <dcterms:modified xsi:type="dcterms:W3CDTF">2022-09-08T09:53:13Z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2052-11.8.2.10912</vt:lpwstr>
  </property>
  <property fmtid="{D5CDD505-2E9C-101B-9397-08002B2CF9AE}" pid="3" name="ICV">
    <vt:lpwstr>FABBF5C81231428F9EBD822AEAE4E7FB</vt:lpwstr>
  </property>
</Properties>
</file>