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notesMasterIdLst>
    <p:notesMasterId r:id="rId14"/>
  </p:notesMasterIdLst>
  <p:sldIdLst>
    <p:sldId id="256" r:id="rId3"/>
    <p:sldId id="258" r:id="rId4"/>
    <p:sldId id="259" r:id="rId5"/>
    <p:sldId id="263" r:id="rId6"/>
    <p:sldId id="282" r:id="rId7"/>
    <p:sldId id="281" r:id="rId8"/>
    <p:sldId id="303" r:id="rId9"/>
    <p:sldId id="283" r:id="rId10"/>
    <p:sldId id="300" r:id="rId11"/>
    <p:sldId id="260" r:id="rId12"/>
    <p:sldId id="301" r:id="rId13"/>
  </p:sldIdLst>
  <p:sldSz cx="12190413" cy="6859588"/>
  <p:notesSz cx="6858000" cy="9144000"/>
  <p:defaultTextStyle>
    <a:defPPr>
      <a:defRPr lang="zh-CN"/>
    </a:defPPr>
    <a:lvl1pPr marL="0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36" y="12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E2AB4-AED6-439F-9ADB-3FC5B795CC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4A89437-E429-4EDD-94E2-E117218B4CDE}">
      <dgm:prSet/>
      <dgm:spPr/>
      <dgm:t>
        <a:bodyPr/>
        <a:lstStyle/>
        <a:p>
          <a:pPr rtl="0"/>
          <a:r>
            <a:rPr lang="zh-CN" dirty="0" smtClean="0"/>
            <a:t>融侨经济技术开发区</a:t>
          </a:r>
          <a:endParaRPr lang="zh-CN" dirty="0"/>
        </a:p>
      </dgm:t>
    </dgm:pt>
    <dgm:pt modelId="{C166F3CF-355F-47BC-B0D5-CA87AF1839FD}" type="parTrans" cxnId="{75FD2387-754A-4962-A10A-65E4728FB8B2}">
      <dgm:prSet/>
      <dgm:spPr/>
      <dgm:t>
        <a:bodyPr/>
        <a:lstStyle/>
        <a:p>
          <a:endParaRPr lang="zh-CN" altLang="en-US"/>
        </a:p>
      </dgm:t>
    </dgm:pt>
    <dgm:pt modelId="{94BFBE63-31A9-4A21-9F47-E02E49B94A6B}" type="sibTrans" cxnId="{75FD2387-754A-4962-A10A-65E4728FB8B2}">
      <dgm:prSet/>
      <dgm:spPr/>
      <dgm:t>
        <a:bodyPr/>
        <a:lstStyle/>
        <a:p>
          <a:endParaRPr lang="zh-CN" altLang="en-US"/>
        </a:p>
      </dgm:t>
    </dgm:pt>
    <dgm:pt modelId="{BE3EBA50-9332-466F-ACA7-D5CBA6CB6879}">
      <dgm:prSet/>
      <dgm:spPr/>
      <dgm:t>
        <a:bodyPr/>
        <a:lstStyle/>
        <a:p>
          <a:pPr rtl="0"/>
          <a:r>
            <a:rPr lang="zh-CN" smtClean="0"/>
            <a:t>江阴港城经济区</a:t>
          </a:r>
          <a:endParaRPr lang="zh-CN"/>
        </a:p>
      </dgm:t>
    </dgm:pt>
    <dgm:pt modelId="{985CC11F-967C-4893-932F-B0316C2B542A}" type="parTrans" cxnId="{6DC41CE8-8E9B-4CAE-A651-3EECC8093E52}">
      <dgm:prSet/>
      <dgm:spPr/>
      <dgm:t>
        <a:bodyPr/>
        <a:lstStyle/>
        <a:p>
          <a:endParaRPr lang="zh-CN" altLang="en-US"/>
        </a:p>
      </dgm:t>
    </dgm:pt>
    <dgm:pt modelId="{67FC04A5-F9AB-4497-AF7A-ABF5543F7379}" type="sibTrans" cxnId="{6DC41CE8-8E9B-4CAE-A651-3EECC8093E52}">
      <dgm:prSet/>
      <dgm:spPr/>
      <dgm:t>
        <a:bodyPr/>
        <a:lstStyle/>
        <a:p>
          <a:endParaRPr lang="zh-CN" altLang="en-US"/>
        </a:p>
      </dgm:t>
    </dgm:pt>
    <dgm:pt modelId="{16903F02-BCBB-4B97-82AD-D3FB471BE235}">
      <dgm:prSet/>
      <dgm:spPr/>
      <dgm:t>
        <a:bodyPr/>
        <a:lstStyle/>
        <a:p>
          <a:pPr rtl="0"/>
          <a:r>
            <a:rPr lang="zh-CN" smtClean="0"/>
            <a:t>福州元洪投资区</a:t>
          </a:r>
          <a:endParaRPr lang="zh-CN"/>
        </a:p>
      </dgm:t>
    </dgm:pt>
    <dgm:pt modelId="{3223682E-9D28-4ABD-A5E3-8212748A01D3}" type="parTrans" cxnId="{AF52DDC9-2175-4C77-984E-71DB0A3C3217}">
      <dgm:prSet/>
      <dgm:spPr/>
      <dgm:t>
        <a:bodyPr/>
        <a:lstStyle/>
        <a:p>
          <a:endParaRPr lang="zh-CN" altLang="en-US"/>
        </a:p>
      </dgm:t>
    </dgm:pt>
    <dgm:pt modelId="{818E0047-ED6C-41E6-A22B-CC4650C68585}" type="sibTrans" cxnId="{AF52DDC9-2175-4C77-984E-71DB0A3C3217}">
      <dgm:prSet/>
      <dgm:spPr/>
      <dgm:t>
        <a:bodyPr/>
        <a:lstStyle/>
        <a:p>
          <a:endParaRPr lang="zh-CN" altLang="en-US"/>
        </a:p>
      </dgm:t>
    </dgm:pt>
    <dgm:pt modelId="{726FCC16-532B-40FD-BB65-5466574DA9F8}">
      <dgm:prSet/>
      <dgm:spPr/>
      <dgm:t>
        <a:bodyPr/>
        <a:lstStyle/>
        <a:p>
          <a:pPr rtl="0"/>
          <a:r>
            <a:rPr lang="zh-CN" dirty="0" smtClean="0"/>
            <a:t>闽台（福州）蓝色经济产业园等多个工业园区</a:t>
          </a:r>
          <a:endParaRPr lang="zh-CN" dirty="0"/>
        </a:p>
      </dgm:t>
    </dgm:pt>
    <dgm:pt modelId="{41A35F56-4209-4BFD-8628-F693AB1308E7}" type="parTrans" cxnId="{677D3D3A-877A-4A1F-BB73-2BDA43F2E783}">
      <dgm:prSet/>
      <dgm:spPr/>
      <dgm:t>
        <a:bodyPr/>
        <a:lstStyle/>
        <a:p>
          <a:endParaRPr lang="zh-CN" altLang="en-US"/>
        </a:p>
      </dgm:t>
    </dgm:pt>
    <dgm:pt modelId="{B727EF19-92B1-4053-BE21-32FC50EF65AE}" type="sibTrans" cxnId="{677D3D3A-877A-4A1F-BB73-2BDA43F2E783}">
      <dgm:prSet/>
      <dgm:spPr/>
      <dgm:t>
        <a:bodyPr/>
        <a:lstStyle/>
        <a:p>
          <a:endParaRPr lang="zh-CN" altLang="en-US"/>
        </a:p>
      </dgm:t>
    </dgm:pt>
    <dgm:pt modelId="{09E5488D-E823-4802-AAA1-FB630F29CFE7}">
      <dgm:prSet/>
      <dgm:spPr/>
      <dgm:t>
        <a:bodyPr/>
        <a:lstStyle/>
        <a:p>
          <a:pPr rtl="0"/>
          <a:r>
            <a:rPr lang="zh-CN" smtClean="0"/>
            <a:t>适时推出“工利贷”产品，将核心企业及其配套的中小微企业作为营销重点，根据园区分布位置、行业特点、核心企业供应链企业的情况进行营销，探索以核心企业供应链为营销重点的服务方式，有效满足中小微企业金融需求。</a:t>
          </a:r>
          <a:endParaRPr lang="zh-CN"/>
        </a:p>
      </dgm:t>
    </dgm:pt>
    <dgm:pt modelId="{BC4C4782-A4E4-43DD-B570-1A5D33ACC3C4}" type="parTrans" cxnId="{FD83239F-4298-49CF-8464-7F7CEFE8BB86}">
      <dgm:prSet/>
      <dgm:spPr/>
      <dgm:t>
        <a:bodyPr/>
        <a:lstStyle/>
        <a:p>
          <a:endParaRPr lang="zh-CN" altLang="en-US"/>
        </a:p>
      </dgm:t>
    </dgm:pt>
    <dgm:pt modelId="{0F2EC46B-8860-40D2-8B5B-DA4A251B4F10}" type="sibTrans" cxnId="{FD83239F-4298-49CF-8464-7F7CEFE8BB86}">
      <dgm:prSet/>
      <dgm:spPr/>
      <dgm:t>
        <a:bodyPr/>
        <a:lstStyle/>
        <a:p>
          <a:endParaRPr lang="zh-CN" altLang="en-US"/>
        </a:p>
      </dgm:t>
    </dgm:pt>
    <dgm:pt modelId="{9AAD004E-D3AF-4DE1-BCB2-418D86207E35}" type="pres">
      <dgm:prSet presAssocID="{51BE2AB4-AED6-439F-9ADB-3FC5B795C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D5A40E-AD91-48DE-B685-3F4CE5A58C81}" type="pres">
      <dgm:prSet presAssocID="{04A89437-E429-4EDD-94E2-E117218B4CDE}" presName="parentText" presStyleLbl="node1" presStyleIdx="0" presStyleCnt="5" custScaleY="6230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582E6E-AE1E-4C8F-A7C4-AB73293B9E67}" type="pres">
      <dgm:prSet presAssocID="{94BFBE63-31A9-4A21-9F47-E02E49B94A6B}" presName="spacer" presStyleCnt="0"/>
      <dgm:spPr/>
    </dgm:pt>
    <dgm:pt modelId="{61DCA356-9BCE-479B-A32F-972E64AACC17}" type="pres">
      <dgm:prSet presAssocID="{BE3EBA50-9332-466F-ACA7-D5CBA6CB6879}" presName="parentText" presStyleLbl="node1" presStyleIdx="1" presStyleCnt="5" custScaleY="568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763EAC-3D9B-4488-BCB1-ABF1729C582E}" type="pres">
      <dgm:prSet presAssocID="{67FC04A5-F9AB-4497-AF7A-ABF5543F7379}" presName="spacer" presStyleCnt="0"/>
      <dgm:spPr/>
    </dgm:pt>
    <dgm:pt modelId="{5E2C595B-2CFD-47C7-BF24-C2DFAD2D2847}" type="pres">
      <dgm:prSet presAssocID="{16903F02-BCBB-4B97-82AD-D3FB471BE235}" presName="parentText" presStyleLbl="node1" presStyleIdx="2" presStyleCnt="5" custScaleY="5857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09085D-CD60-4510-9168-A08B6DF9A7C6}" type="pres">
      <dgm:prSet presAssocID="{818E0047-ED6C-41E6-A22B-CC4650C68585}" presName="spacer" presStyleCnt="0"/>
      <dgm:spPr/>
    </dgm:pt>
    <dgm:pt modelId="{1ADAE25A-41AF-4095-8FEE-0EB4B7258B80}" type="pres">
      <dgm:prSet presAssocID="{726FCC16-532B-40FD-BB65-5466574DA9F8}" presName="parentText" presStyleLbl="node1" presStyleIdx="3" presStyleCnt="5" custScaleY="5926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1CBFF6-D6F0-4776-A65E-4B2B89858E6C}" type="pres">
      <dgm:prSet presAssocID="{B727EF19-92B1-4053-BE21-32FC50EF65AE}" presName="spacer" presStyleCnt="0"/>
      <dgm:spPr/>
    </dgm:pt>
    <dgm:pt modelId="{0D1B4484-1301-427D-AB12-6EDC0FEAD181}" type="pres">
      <dgm:prSet presAssocID="{09E5488D-E823-4802-AAA1-FB630F29CFE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DC41CE8-8E9B-4CAE-A651-3EECC8093E52}" srcId="{51BE2AB4-AED6-439F-9ADB-3FC5B795CCB1}" destId="{BE3EBA50-9332-466F-ACA7-D5CBA6CB6879}" srcOrd="1" destOrd="0" parTransId="{985CC11F-967C-4893-932F-B0316C2B542A}" sibTransId="{67FC04A5-F9AB-4497-AF7A-ABF5543F7379}"/>
    <dgm:cxn modelId="{FD83239F-4298-49CF-8464-7F7CEFE8BB86}" srcId="{51BE2AB4-AED6-439F-9ADB-3FC5B795CCB1}" destId="{09E5488D-E823-4802-AAA1-FB630F29CFE7}" srcOrd="4" destOrd="0" parTransId="{BC4C4782-A4E4-43DD-B570-1A5D33ACC3C4}" sibTransId="{0F2EC46B-8860-40D2-8B5B-DA4A251B4F10}"/>
    <dgm:cxn modelId="{75FD2387-754A-4962-A10A-65E4728FB8B2}" srcId="{51BE2AB4-AED6-439F-9ADB-3FC5B795CCB1}" destId="{04A89437-E429-4EDD-94E2-E117218B4CDE}" srcOrd="0" destOrd="0" parTransId="{C166F3CF-355F-47BC-B0D5-CA87AF1839FD}" sibTransId="{94BFBE63-31A9-4A21-9F47-E02E49B94A6B}"/>
    <dgm:cxn modelId="{2473E27E-8591-46C2-A75A-3A966312ACE1}" type="presOf" srcId="{BE3EBA50-9332-466F-ACA7-D5CBA6CB6879}" destId="{61DCA356-9BCE-479B-A32F-972E64AACC17}" srcOrd="0" destOrd="0" presId="urn:microsoft.com/office/officeart/2005/8/layout/vList2"/>
    <dgm:cxn modelId="{FED3DFEA-9821-4992-BB4D-3603F776F840}" type="presOf" srcId="{16903F02-BCBB-4B97-82AD-D3FB471BE235}" destId="{5E2C595B-2CFD-47C7-BF24-C2DFAD2D2847}" srcOrd="0" destOrd="0" presId="urn:microsoft.com/office/officeart/2005/8/layout/vList2"/>
    <dgm:cxn modelId="{AF52DDC9-2175-4C77-984E-71DB0A3C3217}" srcId="{51BE2AB4-AED6-439F-9ADB-3FC5B795CCB1}" destId="{16903F02-BCBB-4B97-82AD-D3FB471BE235}" srcOrd="2" destOrd="0" parTransId="{3223682E-9D28-4ABD-A5E3-8212748A01D3}" sibTransId="{818E0047-ED6C-41E6-A22B-CC4650C68585}"/>
    <dgm:cxn modelId="{91FDF1E3-B180-48D3-8A76-61BB48FDC856}" type="presOf" srcId="{51BE2AB4-AED6-439F-9ADB-3FC5B795CCB1}" destId="{9AAD004E-D3AF-4DE1-BCB2-418D86207E35}" srcOrd="0" destOrd="0" presId="urn:microsoft.com/office/officeart/2005/8/layout/vList2"/>
    <dgm:cxn modelId="{F344D0B9-95AD-4334-A4D3-9DFA94051E40}" type="presOf" srcId="{09E5488D-E823-4802-AAA1-FB630F29CFE7}" destId="{0D1B4484-1301-427D-AB12-6EDC0FEAD181}" srcOrd="0" destOrd="0" presId="urn:microsoft.com/office/officeart/2005/8/layout/vList2"/>
    <dgm:cxn modelId="{165DD027-4B00-4D6E-8BEE-28E676C4EFC8}" type="presOf" srcId="{04A89437-E429-4EDD-94E2-E117218B4CDE}" destId="{92D5A40E-AD91-48DE-B685-3F4CE5A58C81}" srcOrd="0" destOrd="0" presId="urn:microsoft.com/office/officeart/2005/8/layout/vList2"/>
    <dgm:cxn modelId="{E0C5F2C0-4BE6-46E1-9E64-F683CA369C8E}" type="presOf" srcId="{726FCC16-532B-40FD-BB65-5466574DA9F8}" destId="{1ADAE25A-41AF-4095-8FEE-0EB4B7258B80}" srcOrd="0" destOrd="0" presId="urn:microsoft.com/office/officeart/2005/8/layout/vList2"/>
    <dgm:cxn modelId="{677D3D3A-877A-4A1F-BB73-2BDA43F2E783}" srcId="{51BE2AB4-AED6-439F-9ADB-3FC5B795CCB1}" destId="{726FCC16-532B-40FD-BB65-5466574DA9F8}" srcOrd="3" destOrd="0" parTransId="{41A35F56-4209-4BFD-8628-F693AB1308E7}" sibTransId="{B727EF19-92B1-4053-BE21-32FC50EF65AE}"/>
    <dgm:cxn modelId="{4D40E8DF-E028-45BF-B1B4-FFF823EB01CB}" type="presParOf" srcId="{9AAD004E-D3AF-4DE1-BCB2-418D86207E35}" destId="{92D5A40E-AD91-48DE-B685-3F4CE5A58C81}" srcOrd="0" destOrd="0" presId="urn:microsoft.com/office/officeart/2005/8/layout/vList2"/>
    <dgm:cxn modelId="{4E1AA249-73FE-4E4B-A35B-CF0E6815C0A9}" type="presParOf" srcId="{9AAD004E-D3AF-4DE1-BCB2-418D86207E35}" destId="{1A582E6E-AE1E-4C8F-A7C4-AB73293B9E67}" srcOrd="1" destOrd="0" presId="urn:microsoft.com/office/officeart/2005/8/layout/vList2"/>
    <dgm:cxn modelId="{F7F1D259-7247-419C-9882-DE25157E6D4E}" type="presParOf" srcId="{9AAD004E-D3AF-4DE1-BCB2-418D86207E35}" destId="{61DCA356-9BCE-479B-A32F-972E64AACC17}" srcOrd="2" destOrd="0" presId="urn:microsoft.com/office/officeart/2005/8/layout/vList2"/>
    <dgm:cxn modelId="{601A3C05-B288-413C-8786-7B0E0E562BAB}" type="presParOf" srcId="{9AAD004E-D3AF-4DE1-BCB2-418D86207E35}" destId="{58763EAC-3D9B-4488-BCB1-ABF1729C582E}" srcOrd="3" destOrd="0" presId="urn:microsoft.com/office/officeart/2005/8/layout/vList2"/>
    <dgm:cxn modelId="{7853EE76-4DFC-4104-942B-18040B046F4C}" type="presParOf" srcId="{9AAD004E-D3AF-4DE1-BCB2-418D86207E35}" destId="{5E2C595B-2CFD-47C7-BF24-C2DFAD2D2847}" srcOrd="4" destOrd="0" presId="urn:microsoft.com/office/officeart/2005/8/layout/vList2"/>
    <dgm:cxn modelId="{3DF1C469-92AC-4BDA-B59A-1EEECAEA8AE1}" type="presParOf" srcId="{9AAD004E-D3AF-4DE1-BCB2-418D86207E35}" destId="{3409085D-CD60-4510-9168-A08B6DF9A7C6}" srcOrd="5" destOrd="0" presId="urn:microsoft.com/office/officeart/2005/8/layout/vList2"/>
    <dgm:cxn modelId="{6DB6C33C-357F-4EBA-AFDD-415D09770FB9}" type="presParOf" srcId="{9AAD004E-D3AF-4DE1-BCB2-418D86207E35}" destId="{1ADAE25A-41AF-4095-8FEE-0EB4B7258B80}" srcOrd="6" destOrd="0" presId="urn:microsoft.com/office/officeart/2005/8/layout/vList2"/>
    <dgm:cxn modelId="{598182EC-9199-4502-81BC-B4366211B122}" type="presParOf" srcId="{9AAD004E-D3AF-4DE1-BCB2-418D86207E35}" destId="{991CBFF6-D6F0-4776-A65E-4B2B89858E6C}" srcOrd="7" destOrd="0" presId="urn:microsoft.com/office/officeart/2005/8/layout/vList2"/>
    <dgm:cxn modelId="{A8D975E1-DF8C-4877-AB9B-5FBCB2F37604}" type="presParOf" srcId="{9AAD004E-D3AF-4DE1-BCB2-418D86207E35}" destId="{0D1B4484-1301-427D-AB12-6EDC0FEAD18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72214-A6F9-4607-BC20-0FFD8DDA15C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0F13DF2-56E3-48CA-827C-C3D5EFDD50EF}">
      <dgm:prSet custT="1"/>
      <dgm:spPr/>
      <dgm:t>
        <a:bodyPr/>
        <a:lstStyle/>
        <a:p>
          <a:pPr rtl="0"/>
          <a:r>
            <a:rPr lang="zh-CN" altLang="en-US" sz="1800" dirty="0" smtClean="0"/>
            <a:t>对公余额</a:t>
          </a:r>
          <a:endParaRPr lang="en-US" altLang="zh-CN" sz="1800" dirty="0" smtClean="0"/>
        </a:p>
        <a:p>
          <a:pPr rtl="0"/>
          <a:r>
            <a:rPr lang="zh-CN" altLang="en-US" sz="1800" dirty="0" smtClean="0"/>
            <a:t>稳步增长</a:t>
          </a:r>
          <a:endParaRPr lang="zh-CN" altLang="en-US" sz="1800" dirty="0"/>
        </a:p>
      </dgm:t>
    </dgm:pt>
    <dgm:pt modelId="{1930B4C8-EB06-42FF-A5C1-ACD9DECD815E}" type="parTrans" cxnId="{79988E2E-5E6A-4EFA-9820-3EE5AC84B533}">
      <dgm:prSet/>
      <dgm:spPr/>
      <dgm:t>
        <a:bodyPr/>
        <a:lstStyle/>
        <a:p>
          <a:endParaRPr lang="zh-CN" altLang="en-US"/>
        </a:p>
      </dgm:t>
    </dgm:pt>
    <dgm:pt modelId="{AFA92BE8-B957-4BE4-A681-688AC08DDC76}" type="sibTrans" cxnId="{79988E2E-5E6A-4EFA-9820-3EE5AC84B533}">
      <dgm:prSet/>
      <dgm:spPr/>
      <dgm:t>
        <a:bodyPr/>
        <a:lstStyle/>
        <a:p>
          <a:endParaRPr lang="zh-CN" altLang="en-US"/>
        </a:p>
      </dgm:t>
    </dgm:pt>
    <dgm:pt modelId="{446B3F2E-5B6B-407D-867D-6A038D125F27}">
      <dgm:prSet/>
      <dgm:spPr/>
      <dgm:t>
        <a:bodyPr/>
        <a:lstStyle/>
        <a:p>
          <a:pPr rtl="0"/>
          <a:r>
            <a:rPr lang="zh-CN" dirty="0" smtClean="0"/>
            <a:t>截止</a:t>
          </a:r>
          <a:r>
            <a:rPr lang="en-US" dirty="0" smtClean="0"/>
            <a:t>7</a:t>
          </a:r>
          <a:r>
            <a:rPr lang="zh-CN" dirty="0" smtClean="0"/>
            <a:t>月末，对公贷款余额</a:t>
          </a:r>
          <a:r>
            <a:rPr lang="en-US" dirty="0" smtClean="0"/>
            <a:t>58.64</a:t>
          </a:r>
          <a:r>
            <a:rPr lang="zh-CN" dirty="0" smtClean="0"/>
            <a:t>亿元，较年初增加</a:t>
          </a:r>
          <a:r>
            <a:rPr lang="en-US" dirty="0" smtClean="0"/>
            <a:t>5.55</a:t>
          </a:r>
          <a:r>
            <a:rPr lang="zh-CN" dirty="0" smtClean="0"/>
            <a:t>亿元，增幅</a:t>
          </a:r>
          <a:r>
            <a:rPr lang="en-US" dirty="0" smtClean="0"/>
            <a:t>10.45%</a:t>
          </a:r>
          <a:r>
            <a:rPr lang="zh-CN" dirty="0" smtClean="0"/>
            <a:t>，其中发放工利贷</a:t>
          </a:r>
          <a:r>
            <a:rPr lang="en-US" dirty="0" smtClean="0"/>
            <a:t>268</a:t>
          </a:r>
          <a:r>
            <a:rPr lang="zh-CN" dirty="0" smtClean="0"/>
            <a:t>户，贷款余额</a:t>
          </a:r>
          <a:r>
            <a:rPr lang="en-US" dirty="0" smtClean="0"/>
            <a:t>47.64</a:t>
          </a:r>
          <a:r>
            <a:rPr lang="zh-CN" dirty="0" smtClean="0"/>
            <a:t>亿元，有效满足企业生产经营需求，助力中小微企业纾困。</a:t>
          </a:r>
          <a:endParaRPr lang="zh-CN" dirty="0"/>
        </a:p>
      </dgm:t>
    </dgm:pt>
    <dgm:pt modelId="{612241CD-AC5E-4778-A5B7-627FC282B6FC}" type="parTrans" cxnId="{9D1AC106-E440-4940-A791-D1B364740E4D}">
      <dgm:prSet/>
      <dgm:spPr/>
      <dgm:t>
        <a:bodyPr/>
        <a:lstStyle/>
        <a:p>
          <a:endParaRPr lang="zh-CN" altLang="en-US"/>
        </a:p>
      </dgm:t>
    </dgm:pt>
    <dgm:pt modelId="{03A28E92-0277-4D74-866E-7D3F54A6CFCC}" type="sibTrans" cxnId="{9D1AC106-E440-4940-A791-D1B364740E4D}">
      <dgm:prSet/>
      <dgm:spPr/>
      <dgm:t>
        <a:bodyPr/>
        <a:lstStyle/>
        <a:p>
          <a:endParaRPr lang="zh-CN" altLang="en-US"/>
        </a:p>
      </dgm:t>
    </dgm:pt>
    <dgm:pt modelId="{630A1CBF-758A-4033-AA04-10FEB35155B0}" type="pres">
      <dgm:prSet presAssocID="{CD172214-A6F9-4607-BC20-0FFD8DDA15C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297C5FC-3D6D-429D-A038-0162C492AC65}" type="pres">
      <dgm:prSet presAssocID="{CD172214-A6F9-4607-BC20-0FFD8DDA15C5}" presName="arrow" presStyleLbl="bgShp" presStyleIdx="0" presStyleCnt="1"/>
      <dgm:spPr/>
    </dgm:pt>
    <dgm:pt modelId="{D379FAA7-6DEF-4AC7-B641-4F7FEA6905B2}" type="pres">
      <dgm:prSet presAssocID="{CD172214-A6F9-4607-BC20-0FFD8DDA15C5}" presName="linearProcess" presStyleCnt="0"/>
      <dgm:spPr/>
    </dgm:pt>
    <dgm:pt modelId="{F55C86F2-067D-4FCC-9855-92B4FA4F783E}" type="pres">
      <dgm:prSet presAssocID="{80F13DF2-56E3-48CA-827C-C3D5EFDD50EF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828DE0-5213-430C-AE57-A1BF7C7B32D0}" type="pres">
      <dgm:prSet presAssocID="{AFA92BE8-B957-4BE4-A681-688AC08DDC76}" presName="sibTrans" presStyleCnt="0"/>
      <dgm:spPr/>
    </dgm:pt>
    <dgm:pt modelId="{0938BA25-E7ED-4EF1-B44A-0457B777168B}" type="pres">
      <dgm:prSet presAssocID="{446B3F2E-5B6B-407D-867D-6A038D125F2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7A1091C-5415-4976-B553-10AA19C6B1B8}" type="presOf" srcId="{80F13DF2-56E3-48CA-827C-C3D5EFDD50EF}" destId="{F55C86F2-067D-4FCC-9855-92B4FA4F783E}" srcOrd="0" destOrd="0" presId="urn:microsoft.com/office/officeart/2005/8/layout/hProcess9"/>
    <dgm:cxn modelId="{79988E2E-5E6A-4EFA-9820-3EE5AC84B533}" srcId="{CD172214-A6F9-4607-BC20-0FFD8DDA15C5}" destId="{80F13DF2-56E3-48CA-827C-C3D5EFDD50EF}" srcOrd="0" destOrd="0" parTransId="{1930B4C8-EB06-42FF-A5C1-ACD9DECD815E}" sibTransId="{AFA92BE8-B957-4BE4-A681-688AC08DDC76}"/>
    <dgm:cxn modelId="{9D1AC106-E440-4940-A791-D1B364740E4D}" srcId="{CD172214-A6F9-4607-BC20-0FFD8DDA15C5}" destId="{446B3F2E-5B6B-407D-867D-6A038D125F27}" srcOrd="1" destOrd="0" parTransId="{612241CD-AC5E-4778-A5B7-627FC282B6FC}" sibTransId="{03A28E92-0277-4D74-866E-7D3F54A6CFCC}"/>
    <dgm:cxn modelId="{F489D504-9DA8-480C-8738-03141958C2D9}" type="presOf" srcId="{446B3F2E-5B6B-407D-867D-6A038D125F27}" destId="{0938BA25-E7ED-4EF1-B44A-0457B777168B}" srcOrd="0" destOrd="0" presId="urn:microsoft.com/office/officeart/2005/8/layout/hProcess9"/>
    <dgm:cxn modelId="{BD168CE1-67D0-40B0-AB2C-A3FECC5A87F4}" type="presOf" srcId="{CD172214-A6F9-4607-BC20-0FFD8DDA15C5}" destId="{630A1CBF-758A-4033-AA04-10FEB35155B0}" srcOrd="0" destOrd="0" presId="urn:microsoft.com/office/officeart/2005/8/layout/hProcess9"/>
    <dgm:cxn modelId="{0AB01895-1428-4B04-B36D-F108F2A3F4C8}" type="presParOf" srcId="{630A1CBF-758A-4033-AA04-10FEB35155B0}" destId="{0297C5FC-3D6D-429D-A038-0162C492AC65}" srcOrd="0" destOrd="0" presId="urn:microsoft.com/office/officeart/2005/8/layout/hProcess9"/>
    <dgm:cxn modelId="{44115362-779C-4130-8361-FA0017ABF810}" type="presParOf" srcId="{630A1CBF-758A-4033-AA04-10FEB35155B0}" destId="{D379FAA7-6DEF-4AC7-B641-4F7FEA6905B2}" srcOrd="1" destOrd="0" presId="urn:microsoft.com/office/officeart/2005/8/layout/hProcess9"/>
    <dgm:cxn modelId="{CB61C3F2-2381-4858-8674-FDF1D748730C}" type="presParOf" srcId="{D379FAA7-6DEF-4AC7-B641-4F7FEA6905B2}" destId="{F55C86F2-067D-4FCC-9855-92B4FA4F783E}" srcOrd="0" destOrd="0" presId="urn:microsoft.com/office/officeart/2005/8/layout/hProcess9"/>
    <dgm:cxn modelId="{41CBDF17-D012-4FB2-B82C-674BAD039B42}" type="presParOf" srcId="{D379FAA7-6DEF-4AC7-B641-4F7FEA6905B2}" destId="{B9828DE0-5213-430C-AE57-A1BF7C7B32D0}" srcOrd="1" destOrd="0" presId="urn:microsoft.com/office/officeart/2005/8/layout/hProcess9"/>
    <dgm:cxn modelId="{AEC5929D-8C38-48E1-B684-D01F2EE87324}" type="presParOf" srcId="{D379FAA7-6DEF-4AC7-B641-4F7FEA6905B2}" destId="{0938BA25-E7ED-4EF1-B44A-0457B777168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8A5493-35A7-4F39-B11A-A8A2AB4BCF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6CB3FF2-EC65-43D8-AAE3-2C043B3C9E01}">
      <dgm:prSet/>
      <dgm:spPr/>
      <dgm:t>
        <a:bodyPr/>
        <a:lstStyle/>
        <a:p>
          <a:pPr rtl="0"/>
          <a:r>
            <a:rPr lang="zh-CN" dirty="0" smtClean="0"/>
            <a:t>占比指标</a:t>
          </a:r>
          <a:endParaRPr lang="en-US" altLang="zh-CN" dirty="0" smtClean="0"/>
        </a:p>
        <a:p>
          <a:pPr rtl="0"/>
          <a:r>
            <a:rPr lang="zh-CN" dirty="0" smtClean="0"/>
            <a:t>四个第一</a:t>
          </a:r>
          <a:endParaRPr lang="zh-CN" dirty="0"/>
        </a:p>
      </dgm:t>
    </dgm:pt>
    <dgm:pt modelId="{3D7C0980-BD12-4416-AF7D-8765823EAB2D}" type="parTrans" cxnId="{9656A82F-8BAE-47BD-BA81-C51A791294AD}">
      <dgm:prSet/>
      <dgm:spPr/>
      <dgm:t>
        <a:bodyPr/>
        <a:lstStyle/>
        <a:p>
          <a:endParaRPr lang="zh-CN" altLang="en-US"/>
        </a:p>
      </dgm:t>
    </dgm:pt>
    <dgm:pt modelId="{67E793E7-8A96-47E5-B4AC-D4FB194E8B60}" type="sibTrans" cxnId="{9656A82F-8BAE-47BD-BA81-C51A791294AD}">
      <dgm:prSet/>
      <dgm:spPr/>
      <dgm:t>
        <a:bodyPr/>
        <a:lstStyle/>
        <a:p>
          <a:endParaRPr lang="zh-CN" altLang="en-US"/>
        </a:p>
      </dgm:t>
    </dgm:pt>
    <dgm:pt modelId="{E931E484-89F2-4957-8243-980432DB2578}">
      <dgm:prSet/>
      <dgm:spPr/>
      <dgm:t>
        <a:bodyPr/>
        <a:lstStyle/>
        <a:p>
          <a:pPr rtl="0"/>
          <a:r>
            <a:rPr lang="en-US" smtClean="0"/>
            <a:t>1.</a:t>
          </a:r>
          <a:r>
            <a:rPr lang="zh-CN" smtClean="0"/>
            <a:t>小微企业贷款（纯企业口径）为福清辖区第一（</a:t>
          </a:r>
          <a:r>
            <a:rPr lang="en-US" smtClean="0"/>
            <a:t>48.44</a:t>
          </a:r>
          <a:r>
            <a:rPr lang="zh-CN" smtClean="0"/>
            <a:t>亿元，</a:t>
          </a:r>
          <a:r>
            <a:rPr lang="en-US" smtClean="0"/>
            <a:t>24.44%</a:t>
          </a:r>
          <a:r>
            <a:rPr lang="zh-CN" smtClean="0"/>
            <a:t>）</a:t>
          </a:r>
          <a:endParaRPr lang="zh-CN"/>
        </a:p>
      </dgm:t>
    </dgm:pt>
    <dgm:pt modelId="{D7726D36-1020-4D8C-8A1D-32B6C4D8CD81}" type="parTrans" cxnId="{0D7C4277-B22D-47BD-B3F6-8A0D40044067}">
      <dgm:prSet/>
      <dgm:spPr/>
      <dgm:t>
        <a:bodyPr/>
        <a:lstStyle/>
        <a:p>
          <a:endParaRPr lang="zh-CN" altLang="en-US"/>
        </a:p>
      </dgm:t>
    </dgm:pt>
    <dgm:pt modelId="{ABCCFB7C-7AE5-47C5-80B8-7481B9B905FB}" type="sibTrans" cxnId="{0D7C4277-B22D-47BD-B3F6-8A0D40044067}">
      <dgm:prSet/>
      <dgm:spPr/>
      <dgm:t>
        <a:bodyPr/>
        <a:lstStyle/>
        <a:p>
          <a:endParaRPr lang="zh-CN" altLang="en-US"/>
        </a:p>
      </dgm:t>
    </dgm:pt>
    <dgm:pt modelId="{1277DB54-147E-4280-9ABB-DD51FF09D89D}">
      <dgm:prSet/>
      <dgm:spPr/>
      <dgm:t>
        <a:bodyPr/>
        <a:lstStyle/>
        <a:p>
          <a:pPr rtl="0"/>
          <a:r>
            <a:rPr lang="en-US" smtClean="0"/>
            <a:t>2.</a:t>
          </a:r>
          <a:r>
            <a:rPr lang="zh-CN" smtClean="0"/>
            <a:t>普惠小微贷款为福清辖区第一（</a:t>
          </a:r>
          <a:r>
            <a:rPr lang="en-US" smtClean="0"/>
            <a:t>35.86</a:t>
          </a:r>
          <a:r>
            <a:rPr lang="zh-CN" smtClean="0"/>
            <a:t>亿元，</a:t>
          </a:r>
          <a:r>
            <a:rPr lang="en-US" smtClean="0"/>
            <a:t>19.08%</a:t>
          </a:r>
          <a:r>
            <a:rPr lang="zh-CN" smtClean="0"/>
            <a:t>）</a:t>
          </a:r>
          <a:endParaRPr lang="zh-CN"/>
        </a:p>
      </dgm:t>
    </dgm:pt>
    <dgm:pt modelId="{1E501FE3-E29A-4E55-B182-00C7926C795E}" type="parTrans" cxnId="{928ECA71-F6FF-4699-962C-A95CF5B77D74}">
      <dgm:prSet/>
      <dgm:spPr/>
      <dgm:t>
        <a:bodyPr/>
        <a:lstStyle/>
        <a:p>
          <a:endParaRPr lang="zh-CN" altLang="en-US"/>
        </a:p>
      </dgm:t>
    </dgm:pt>
    <dgm:pt modelId="{624A7A5D-AD5A-4F8A-88EA-0D05D5C11BB5}" type="sibTrans" cxnId="{928ECA71-F6FF-4699-962C-A95CF5B77D74}">
      <dgm:prSet/>
      <dgm:spPr/>
      <dgm:t>
        <a:bodyPr/>
        <a:lstStyle/>
        <a:p>
          <a:endParaRPr lang="zh-CN" altLang="en-US"/>
        </a:p>
      </dgm:t>
    </dgm:pt>
    <dgm:pt modelId="{10B85CEF-F98A-4DB2-9886-B90C32B27347}">
      <dgm:prSet/>
      <dgm:spPr/>
      <dgm:t>
        <a:bodyPr/>
        <a:lstStyle/>
        <a:p>
          <a:pPr rtl="0"/>
          <a:r>
            <a:rPr lang="en-US" smtClean="0"/>
            <a:t>3.</a:t>
          </a:r>
          <a:r>
            <a:rPr lang="zh-CN" smtClean="0"/>
            <a:t>个体工商户经营性贷款为福清辖区第一（</a:t>
          </a:r>
          <a:r>
            <a:rPr lang="en-US" smtClean="0"/>
            <a:t>16.98</a:t>
          </a:r>
          <a:r>
            <a:rPr lang="zh-CN" smtClean="0"/>
            <a:t>亿元，</a:t>
          </a:r>
          <a:r>
            <a:rPr lang="en-US" smtClean="0"/>
            <a:t>22.55%</a:t>
          </a:r>
          <a:r>
            <a:rPr lang="zh-CN" smtClean="0"/>
            <a:t>）</a:t>
          </a:r>
          <a:endParaRPr lang="zh-CN"/>
        </a:p>
      </dgm:t>
    </dgm:pt>
    <dgm:pt modelId="{263E49D5-39E0-48C0-84DD-F94D6987D956}" type="parTrans" cxnId="{E01BA3A0-9733-49CB-B5F0-F3E33FD091DD}">
      <dgm:prSet/>
      <dgm:spPr/>
      <dgm:t>
        <a:bodyPr/>
        <a:lstStyle/>
        <a:p>
          <a:endParaRPr lang="zh-CN" altLang="en-US"/>
        </a:p>
      </dgm:t>
    </dgm:pt>
    <dgm:pt modelId="{B6118306-9D7F-4AB6-8D5E-F7353B5F8205}" type="sibTrans" cxnId="{E01BA3A0-9733-49CB-B5F0-F3E33FD091DD}">
      <dgm:prSet/>
      <dgm:spPr/>
      <dgm:t>
        <a:bodyPr/>
        <a:lstStyle/>
        <a:p>
          <a:endParaRPr lang="zh-CN" altLang="en-US"/>
        </a:p>
      </dgm:t>
    </dgm:pt>
    <dgm:pt modelId="{FF6CD0D9-7133-49B0-85F3-A8FFF4944477}">
      <dgm:prSet/>
      <dgm:spPr/>
      <dgm:t>
        <a:bodyPr/>
        <a:lstStyle/>
        <a:p>
          <a:pPr rtl="0"/>
          <a:r>
            <a:rPr lang="en-US" smtClean="0"/>
            <a:t>4.</a:t>
          </a:r>
          <a:r>
            <a:rPr lang="zh-CN" smtClean="0"/>
            <a:t>小微企业主经营性贷款为福清辖区第一（</a:t>
          </a:r>
          <a:r>
            <a:rPr lang="en-US" smtClean="0"/>
            <a:t>13.41</a:t>
          </a:r>
          <a:r>
            <a:rPr lang="zh-CN" smtClean="0"/>
            <a:t>亿元，</a:t>
          </a:r>
          <a:r>
            <a:rPr lang="en-US" smtClean="0"/>
            <a:t>20.43%</a:t>
          </a:r>
          <a:r>
            <a:rPr lang="zh-CN" smtClean="0"/>
            <a:t>）</a:t>
          </a:r>
          <a:endParaRPr lang="zh-CN"/>
        </a:p>
      </dgm:t>
    </dgm:pt>
    <dgm:pt modelId="{70B5FBF2-9D93-4CFF-BF46-2ED4C88F472C}" type="parTrans" cxnId="{C107FEB6-3076-410D-A0FA-30C6BE0BCB45}">
      <dgm:prSet/>
      <dgm:spPr/>
      <dgm:t>
        <a:bodyPr/>
        <a:lstStyle/>
        <a:p>
          <a:endParaRPr lang="zh-CN" altLang="en-US"/>
        </a:p>
      </dgm:t>
    </dgm:pt>
    <dgm:pt modelId="{7C4DA817-7AEF-4696-8F28-1A1AFA36438C}" type="sibTrans" cxnId="{C107FEB6-3076-410D-A0FA-30C6BE0BCB45}">
      <dgm:prSet/>
      <dgm:spPr/>
      <dgm:t>
        <a:bodyPr/>
        <a:lstStyle/>
        <a:p>
          <a:endParaRPr lang="zh-CN" altLang="en-US"/>
        </a:p>
      </dgm:t>
    </dgm:pt>
    <dgm:pt modelId="{D468EA4E-3EA9-4B74-8C91-CE96902B2BF4}" type="pres">
      <dgm:prSet presAssocID="{F18A5493-35A7-4F39-B11A-A8A2AB4BCF7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FBF951-5DEA-477F-A545-3424D0260EC6}" type="pres">
      <dgm:prSet presAssocID="{F18A5493-35A7-4F39-B11A-A8A2AB4BCF70}" presName="arrow" presStyleLbl="bgShp" presStyleIdx="0" presStyleCnt="1"/>
      <dgm:spPr/>
    </dgm:pt>
    <dgm:pt modelId="{9B928DB6-995F-4D62-964C-31EED947975C}" type="pres">
      <dgm:prSet presAssocID="{F18A5493-35A7-4F39-B11A-A8A2AB4BCF70}" presName="linearProcess" presStyleCnt="0"/>
      <dgm:spPr/>
    </dgm:pt>
    <dgm:pt modelId="{AF8C4BE7-E471-4557-AE60-86CA8CF963B2}" type="pres">
      <dgm:prSet presAssocID="{D6CB3FF2-EC65-43D8-AAE3-2C043B3C9E0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AFB88D-5267-4FAB-858A-7CB96B9EE4EE}" type="pres">
      <dgm:prSet presAssocID="{67E793E7-8A96-47E5-B4AC-D4FB194E8B60}" presName="sibTrans" presStyleCnt="0"/>
      <dgm:spPr/>
    </dgm:pt>
    <dgm:pt modelId="{4119F1DE-4FDD-4144-AF2A-95F46B692AD4}" type="pres">
      <dgm:prSet presAssocID="{E931E484-89F2-4957-8243-980432DB257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6D1420-C876-437A-8B9C-A5566E112D67}" type="pres">
      <dgm:prSet presAssocID="{ABCCFB7C-7AE5-47C5-80B8-7481B9B905FB}" presName="sibTrans" presStyleCnt="0"/>
      <dgm:spPr/>
    </dgm:pt>
    <dgm:pt modelId="{36F8867D-70DD-4536-BBB4-C099A80766B8}" type="pres">
      <dgm:prSet presAssocID="{1277DB54-147E-4280-9ABB-DD51FF09D89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9062E9-855E-49B6-8948-AC1093E3CDE2}" type="pres">
      <dgm:prSet presAssocID="{624A7A5D-AD5A-4F8A-88EA-0D05D5C11BB5}" presName="sibTrans" presStyleCnt="0"/>
      <dgm:spPr/>
    </dgm:pt>
    <dgm:pt modelId="{42904C2D-695A-4C38-88E0-D26CC3A7922C}" type="pres">
      <dgm:prSet presAssocID="{10B85CEF-F98A-4DB2-9886-B90C32B2734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9AF51C-3184-40C6-8FAD-399797C719E4}" type="pres">
      <dgm:prSet presAssocID="{B6118306-9D7F-4AB6-8D5E-F7353B5F8205}" presName="sibTrans" presStyleCnt="0"/>
      <dgm:spPr/>
    </dgm:pt>
    <dgm:pt modelId="{4B222349-9BF4-44D1-AC2D-23F6FB8898DB}" type="pres">
      <dgm:prSet presAssocID="{FF6CD0D9-7133-49B0-85F3-A8FFF494447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107FEB6-3076-410D-A0FA-30C6BE0BCB45}" srcId="{F18A5493-35A7-4F39-B11A-A8A2AB4BCF70}" destId="{FF6CD0D9-7133-49B0-85F3-A8FFF4944477}" srcOrd="4" destOrd="0" parTransId="{70B5FBF2-9D93-4CFF-BF46-2ED4C88F472C}" sibTransId="{7C4DA817-7AEF-4696-8F28-1A1AFA36438C}"/>
    <dgm:cxn modelId="{928ECA71-F6FF-4699-962C-A95CF5B77D74}" srcId="{F18A5493-35A7-4F39-B11A-A8A2AB4BCF70}" destId="{1277DB54-147E-4280-9ABB-DD51FF09D89D}" srcOrd="2" destOrd="0" parTransId="{1E501FE3-E29A-4E55-B182-00C7926C795E}" sibTransId="{624A7A5D-AD5A-4F8A-88EA-0D05D5C11BB5}"/>
    <dgm:cxn modelId="{9656A82F-8BAE-47BD-BA81-C51A791294AD}" srcId="{F18A5493-35A7-4F39-B11A-A8A2AB4BCF70}" destId="{D6CB3FF2-EC65-43D8-AAE3-2C043B3C9E01}" srcOrd="0" destOrd="0" parTransId="{3D7C0980-BD12-4416-AF7D-8765823EAB2D}" sibTransId="{67E793E7-8A96-47E5-B4AC-D4FB194E8B60}"/>
    <dgm:cxn modelId="{3F60BDD7-6A76-4423-BFA7-15DA7286F845}" type="presOf" srcId="{F18A5493-35A7-4F39-B11A-A8A2AB4BCF70}" destId="{D468EA4E-3EA9-4B74-8C91-CE96902B2BF4}" srcOrd="0" destOrd="0" presId="urn:microsoft.com/office/officeart/2005/8/layout/hProcess9"/>
    <dgm:cxn modelId="{516DDFCE-0DFC-4BE3-A6B8-35CB32BB27A8}" type="presOf" srcId="{FF6CD0D9-7133-49B0-85F3-A8FFF4944477}" destId="{4B222349-9BF4-44D1-AC2D-23F6FB8898DB}" srcOrd="0" destOrd="0" presId="urn:microsoft.com/office/officeart/2005/8/layout/hProcess9"/>
    <dgm:cxn modelId="{D6E844DB-4767-4B3C-9861-CF79DE20492C}" type="presOf" srcId="{D6CB3FF2-EC65-43D8-AAE3-2C043B3C9E01}" destId="{AF8C4BE7-E471-4557-AE60-86CA8CF963B2}" srcOrd="0" destOrd="0" presId="urn:microsoft.com/office/officeart/2005/8/layout/hProcess9"/>
    <dgm:cxn modelId="{8E4FED79-78B0-4896-BBB6-5F4EB7299AED}" type="presOf" srcId="{E931E484-89F2-4957-8243-980432DB2578}" destId="{4119F1DE-4FDD-4144-AF2A-95F46B692AD4}" srcOrd="0" destOrd="0" presId="urn:microsoft.com/office/officeart/2005/8/layout/hProcess9"/>
    <dgm:cxn modelId="{F36B0435-F7D4-4F39-85A4-7BDF17CC308D}" type="presOf" srcId="{10B85CEF-F98A-4DB2-9886-B90C32B27347}" destId="{42904C2D-695A-4C38-88E0-D26CC3A7922C}" srcOrd="0" destOrd="0" presId="urn:microsoft.com/office/officeart/2005/8/layout/hProcess9"/>
    <dgm:cxn modelId="{0D7C4277-B22D-47BD-B3F6-8A0D40044067}" srcId="{F18A5493-35A7-4F39-B11A-A8A2AB4BCF70}" destId="{E931E484-89F2-4957-8243-980432DB2578}" srcOrd="1" destOrd="0" parTransId="{D7726D36-1020-4D8C-8A1D-32B6C4D8CD81}" sibTransId="{ABCCFB7C-7AE5-47C5-80B8-7481B9B905FB}"/>
    <dgm:cxn modelId="{9389612E-3A79-42CF-B27D-7D1155069D32}" type="presOf" srcId="{1277DB54-147E-4280-9ABB-DD51FF09D89D}" destId="{36F8867D-70DD-4536-BBB4-C099A80766B8}" srcOrd="0" destOrd="0" presId="urn:microsoft.com/office/officeart/2005/8/layout/hProcess9"/>
    <dgm:cxn modelId="{E01BA3A0-9733-49CB-B5F0-F3E33FD091DD}" srcId="{F18A5493-35A7-4F39-B11A-A8A2AB4BCF70}" destId="{10B85CEF-F98A-4DB2-9886-B90C32B27347}" srcOrd="3" destOrd="0" parTransId="{263E49D5-39E0-48C0-84DD-F94D6987D956}" sibTransId="{B6118306-9D7F-4AB6-8D5E-F7353B5F8205}"/>
    <dgm:cxn modelId="{72EEC69F-DEDE-41E9-BEEC-0384348DEA45}" type="presParOf" srcId="{D468EA4E-3EA9-4B74-8C91-CE96902B2BF4}" destId="{E4FBF951-5DEA-477F-A545-3424D0260EC6}" srcOrd="0" destOrd="0" presId="urn:microsoft.com/office/officeart/2005/8/layout/hProcess9"/>
    <dgm:cxn modelId="{2C1EBC3B-4718-424E-B51F-4AA01388B5B5}" type="presParOf" srcId="{D468EA4E-3EA9-4B74-8C91-CE96902B2BF4}" destId="{9B928DB6-995F-4D62-964C-31EED947975C}" srcOrd="1" destOrd="0" presId="urn:microsoft.com/office/officeart/2005/8/layout/hProcess9"/>
    <dgm:cxn modelId="{B1DE2BA0-7148-44AC-BFF2-56F600868E9D}" type="presParOf" srcId="{9B928DB6-995F-4D62-964C-31EED947975C}" destId="{AF8C4BE7-E471-4557-AE60-86CA8CF963B2}" srcOrd="0" destOrd="0" presId="urn:microsoft.com/office/officeart/2005/8/layout/hProcess9"/>
    <dgm:cxn modelId="{F71EC3D4-577E-4633-9692-77F61560C573}" type="presParOf" srcId="{9B928DB6-995F-4D62-964C-31EED947975C}" destId="{E7AFB88D-5267-4FAB-858A-7CB96B9EE4EE}" srcOrd="1" destOrd="0" presId="urn:microsoft.com/office/officeart/2005/8/layout/hProcess9"/>
    <dgm:cxn modelId="{DA395D49-7DD9-471F-8048-47FB93112FB9}" type="presParOf" srcId="{9B928DB6-995F-4D62-964C-31EED947975C}" destId="{4119F1DE-4FDD-4144-AF2A-95F46B692AD4}" srcOrd="2" destOrd="0" presId="urn:microsoft.com/office/officeart/2005/8/layout/hProcess9"/>
    <dgm:cxn modelId="{02F889CB-1B86-4D25-A5C0-61153563BD39}" type="presParOf" srcId="{9B928DB6-995F-4D62-964C-31EED947975C}" destId="{616D1420-C876-437A-8B9C-A5566E112D67}" srcOrd="3" destOrd="0" presId="urn:microsoft.com/office/officeart/2005/8/layout/hProcess9"/>
    <dgm:cxn modelId="{874F8244-3EB0-4C81-883F-CF1A96ADA2A0}" type="presParOf" srcId="{9B928DB6-995F-4D62-964C-31EED947975C}" destId="{36F8867D-70DD-4536-BBB4-C099A80766B8}" srcOrd="4" destOrd="0" presId="urn:microsoft.com/office/officeart/2005/8/layout/hProcess9"/>
    <dgm:cxn modelId="{31DE1910-05CD-4D21-A100-2DFF90441291}" type="presParOf" srcId="{9B928DB6-995F-4D62-964C-31EED947975C}" destId="{CB9062E9-855E-49B6-8948-AC1093E3CDE2}" srcOrd="5" destOrd="0" presId="urn:microsoft.com/office/officeart/2005/8/layout/hProcess9"/>
    <dgm:cxn modelId="{CC2EF60E-DB20-4305-A42E-DD10324314E1}" type="presParOf" srcId="{9B928DB6-995F-4D62-964C-31EED947975C}" destId="{42904C2D-695A-4C38-88E0-D26CC3A7922C}" srcOrd="6" destOrd="0" presId="urn:microsoft.com/office/officeart/2005/8/layout/hProcess9"/>
    <dgm:cxn modelId="{61C7FDAD-EBFD-4F8D-8BA3-89F80F9BFF0C}" type="presParOf" srcId="{9B928DB6-995F-4D62-964C-31EED947975C}" destId="{839AF51C-3184-40C6-8FAD-399797C719E4}" srcOrd="7" destOrd="0" presId="urn:microsoft.com/office/officeart/2005/8/layout/hProcess9"/>
    <dgm:cxn modelId="{8EDFE3BF-92F5-4CCF-8B67-5AEECAED0E73}" type="presParOf" srcId="{9B928DB6-995F-4D62-964C-31EED947975C}" destId="{4B222349-9BF4-44D1-AC2D-23F6FB8898D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F5C504-1004-4481-9DD9-7F8862F927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442E9F9-2797-4D20-90E3-DD921BBFB3F8}">
      <dgm:prSet custT="1"/>
      <dgm:spPr/>
      <dgm:t>
        <a:bodyPr/>
        <a:lstStyle/>
        <a:p>
          <a:pPr algn="l" rtl="0"/>
          <a:r>
            <a:rPr lang="zh-CN" altLang="en-US" sz="1200" dirty="0" smtClean="0"/>
            <a:t>（一） 服务对象广：“工利贷”产品是指福清汇通农商银行面向辖内符合条件的企业发放的抵     </a:t>
          </a:r>
          <a:endParaRPr lang="en-US" altLang="zh-CN" sz="1200" dirty="0" smtClean="0"/>
        </a:p>
        <a:p>
          <a:pPr algn="l" rtl="0"/>
          <a:r>
            <a:rPr lang="en-US" altLang="zh-CN" sz="1200" dirty="0" smtClean="0"/>
            <a:t>           </a:t>
          </a:r>
          <a:r>
            <a:rPr lang="zh-CN" altLang="en-US" sz="1200" dirty="0" smtClean="0"/>
            <a:t>押贷款，服务对象覆盖中、小、微企业，重点支持工业制造业等实体企业。</a:t>
          </a:r>
          <a:endParaRPr lang="zh-CN" altLang="en-US" sz="1200" dirty="0"/>
        </a:p>
      </dgm:t>
    </dgm:pt>
    <dgm:pt modelId="{C69EEDC0-9B34-42A0-B76D-90B49A9747B3}" type="parTrans" cxnId="{168A1F6B-3155-4A64-83B2-62526CC4181A}">
      <dgm:prSet/>
      <dgm:spPr/>
      <dgm:t>
        <a:bodyPr/>
        <a:lstStyle/>
        <a:p>
          <a:endParaRPr lang="zh-CN" altLang="en-US"/>
        </a:p>
      </dgm:t>
    </dgm:pt>
    <dgm:pt modelId="{A825FC2F-8B31-419A-BFC0-8AC3DF16B6D9}" type="sibTrans" cxnId="{168A1F6B-3155-4A64-83B2-62526CC4181A}">
      <dgm:prSet/>
      <dgm:spPr/>
      <dgm:t>
        <a:bodyPr/>
        <a:lstStyle/>
        <a:p>
          <a:endParaRPr lang="zh-CN" altLang="en-US"/>
        </a:p>
      </dgm:t>
    </dgm:pt>
    <dgm:pt modelId="{159DCFE1-824D-4448-9B7D-D0FAD1171B7F}">
      <dgm:prSet custT="1"/>
      <dgm:spPr/>
      <dgm:t>
        <a:bodyPr/>
        <a:lstStyle/>
        <a:p>
          <a:pPr algn="l" rtl="0"/>
          <a:r>
            <a:rPr lang="zh-CN" sz="1200" dirty="0" smtClean="0"/>
            <a:t>（二）审批效率高：审批流程短，放款速度快，最快</a:t>
          </a:r>
          <a:r>
            <a:rPr lang="en-US" sz="1200" dirty="0" smtClean="0"/>
            <a:t>3</a:t>
          </a:r>
          <a:r>
            <a:rPr lang="zh-CN" sz="1200" dirty="0" smtClean="0"/>
            <a:t>天就可以放</a:t>
          </a:r>
          <a:endParaRPr lang="en-US" altLang="zh-CN" sz="1200" dirty="0" smtClean="0"/>
        </a:p>
        <a:p>
          <a:pPr algn="l" rtl="0"/>
          <a:r>
            <a:rPr lang="en-US" altLang="zh-CN" sz="1200" dirty="0" smtClean="0"/>
            <a:t>          </a:t>
          </a:r>
          <a:r>
            <a:rPr lang="zh-CN" sz="1200" dirty="0" smtClean="0"/>
            <a:t>款；</a:t>
          </a:r>
          <a:endParaRPr lang="zh-CN" sz="1200" dirty="0"/>
        </a:p>
      </dgm:t>
    </dgm:pt>
    <dgm:pt modelId="{CA3F6EC4-CA12-4D23-A1F2-F4510895087A}" type="parTrans" cxnId="{655DB724-559E-41BA-9F01-DEAC4C2E41A9}">
      <dgm:prSet/>
      <dgm:spPr/>
      <dgm:t>
        <a:bodyPr/>
        <a:lstStyle/>
        <a:p>
          <a:endParaRPr lang="zh-CN" altLang="en-US"/>
        </a:p>
      </dgm:t>
    </dgm:pt>
    <dgm:pt modelId="{185ED487-ABC7-454E-9E3A-FC70BD8AF3C6}" type="sibTrans" cxnId="{655DB724-559E-41BA-9F01-DEAC4C2E41A9}">
      <dgm:prSet/>
      <dgm:spPr/>
      <dgm:t>
        <a:bodyPr/>
        <a:lstStyle/>
        <a:p>
          <a:endParaRPr lang="zh-CN" altLang="en-US"/>
        </a:p>
      </dgm:t>
    </dgm:pt>
    <dgm:pt modelId="{0D5F6D8F-23EC-475F-8BEE-A28558A0710D}">
      <dgm:prSet/>
      <dgm:spPr/>
      <dgm:t>
        <a:bodyPr/>
        <a:lstStyle/>
        <a:p>
          <a:pPr algn="l" rtl="0"/>
          <a:r>
            <a:rPr lang="zh-CN" dirty="0" smtClean="0"/>
            <a:t>（三）授信期限长：一次授信循环使用，最长可授信</a:t>
          </a:r>
          <a:r>
            <a:rPr lang="en-US" dirty="0" smtClean="0"/>
            <a:t>10</a:t>
          </a:r>
          <a:r>
            <a:rPr lang="zh-CN" dirty="0" smtClean="0"/>
            <a:t>年；</a:t>
          </a:r>
          <a:endParaRPr lang="zh-CN" dirty="0"/>
        </a:p>
      </dgm:t>
    </dgm:pt>
    <dgm:pt modelId="{7E264426-B723-4E23-B895-10D4CAC61A46}" type="parTrans" cxnId="{4D46ADF8-2713-4BF8-9BFE-0C0DC55D2114}">
      <dgm:prSet/>
      <dgm:spPr/>
      <dgm:t>
        <a:bodyPr/>
        <a:lstStyle/>
        <a:p>
          <a:endParaRPr lang="zh-CN" altLang="en-US"/>
        </a:p>
      </dgm:t>
    </dgm:pt>
    <dgm:pt modelId="{C202D0C7-3AB4-4817-9B94-AB840DE94D29}" type="sibTrans" cxnId="{4D46ADF8-2713-4BF8-9BFE-0C0DC55D2114}">
      <dgm:prSet/>
      <dgm:spPr/>
      <dgm:t>
        <a:bodyPr/>
        <a:lstStyle/>
        <a:p>
          <a:endParaRPr lang="zh-CN" altLang="en-US"/>
        </a:p>
      </dgm:t>
    </dgm:pt>
    <dgm:pt modelId="{F51DC26C-5BDC-4683-94F2-276FCAAB8A3C}">
      <dgm:prSet/>
      <dgm:spPr/>
      <dgm:t>
        <a:bodyPr/>
        <a:lstStyle/>
        <a:p>
          <a:pPr algn="l" rtl="0"/>
          <a:r>
            <a:rPr lang="zh-CN" dirty="0" smtClean="0"/>
            <a:t>（四）用款方式活：随借随还，方便快捷，按日计息；</a:t>
          </a:r>
          <a:endParaRPr lang="zh-CN" dirty="0"/>
        </a:p>
      </dgm:t>
    </dgm:pt>
    <dgm:pt modelId="{FDCF7B57-D42C-44A7-BDDF-F19AFFB3292C}" type="parTrans" cxnId="{BE970BA8-9319-4FA0-BFB8-2DCF02A4F345}">
      <dgm:prSet/>
      <dgm:spPr/>
      <dgm:t>
        <a:bodyPr/>
        <a:lstStyle/>
        <a:p>
          <a:endParaRPr lang="zh-CN" altLang="en-US"/>
        </a:p>
      </dgm:t>
    </dgm:pt>
    <dgm:pt modelId="{2FD5F39F-BC31-4EB7-AF58-F3113BA46E70}" type="sibTrans" cxnId="{BE970BA8-9319-4FA0-BFB8-2DCF02A4F345}">
      <dgm:prSet/>
      <dgm:spPr/>
      <dgm:t>
        <a:bodyPr/>
        <a:lstStyle/>
        <a:p>
          <a:endParaRPr lang="zh-CN" altLang="en-US"/>
        </a:p>
      </dgm:t>
    </dgm:pt>
    <dgm:pt modelId="{3ABECF8E-AC65-4C36-B466-C267CC315C8F}">
      <dgm:prSet/>
      <dgm:spPr/>
      <dgm:t>
        <a:bodyPr/>
        <a:lstStyle/>
        <a:p>
          <a:pPr algn="l" rtl="0"/>
          <a:r>
            <a:rPr lang="zh-CN" dirty="0" smtClean="0"/>
            <a:t>（五）综合成本低：明码实价，不搭售任何产品，利率简单</a:t>
          </a:r>
          <a:endParaRPr lang="en-US" altLang="zh-CN" dirty="0" smtClean="0"/>
        </a:p>
        <a:p>
          <a:pPr algn="l" rtl="0"/>
          <a:r>
            <a:rPr lang="en-US" altLang="zh-CN" dirty="0" smtClean="0"/>
            <a:t>        </a:t>
          </a:r>
          <a:r>
            <a:rPr lang="zh-CN" dirty="0" smtClean="0"/>
            <a:t>明了，易于计算成本；</a:t>
          </a:r>
          <a:endParaRPr lang="zh-CN" dirty="0"/>
        </a:p>
      </dgm:t>
    </dgm:pt>
    <dgm:pt modelId="{2B6BAC86-2C35-4E00-A5D0-6DE8B1A5499D}" type="parTrans" cxnId="{81BE4073-9255-4974-878F-88DC623A4D72}">
      <dgm:prSet/>
      <dgm:spPr/>
      <dgm:t>
        <a:bodyPr/>
        <a:lstStyle/>
        <a:p>
          <a:endParaRPr lang="zh-CN" altLang="en-US"/>
        </a:p>
      </dgm:t>
    </dgm:pt>
    <dgm:pt modelId="{A2AE0107-20FB-4E09-BA1B-AE4886FAEAB8}" type="sibTrans" cxnId="{81BE4073-9255-4974-878F-88DC623A4D72}">
      <dgm:prSet/>
      <dgm:spPr/>
      <dgm:t>
        <a:bodyPr/>
        <a:lstStyle/>
        <a:p>
          <a:endParaRPr lang="zh-CN" altLang="en-US"/>
        </a:p>
      </dgm:t>
    </dgm:pt>
    <dgm:pt modelId="{F984A601-BF35-4316-9C29-2D88E043175C}">
      <dgm:prSet/>
      <dgm:spPr/>
      <dgm:t>
        <a:bodyPr/>
        <a:lstStyle/>
        <a:p>
          <a:pPr algn="l" rtl="0"/>
          <a:r>
            <a:rPr lang="zh-CN" dirty="0" smtClean="0"/>
            <a:t>（六）对接无还本：无需过桥，到期可办理无还本续贷，保障企业资金</a:t>
          </a:r>
          <a:endParaRPr lang="en-US" altLang="zh-CN" dirty="0" smtClean="0"/>
        </a:p>
        <a:p>
          <a:pPr algn="l" rtl="0"/>
          <a:r>
            <a:rPr lang="en-US" altLang="zh-CN" dirty="0" smtClean="0"/>
            <a:t>          </a:t>
          </a:r>
          <a:r>
            <a:rPr lang="zh-CN" dirty="0" smtClean="0"/>
            <a:t>需求得到满足。</a:t>
          </a:r>
          <a:endParaRPr lang="zh-CN" dirty="0"/>
        </a:p>
      </dgm:t>
    </dgm:pt>
    <dgm:pt modelId="{F8EF83C0-2FAC-4267-B6F7-9E3C81BA7507}" type="parTrans" cxnId="{4D9B8503-714B-47F7-8590-310F352D76FD}">
      <dgm:prSet/>
      <dgm:spPr/>
      <dgm:t>
        <a:bodyPr/>
        <a:lstStyle/>
        <a:p>
          <a:endParaRPr lang="zh-CN" altLang="en-US"/>
        </a:p>
      </dgm:t>
    </dgm:pt>
    <dgm:pt modelId="{FEA9E54E-B13D-41EF-A752-B302FFA3E3E7}" type="sibTrans" cxnId="{4D9B8503-714B-47F7-8590-310F352D76FD}">
      <dgm:prSet/>
      <dgm:spPr/>
      <dgm:t>
        <a:bodyPr/>
        <a:lstStyle/>
        <a:p>
          <a:endParaRPr lang="zh-CN" altLang="en-US"/>
        </a:p>
      </dgm:t>
    </dgm:pt>
    <dgm:pt modelId="{38E98A02-9FA9-4791-A86E-58749B5D8E85}">
      <dgm:prSet/>
      <dgm:spPr/>
      <dgm:t>
        <a:bodyPr/>
        <a:lstStyle/>
        <a:p>
          <a:pPr algn="l" rtl="0"/>
          <a:r>
            <a:rPr lang="zh-CN" dirty="0" smtClean="0"/>
            <a:t>（七）团队服务优</a:t>
          </a:r>
          <a:endParaRPr lang="zh-CN" dirty="0"/>
        </a:p>
      </dgm:t>
    </dgm:pt>
    <dgm:pt modelId="{A3332197-3F98-4D77-9B82-A70891B93880}" type="parTrans" cxnId="{FCBAE0B6-C577-43E8-90D6-B6EBDE871C7B}">
      <dgm:prSet/>
      <dgm:spPr/>
      <dgm:t>
        <a:bodyPr/>
        <a:lstStyle/>
        <a:p>
          <a:endParaRPr lang="zh-CN" altLang="en-US"/>
        </a:p>
      </dgm:t>
    </dgm:pt>
    <dgm:pt modelId="{DB57379C-5651-4B11-99DA-2B6A9635D66E}" type="sibTrans" cxnId="{FCBAE0B6-C577-43E8-90D6-B6EBDE871C7B}">
      <dgm:prSet/>
      <dgm:spPr/>
      <dgm:t>
        <a:bodyPr/>
        <a:lstStyle/>
        <a:p>
          <a:endParaRPr lang="zh-CN" altLang="en-US"/>
        </a:p>
      </dgm:t>
    </dgm:pt>
    <dgm:pt modelId="{1290671C-7FBB-41BD-A627-E90A48D92365}" type="pres">
      <dgm:prSet presAssocID="{D8F5C504-1004-4481-9DD9-7F8862F927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E8540C2-645D-4AF8-AD8F-231647AB1446}" type="pres">
      <dgm:prSet presAssocID="{7442E9F9-2797-4D20-90E3-DD921BBFB3F8}" presName="linNode" presStyleCnt="0"/>
      <dgm:spPr/>
    </dgm:pt>
    <dgm:pt modelId="{B99E686F-17A7-4564-8390-45D755E4A6C3}" type="pres">
      <dgm:prSet presAssocID="{7442E9F9-2797-4D20-90E3-DD921BBFB3F8}" presName="parentText" presStyleLbl="node1" presStyleIdx="0" presStyleCnt="7" custScaleX="14333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76DE3F-109A-416B-8183-8177CDCEF7CE}" type="pres">
      <dgm:prSet presAssocID="{A825FC2F-8B31-419A-BFC0-8AC3DF16B6D9}" presName="sp" presStyleCnt="0"/>
      <dgm:spPr/>
    </dgm:pt>
    <dgm:pt modelId="{564EF213-2FDF-4500-B364-EB196A962210}" type="pres">
      <dgm:prSet presAssocID="{159DCFE1-824D-4448-9B7D-D0FAD1171B7F}" presName="linNode" presStyleCnt="0"/>
      <dgm:spPr/>
    </dgm:pt>
    <dgm:pt modelId="{37D0BE61-6D8A-43C6-BC0B-C606327D7FEF}" type="pres">
      <dgm:prSet presAssocID="{159DCFE1-824D-4448-9B7D-D0FAD1171B7F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28E58B-449D-49CB-BF5B-E74DDD48A89F}" type="pres">
      <dgm:prSet presAssocID="{185ED487-ABC7-454E-9E3A-FC70BD8AF3C6}" presName="sp" presStyleCnt="0"/>
      <dgm:spPr/>
    </dgm:pt>
    <dgm:pt modelId="{A68B458E-E93E-4103-9782-F336E28D19EB}" type="pres">
      <dgm:prSet presAssocID="{0D5F6D8F-23EC-475F-8BEE-A28558A0710D}" presName="linNode" presStyleCnt="0"/>
      <dgm:spPr/>
    </dgm:pt>
    <dgm:pt modelId="{7637B749-664A-45D7-AAE6-DF820772B31C}" type="pres">
      <dgm:prSet presAssocID="{0D5F6D8F-23EC-475F-8BEE-A28558A0710D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E160D8-8223-4BB8-8F7D-939B7D874196}" type="pres">
      <dgm:prSet presAssocID="{C202D0C7-3AB4-4817-9B94-AB840DE94D29}" presName="sp" presStyleCnt="0"/>
      <dgm:spPr/>
    </dgm:pt>
    <dgm:pt modelId="{3CA01F51-2325-4A51-8C72-59FD2A8B8E46}" type="pres">
      <dgm:prSet presAssocID="{F51DC26C-5BDC-4683-94F2-276FCAAB8A3C}" presName="linNode" presStyleCnt="0"/>
      <dgm:spPr/>
    </dgm:pt>
    <dgm:pt modelId="{0283AD5B-78A6-4B83-B00A-860A07F4F4A5}" type="pres">
      <dgm:prSet presAssocID="{F51DC26C-5BDC-4683-94F2-276FCAAB8A3C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8E2471-3E23-4C97-93AC-3E90F822EA87}" type="pres">
      <dgm:prSet presAssocID="{2FD5F39F-BC31-4EB7-AF58-F3113BA46E70}" presName="sp" presStyleCnt="0"/>
      <dgm:spPr/>
    </dgm:pt>
    <dgm:pt modelId="{532912A2-DEC3-4DC6-8817-F1371B154DD1}" type="pres">
      <dgm:prSet presAssocID="{3ABECF8E-AC65-4C36-B466-C267CC315C8F}" presName="linNode" presStyleCnt="0"/>
      <dgm:spPr/>
    </dgm:pt>
    <dgm:pt modelId="{B99BF0D4-3704-41CA-987C-002BE9245117}" type="pres">
      <dgm:prSet presAssocID="{3ABECF8E-AC65-4C36-B466-C267CC315C8F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6A7622-84C1-4E0C-8A51-D0A528993070}" type="pres">
      <dgm:prSet presAssocID="{A2AE0107-20FB-4E09-BA1B-AE4886FAEAB8}" presName="sp" presStyleCnt="0"/>
      <dgm:spPr/>
    </dgm:pt>
    <dgm:pt modelId="{740B4CF0-3F36-4644-9A4C-BAF6BCF70786}" type="pres">
      <dgm:prSet presAssocID="{F984A601-BF35-4316-9C29-2D88E043175C}" presName="linNode" presStyleCnt="0"/>
      <dgm:spPr/>
    </dgm:pt>
    <dgm:pt modelId="{B6978CE5-C497-4316-949D-D868004011E6}" type="pres">
      <dgm:prSet presAssocID="{F984A601-BF35-4316-9C29-2D88E043175C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601232-0BF8-42E6-9827-C4A78FF5A6D6}" type="pres">
      <dgm:prSet presAssocID="{FEA9E54E-B13D-41EF-A752-B302FFA3E3E7}" presName="sp" presStyleCnt="0"/>
      <dgm:spPr/>
    </dgm:pt>
    <dgm:pt modelId="{0D41F61A-B520-4E25-AD53-340B0F545C04}" type="pres">
      <dgm:prSet presAssocID="{38E98A02-9FA9-4791-A86E-58749B5D8E85}" presName="linNode" presStyleCnt="0"/>
      <dgm:spPr/>
    </dgm:pt>
    <dgm:pt modelId="{108B2F4F-0A1B-4E69-9522-F47DD3ACB4FE}" type="pres">
      <dgm:prSet presAssocID="{38E98A02-9FA9-4791-A86E-58749B5D8E85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88FE03-195E-48E1-9D11-6D62DD35681A}" type="presOf" srcId="{F51DC26C-5BDC-4683-94F2-276FCAAB8A3C}" destId="{0283AD5B-78A6-4B83-B00A-860A07F4F4A5}" srcOrd="0" destOrd="0" presId="urn:microsoft.com/office/officeart/2005/8/layout/vList5"/>
    <dgm:cxn modelId="{BE970BA8-9319-4FA0-BFB8-2DCF02A4F345}" srcId="{D8F5C504-1004-4481-9DD9-7F8862F927A6}" destId="{F51DC26C-5BDC-4683-94F2-276FCAAB8A3C}" srcOrd="3" destOrd="0" parTransId="{FDCF7B57-D42C-44A7-BDDF-F19AFFB3292C}" sibTransId="{2FD5F39F-BC31-4EB7-AF58-F3113BA46E70}"/>
    <dgm:cxn modelId="{655DB724-559E-41BA-9F01-DEAC4C2E41A9}" srcId="{D8F5C504-1004-4481-9DD9-7F8862F927A6}" destId="{159DCFE1-824D-4448-9B7D-D0FAD1171B7F}" srcOrd="1" destOrd="0" parTransId="{CA3F6EC4-CA12-4D23-A1F2-F4510895087A}" sibTransId="{185ED487-ABC7-454E-9E3A-FC70BD8AF3C6}"/>
    <dgm:cxn modelId="{F3F0629E-1C57-4173-90D8-949103B1221E}" type="presOf" srcId="{0D5F6D8F-23EC-475F-8BEE-A28558A0710D}" destId="{7637B749-664A-45D7-AAE6-DF820772B31C}" srcOrd="0" destOrd="0" presId="urn:microsoft.com/office/officeart/2005/8/layout/vList5"/>
    <dgm:cxn modelId="{FCBAE0B6-C577-43E8-90D6-B6EBDE871C7B}" srcId="{D8F5C504-1004-4481-9DD9-7F8862F927A6}" destId="{38E98A02-9FA9-4791-A86E-58749B5D8E85}" srcOrd="6" destOrd="0" parTransId="{A3332197-3F98-4D77-9B82-A70891B93880}" sibTransId="{DB57379C-5651-4B11-99DA-2B6A9635D66E}"/>
    <dgm:cxn modelId="{9BED6B02-A391-4456-93C5-7E90BB6C84A6}" type="presOf" srcId="{159DCFE1-824D-4448-9B7D-D0FAD1171B7F}" destId="{37D0BE61-6D8A-43C6-BC0B-C606327D7FEF}" srcOrd="0" destOrd="0" presId="urn:microsoft.com/office/officeart/2005/8/layout/vList5"/>
    <dgm:cxn modelId="{81BE4073-9255-4974-878F-88DC623A4D72}" srcId="{D8F5C504-1004-4481-9DD9-7F8862F927A6}" destId="{3ABECF8E-AC65-4C36-B466-C267CC315C8F}" srcOrd="4" destOrd="0" parTransId="{2B6BAC86-2C35-4E00-A5D0-6DE8B1A5499D}" sibTransId="{A2AE0107-20FB-4E09-BA1B-AE4886FAEAB8}"/>
    <dgm:cxn modelId="{3417BB49-5A9C-4C5E-BBB9-698FBEDCE8DD}" type="presOf" srcId="{D8F5C504-1004-4481-9DD9-7F8862F927A6}" destId="{1290671C-7FBB-41BD-A627-E90A48D92365}" srcOrd="0" destOrd="0" presId="urn:microsoft.com/office/officeart/2005/8/layout/vList5"/>
    <dgm:cxn modelId="{BD40AFD4-BEF4-4326-A59E-3DF271492A8E}" type="presOf" srcId="{38E98A02-9FA9-4791-A86E-58749B5D8E85}" destId="{108B2F4F-0A1B-4E69-9522-F47DD3ACB4FE}" srcOrd="0" destOrd="0" presId="urn:microsoft.com/office/officeart/2005/8/layout/vList5"/>
    <dgm:cxn modelId="{5BD11661-77B6-4049-AE40-0484933895EC}" type="presOf" srcId="{7442E9F9-2797-4D20-90E3-DD921BBFB3F8}" destId="{B99E686F-17A7-4564-8390-45D755E4A6C3}" srcOrd="0" destOrd="0" presId="urn:microsoft.com/office/officeart/2005/8/layout/vList5"/>
    <dgm:cxn modelId="{168A1F6B-3155-4A64-83B2-62526CC4181A}" srcId="{D8F5C504-1004-4481-9DD9-7F8862F927A6}" destId="{7442E9F9-2797-4D20-90E3-DD921BBFB3F8}" srcOrd="0" destOrd="0" parTransId="{C69EEDC0-9B34-42A0-B76D-90B49A9747B3}" sibTransId="{A825FC2F-8B31-419A-BFC0-8AC3DF16B6D9}"/>
    <dgm:cxn modelId="{4D46ADF8-2713-4BF8-9BFE-0C0DC55D2114}" srcId="{D8F5C504-1004-4481-9DD9-7F8862F927A6}" destId="{0D5F6D8F-23EC-475F-8BEE-A28558A0710D}" srcOrd="2" destOrd="0" parTransId="{7E264426-B723-4E23-B895-10D4CAC61A46}" sibTransId="{C202D0C7-3AB4-4817-9B94-AB840DE94D29}"/>
    <dgm:cxn modelId="{E832A65C-AA3B-4663-AE85-1CFC1AA01427}" type="presOf" srcId="{F984A601-BF35-4316-9C29-2D88E043175C}" destId="{B6978CE5-C497-4316-949D-D868004011E6}" srcOrd="0" destOrd="0" presId="urn:microsoft.com/office/officeart/2005/8/layout/vList5"/>
    <dgm:cxn modelId="{B5CCDF57-DFD5-4430-ABAB-B028C31F9D26}" type="presOf" srcId="{3ABECF8E-AC65-4C36-B466-C267CC315C8F}" destId="{B99BF0D4-3704-41CA-987C-002BE9245117}" srcOrd="0" destOrd="0" presId="urn:microsoft.com/office/officeart/2005/8/layout/vList5"/>
    <dgm:cxn modelId="{4D9B8503-714B-47F7-8590-310F352D76FD}" srcId="{D8F5C504-1004-4481-9DD9-7F8862F927A6}" destId="{F984A601-BF35-4316-9C29-2D88E043175C}" srcOrd="5" destOrd="0" parTransId="{F8EF83C0-2FAC-4267-B6F7-9E3C81BA7507}" sibTransId="{FEA9E54E-B13D-41EF-A752-B302FFA3E3E7}"/>
    <dgm:cxn modelId="{5323D04A-BD00-4DF7-99F7-B12267327609}" type="presParOf" srcId="{1290671C-7FBB-41BD-A627-E90A48D92365}" destId="{6E8540C2-645D-4AF8-AD8F-231647AB1446}" srcOrd="0" destOrd="0" presId="urn:microsoft.com/office/officeart/2005/8/layout/vList5"/>
    <dgm:cxn modelId="{6D0F8C14-7F3B-49DE-A5E3-1168ABC948BC}" type="presParOf" srcId="{6E8540C2-645D-4AF8-AD8F-231647AB1446}" destId="{B99E686F-17A7-4564-8390-45D755E4A6C3}" srcOrd="0" destOrd="0" presId="urn:microsoft.com/office/officeart/2005/8/layout/vList5"/>
    <dgm:cxn modelId="{0BFE9CBA-205A-437F-9685-D61837EFC833}" type="presParOf" srcId="{1290671C-7FBB-41BD-A627-E90A48D92365}" destId="{8A76DE3F-109A-416B-8183-8177CDCEF7CE}" srcOrd="1" destOrd="0" presId="urn:microsoft.com/office/officeart/2005/8/layout/vList5"/>
    <dgm:cxn modelId="{DA37BF2E-B51C-4E9B-9B30-B21E391A531D}" type="presParOf" srcId="{1290671C-7FBB-41BD-A627-E90A48D92365}" destId="{564EF213-2FDF-4500-B364-EB196A962210}" srcOrd="2" destOrd="0" presId="urn:microsoft.com/office/officeart/2005/8/layout/vList5"/>
    <dgm:cxn modelId="{7905413F-D6E7-4E59-B50F-CCA51FF93D97}" type="presParOf" srcId="{564EF213-2FDF-4500-B364-EB196A962210}" destId="{37D0BE61-6D8A-43C6-BC0B-C606327D7FEF}" srcOrd="0" destOrd="0" presId="urn:microsoft.com/office/officeart/2005/8/layout/vList5"/>
    <dgm:cxn modelId="{5F47EB78-DD7F-4672-9925-7AD6696B97B9}" type="presParOf" srcId="{1290671C-7FBB-41BD-A627-E90A48D92365}" destId="{9728E58B-449D-49CB-BF5B-E74DDD48A89F}" srcOrd="3" destOrd="0" presId="urn:microsoft.com/office/officeart/2005/8/layout/vList5"/>
    <dgm:cxn modelId="{213326F6-AF2D-46B8-AE68-9FEE6E6D42DC}" type="presParOf" srcId="{1290671C-7FBB-41BD-A627-E90A48D92365}" destId="{A68B458E-E93E-4103-9782-F336E28D19EB}" srcOrd="4" destOrd="0" presId="urn:microsoft.com/office/officeart/2005/8/layout/vList5"/>
    <dgm:cxn modelId="{6B4C1C3B-A406-4DA0-BAC0-8C4F7C854ED5}" type="presParOf" srcId="{A68B458E-E93E-4103-9782-F336E28D19EB}" destId="{7637B749-664A-45D7-AAE6-DF820772B31C}" srcOrd="0" destOrd="0" presId="urn:microsoft.com/office/officeart/2005/8/layout/vList5"/>
    <dgm:cxn modelId="{B6B368B3-0D7E-4232-B2C5-2D0EA080A7B6}" type="presParOf" srcId="{1290671C-7FBB-41BD-A627-E90A48D92365}" destId="{55E160D8-8223-4BB8-8F7D-939B7D874196}" srcOrd="5" destOrd="0" presId="urn:microsoft.com/office/officeart/2005/8/layout/vList5"/>
    <dgm:cxn modelId="{B7AF1BCC-FEEC-410A-9EBF-7FEC6F7E3478}" type="presParOf" srcId="{1290671C-7FBB-41BD-A627-E90A48D92365}" destId="{3CA01F51-2325-4A51-8C72-59FD2A8B8E46}" srcOrd="6" destOrd="0" presId="urn:microsoft.com/office/officeart/2005/8/layout/vList5"/>
    <dgm:cxn modelId="{0C92B373-A731-4055-A8C2-6332A38AD317}" type="presParOf" srcId="{3CA01F51-2325-4A51-8C72-59FD2A8B8E46}" destId="{0283AD5B-78A6-4B83-B00A-860A07F4F4A5}" srcOrd="0" destOrd="0" presId="urn:microsoft.com/office/officeart/2005/8/layout/vList5"/>
    <dgm:cxn modelId="{96170835-AADB-47EA-91DF-FD5166521D86}" type="presParOf" srcId="{1290671C-7FBB-41BD-A627-E90A48D92365}" destId="{C18E2471-3E23-4C97-93AC-3E90F822EA87}" srcOrd="7" destOrd="0" presId="urn:microsoft.com/office/officeart/2005/8/layout/vList5"/>
    <dgm:cxn modelId="{2569A485-299A-4214-989A-C49FD32F88FB}" type="presParOf" srcId="{1290671C-7FBB-41BD-A627-E90A48D92365}" destId="{532912A2-DEC3-4DC6-8817-F1371B154DD1}" srcOrd="8" destOrd="0" presId="urn:microsoft.com/office/officeart/2005/8/layout/vList5"/>
    <dgm:cxn modelId="{A94B08D9-E353-41D5-97AE-71040FF17184}" type="presParOf" srcId="{532912A2-DEC3-4DC6-8817-F1371B154DD1}" destId="{B99BF0D4-3704-41CA-987C-002BE9245117}" srcOrd="0" destOrd="0" presId="urn:microsoft.com/office/officeart/2005/8/layout/vList5"/>
    <dgm:cxn modelId="{5A5E0972-A664-4B6C-B3B7-ACA13EBECE6B}" type="presParOf" srcId="{1290671C-7FBB-41BD-A627-E90A48D92365}" destId="{556A7622-84C1-4E0C-8A51-D0A528993070}" srcOrd="9" destOrd="0" presId="urn:microsoft.com/office/officeart/2005/8/layout/vList5"/>
    <dgm:cxn modelId="{CD5E897C-EC7B-4CA4-B044-60B471DAA47E}" type="presParOf" srcId="{1290671C-7FBB-41BD-A627-E90A48D92365}" destId="{740B4CF0-3F36-4644-9A4C-BAF6BCF70786}" srcOrd="10" destOrd="0" presId="urn:microsoft.com/office/officeart/2005/8/layout/vList5"/>
    <dgm:cxn modelId="{BEAFEFCF-B9C3-420E-8F4C-F0F0D391DD61}" type="presParOf" srcId="{740B4CF0-3F36-4644-9A4C-BAF6BCF70786}" destId="{B6978CE5-C497-4316-949D-D868004011E6}" srcOrd="0" destOrd="0" presId="urn:microsoft.com/office/officeart/2005/8/layout/vList5"/>
    <dgm:cxn modelId="{C831A53F-DC3D-49A7-8F51-F452BB063147}" type="presParOf" srcId="{1290671C-7FBB-41BD-A627-E90A48D92365}" destId="{35601232-0BF8-42E6-9827-C4A78FF5A6D6}" srcOrd="11" destOrd="0" presId="urn:microsoft.com/office/officeart/2005/8/layout/vList5"/>
    <dgm:cxn modelId="{F0F08B8D-45FF-4CD5-B5B3-8EB69DA89810}" type="presParOf" srcId="{1290671C-7FBB-41BD-A627-E90A48D92365}" destId="{0D41F61A-B520-4E25-AD53-340B0F545C04}" srcOrd="12" destOrd="0" presId="urn:microsoft.com/office/officeart/2005/8/layout/vList5"/>
    <dgm:cxn modelId="{F6476BA2-5E79-4505-B2EA-6EA0B90D161D}" type="presParOf" srcId="{0D41F61A-B520-4E25-AD53-340B0F545C04}" destId="{108B2F4F-0A1B-4E69-9522-F47DD3ACB4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5A40E-AD91-48DE-B685-3F4CE5A58C81}">
      <dsp:nvSpPr>
        <dsp:cNvPr id="0" name=""/>
        <dsp:cNvSpPr/>
      </dsp:nvSpPr>
      <dsp:spPr>
        <a:xfrm>
          <a:off x="0" y="218125"/>
          <a:ext cx="6092825" cy="603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融侨经济技术开发区</a:t>
          </a:r>
          <a:endParaRPr lang="zh-CN" sz="1300" kern="1200" dirty="0"/>
        </a:p>
      </dsp:txBody>
      <dsp:txXfrm>
        <a:off x="29459" y="247584"/>
        <a:ext cx="6033907" cy="544558"/>
      </dsp:txXfrm>
    </dsp:sp>
    <dsp:sp modelId="{61DCA356-9BCE-479B-A32F-972E64AACC17}">
      <dsp:nvSpPr>
        <dsp:cNvPr id="0" name=""/>
        <dsp:cNvSpPr/>
      </dsp:nvSpPr>
      <dsp:spPr>
        <a:xfrm>
          <a:off x="0" y="859041"/>
          <a:ext cx="6092825" cy="550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smtClean="0"/>
            <a:t>江阴港城经济区</a:t>
          </a:r>
          <a:endParaRPr lang="zh-CN" sz="1300" kern="1200"/>
        </a:p>
      </dsp:txBody>
      <dsp:txXfrm>
        <a:off x="26856" y="885897"/>
        <a:ext cx="6039113" cy="496434"/>
      </dsp:txXfrm>
    </dsp:sp>
    <dsp:sp modelId="{5E2C595B-2CFD-47C7-BF24-C2DFAD2D2847}">
      <dsp:nvSpPr>
        <dsp:cNvPr id="0" name=""/>
        <dsp:cNvSpPr/>
      </dsp:nvSpPr>
      <dsp:spPr>
        <a:xfrm>
          <a:off x="0" y="1446627"/>
          <a:ext cx="6092825" cy="567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smtClean="0"/>
            <a:t>福州元洪投资区</a:t>
          </a:r>
          <a:endParaRPr lang="zh-CN" sz="1300" kern="1200"/>
        </a:p>
      </dsp:txBody>
      <dsp:txXfrm>
        <a:off x="27695" y="1474322"/>
        <a:ext cx="6037435" cy="511939"/>
      </dsp:txXfrm>
    </dsp:sp>
    <dsp:sp modelId="{1ADAE25A-41AF-4095-8FEE-0EB4B7258B80}">
      <dsp:nvSpPr>
        <dsp:cNvPr id="0" name=""/>
        <dsp:cNvSpPr/>
      </dsp:nvSpPr>
      <dsp:spPr>
        <a:xfrm>
          <a:off x="0" y="2051396"/>
          <a:ext cx="6092825" cy="573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闽台（福州）蓝色经济产业园等多个工业园区</a:t>
          </a:r>
          <a:endParaRPr lang="zh-CN" sz="1300" kern="1200" dirty="0"/>
        </a:p>
      </dsp:txBody>
      <dsp:txXfrm>
        <a:off x="28020" y="2079416"/>
        <a:ext cx="6036785" cy="517952"/>
      </dsp:txXfrm>
    </dsp:sp>
    <dsp:sp modelId="{0D1B4484-1301-427D-AB12-6EDC0FEAD181}">
      <dsp:nvSpPr>
        <dsp:cNvPr id="0" name=""/>
        <dsp:cNvSpPr/>
      </dsp:nvSpPr>
      <dsp:spPr>
        <a:xfrm>
          <a:off x="0" y="2662829"/>
          <a:ext cx="6092825" cy="968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smtClean="0"/>
            <a:t>适时推出“工利贷”产品，将核心企业及其配套的中小微企业作为营销重点，根据园区分布位置、行业特点、核心企业供应链企业的情况进行营销，探索以核心企业供应链为营销重点的服务方式，有效满足中小微企业金融需求。</a:t>
          </a:r>
          <a:endParaRPr lang="zh-CN" sz="1300" kern="1200"/>
        </a:p>
      </dsp:txBody>
      <dsp:txXfrm>
        <a:off x="47282" y="2710111"/>
        <a:ext cx="5998261" cy="874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7C5FC-3D6D-429D-A038-0162C492AC65}">
      <dsp:nvSpPr>
        <dsp:cNvPr id="0" name=""/>
        <dsp:cNvSpPr/>
      </dsp:nvSpPr>
      <dsp:spPr>
        <a:xfrm>
          <a:off x="456961" y="0"/>
          <a:ext cx="5178901" cy="332219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C86F2-067D-4FCC-9855-92B4FA4F783E}">
      <dsp:nvSpPr>
        <dsp:cNvPr id="0" name=""/>
        <dsp:cNvSpPr/>
      </dsp:nvSpPr>
      <dsp:spPr>
        <a:xfrm>
          <a:off x="477861" y="996659"/>
          <a:ext cx="2494250" cy="1328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对公余额</a:t>
          </a:r>
          <a:endParaRPr lang="en-US" altLang="zh-CN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稳步增长</a:t>
          </a:r>
          <a:endParaRPr lang="zh-CN" altLang="en-US" sz="1800" kern="1200" dirty="0"/>
        </a:p>
      </dsp:txBody>
      <dsp:txXfrm>
        <a:off x="542731" y="1061529"/>
        <a:ext cx="2364510" cy="1199138"/>
      </dsp:txXfrm>
    </dsp:sp>
    <dsp:sp modelId="{0938BA25-E7ED-4EF1-B44A-0457B777168B}">
      <dsp:nvSpPr>
        <dsp:cNvPr id="0" name=""/>
        <dsp:cNvSpPr/>
      </dsp:nvSpPr>
      <dsp:spPr>
        <a:xfrm>
          <a:off x="3120713" y="996659"/>
          <a:ext cx="2494250" cy="1328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截止</a:t>
          </a:r>
          <a:r>
            <a:rPr lang="en-US" sz="1100" kern="1200" dirty="0" smtClean="0"/>
            <a:t>7</a:t>
          </a:r>
          <a:r>
            <a:rPr lang="zh-CN" sz="1100" kern="1200" dirty="0" smtClean="0"/>
            <a:t>月末，对公贷款余额</a:t>
          </a:r>
          <a:r>
            <a:rPr lang="en-US" sz="1100" kern="1200" dirty="0" smtClean="0"/>
            <a:t>58.64</a:t>
          </a:r>
          <a:r>
            <a:rPr lang="zh-CN" sz="1100" kern="1200" dirty="0" smtClean="0"/>
            <a:t>亿元，较年初增加</a:t>
          </a:r>
          <a:r>
            <a:rPr lang="en-US" sz="1100" kern="1200" dirty="0" smtClean="0"/>
            <a:t>5.55</a:t>
          </a:r>
          <a:r>
            <a:rPr lang="zh-CN" sz="1100" kern="1200" dirty="0" smtClean="0"/>
            <a:t>亿元，增幅</a:t>
          </a:r>
          <a:r>
            <a:rPr lang="en-US" sz="1100" kern="1200" dirty="0" smtClean="0"/>
            <a:t>10.45%</a:t>
          </a:r>
          <a:r>
            <a:rPr lang="zh-CN" sz="1100" kern="1200" dirty="0" smtClean="0"/>
            <a:t>，其中发放工利贷</a:t>
          </a:r>
          <a:r>
            <a:rPr lang="en-US" sz="1100" kern="1200" dirty="0" smtClean="0"/>
            <a:t>268</a:t>
          </a:r>
          <a:r>
            <a:rPr lang="zh-CN" sz="1100" kern="1200" dirty="0" smtClean="0"/>
            <a:t>户，贷款余额</a:t>
          </a:r>
          <a:r>
            <a:rPr lang="en-US" sz="1100" kern="1200" dirty="0" smtClean="0"/>
            <a:t>47.64</a:t>
          </a:r>
          <a:r>
            <a:rPr lang="zh-CN" sz="1100" kern="1200" dirty="0" smtClean="0"/>
            <a:t>亿元，有效满足企业生产经营需求，助力中小微企业纾困。</a:t>
          </a:r>
          <a:endParaRPr lang="zh-CN" sz="1100" kern="1200" dirty="0"/>
        </a:p>
      </dsp:txBody>
      <dsp:txXfrm>
        <a:off x="3185583" y="1061529"/>
        <a:ext cx="2364510" cy="11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BF951-5DEA-477F-A545-3424D0260EC6}">
      <dsp:nvSpPr>
        <dsp:cNvPr id="0" name=""/>
        <dsp:cNvSpPr/>
      </dsp:nvSpPr>
      <dsp:spPr>
        <a:xfrm>
          <a:off x="588665" y="0"/>
          <a:ext cx="6671541" cy="43388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C4BE7-E471-4557-AE60-86CA8CF963B2}">
      <dsp:nvSpPr>
        <dsp:cNvPr id="0" name=""/>
        <dsp:cNvSpPr/>
      </dsp:nvSpPr>
      <dsp:spPr>
        <a:xfrm>
          <a:off x="3419" y="1301644"/>
          <a:ext cx="1491374" cy="1735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占比指标</a:t>
          </a:r>
          <a:endParaRPr lang="en-US" altLang="zh-CN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四个第一</a:t>
          </a:r>
          <a:endParaRPr lang="zh-CN" sz="1400" kern="1200" dirty="0"/>
        </a:p>
      </dsp:txBody>
      <dsp:txXfrm>
        <a:off x="76222" y="1374447"/>
        <a:ext cx="1345768" cy="1589920"/>
      </dsp:txXfrm>
    </dsp:sp>
    <dsp:sp modelId="{4119F1DE-4FDD-4144-AF2A-95F46B692AD4}">
      <dsp:nvSpPr>
        <dsp:cNvPr id="0" name=""/>
        <dsp:cNvSpPr/>
      </dsp:nvSpPr>
      <dsp:spPr>
        <a:xfrm>
          <a:off x="1591084" y="1301644"/>
          <a:ext cx="1491374" cy="1735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1.</a:t>
          </a:r>
          <a:r>
            <a:rPr lang="zh-CN" sz="1400" kern="1200" smtClean="0"/>
            <a:t>小微企业贷款（纯企业口径）为福清辖区第一（</a:t>
          </a:r>
          <a:r>
            <a:rPr lang="en-US" sz="1400" kern="1200" smtClean="0"/>
            <a:t>48.44</a:t>
          </a:r>
          <a:r>
            <a:rPr lang="zh-CN" sz="1400" kern="1200" smtClean="0"/>
            <a:t>亿元，</a:t>
          </a:r>
          <a:r>
            <a:rPr lang="en-US" sz="1400" kern="1200" smtClean="0"/>
            <a:t>24.44%</a:t>
          </a:r>
          <a:r>
            <a:rPr lang="zh-CN" sz="1400" kern="1200" smtClean="0"/>
            <a:t>）</a:t>
          </a:r>
          <a:endParaRPr lang="zh-CN" sz="1400" kern="1200"/>
        </a:p>
      </dsp:txBody>
      <dsp:txXfrm>
        <a:off x="1663887" y="1374447"/>
        <a:ext cx="1345768" cy="1589920"/>
      </dsp:txXfrm>
    </dsp:sp>
    <dsp:sp modelId="{36F8867D-70DD-4536-BBB4-C099A80766B8}">
      <dsp:nvSpPr>
        <dsp:cNvPr id="0" name=""/>
        <dsp:cNvSpPr/>
      </dsp:nvSpPr>
      <dsp:spPr>
        <a:xfrm>
          <a:off x="3178748" y="1301644"/>
          <a:ext cx="1491374" cy="1735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2.</a:t>
          </a:r>
          <a:r>
            <a:rPr lang="zh-CN" sz="1400" kern="1200" smtClean="0"/>
            <a:t>普惠小微贷款为福清辖区第一（</a:t>
          </a:r>
          <a:r>
            <a:rPr lang="en-US" sz="1400" kern="1200" smtClean="0"/>
            <a:t>35.86</a:t>
          </a:r>
          <a:r>
            <a:rPr lang="zh-CN" sz="1400" kern="1200" smtClean="0"/>
            <a:t>亿元，</a:t>
          </a:r>
          <a:r>
            <a:rPr lang="en-US" sz="1400" kern="1200" smtClean="0"/>
            <a:t>19.08%</a:t>
          </a:r>
          <a:r>
            <a:rPr lang="zh-CN" sz="1400" kern="1200" smtClean="0"/>
            <a:t>）</a:t>
          </a:r>
          <a:endParaRPr lang="zh-CN" sz="1400" kern="1200"/>
        </a:p>
      </dsp:txBody>
      <dsp:txXfrm>
        <a:off x="3251551" y="1374447"/>
        <a:ext cx="1345768" cy="1589920"/>
      </dsp:txXfrm>
    </dsp:sp>
    <dsp:sp modelId="{42904C2D-695A-4C38-88E0-D26CC3A7922C}">
      <dsp:nvSpPr>
        <dsp:cNvPr id="0" name=""/>
        <dsp:cNvSpPr/>
      </dsp:nvSpPr>
      <dsp:spPr>
        <a:xfrm>
          <a:off x="4766413" y="1301644"/>
          <a:ext cx="1491374" cy="1735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3.</a:t>
          </a:r>
          <a:r>
            <a:rPr lang="zh-CN" sz="1400" kern="1200" smtClean="0"/>
            <a:t>个体工商户经营性贷款为福清辖区第一（</a:t>
          </a:r>
          <a:r>
            <a:rPr lang="en-US" sz="1400" kern="1200" smtClean="0"/>
            <a:t>16.98</a:t>
          </a:r>
          <a:r>
            <a:rPr lang="zh-CN" sz="1400" kern="1200" smtClean="0"/>
            <a:t>亿元，</a:t>
          </a:r>
          <a:r>
            <a:rPr lang="en-US" sz="1400" kern="1200" smtClean="0"/>
            <a:t>22.55%</a:t>
          </a:r>
          <a:r>
            <a:rPr lang="zh-CN" sz="1400" kern="1200" smtClean="0"/>
            <a:t>）</a:t>
          </a:r>
          <a:endParaRPr lang="zh-CN" sz="1400" kern="1200"/>
        </a:p>
      </dsp:txBody>
      <dsp:txXfrm>
        <a:off x="4839216" y="1374447"/>
        <a:ext cx="1345768" cy="1589920"/>
      </dsp:txXfrm>
    </dsp:sp>
    <dsp:sp modelId="{4B222349-9BF4-44D1-AC2D-23F6FB8898DB}">
      <dsp:nvSpPr>
        <dsp:cNvPr id="0" name=""/>
        <dsp:cNvSpPr/>
      </dsp:nvSpPr>
      <dsp:spPr>
        <a:xfrm>
          <a:off x="6354078" y="1301644"/>
          <a:ext cx="1491374" cy="1735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4.</a:t>
          </a:r>
          <a:r>
            <a:rPr lang="zh-CN" sz="1400" kern="1200" smtClean="0"/>
            <a:t>小微企业主经营性贷款为福清辖区第一（</a:t>
          </a:r>
          <a:r>
            <a:rPr lang="en-US" sz="1400" kern="1200" smtClean="0"/>
            <a:t>13.41</a:t>
          </a:r>
          <a:r>
            <a:rPr lang="zh-CN" sz="1400" kern="1200" smtClean="0"/>
            <a:t>亿元，</a:t>
          </a:r>
          <a:r>
            <a:rPr lang="en-US" sz="1400" kern="1200" smtClean="0"/>
            <a:t>20.43%</a:t>
          </a:r>
          <a:r>
            <a:rPr lang="zh-CN" sz="1400" kern="1200" smtClean="0"/>
            <a:t>）</a:t>
          </a:r>
          <a:endParaRPr lang="zh-CN" sz="1400" kern="1200"/>
        </a:p>
      </dsp:txBody>
      <dsp:txXfrm>
        <a:off x="6426881" y="1374447"/>
        <a:ext cx="1345768" cy="1589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E686F-17A7-4564-8390-45D755E4A6C3}">
      <dsp:nvSpPr>
        <dsp:cNvPr id="0" name=""/>
        <dsp:cNvSpPr/>
      </dsp:nvSpPr>
      <dsp:spPr>
        <a:xfrm>
          <a:off x="3089443" y="449"/>
          <a:ext cx="6587946" cy="719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（一） 服务对象广：“工利贷”产品是指福清汇通农商银行面向辖内符合条件的企业发放的抵     </a:t>
          </a:r>
          <a:endParaRPr lang="en-US" altLang="zh-CN" sz="12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           </a:t>
          </a:r>
          <a:r>
            <a:rPr lang="zh-CN" altLang="en-US" sz="1200" kern="1200" dirty="0" smtClean="0"/>
            <a:t>押贷款，服务对象覆盖中、小、微企业，重点支持工业制造业等实体企业。</a:t>
          </a:r>
          <a:endParaRPr lang="zh-CN" altLang="en-US" sz="1200" kern="1200" dirty="0"/>
        </a:p>
      </dsp:txBody>
      <dsp:txXfrm>
        <a:off x="3124588" y="35594"/>
        <a:ext cx="6517656" cy="649666"/>
      </dsp:txXfrm>
    </dsp:sp>
    <dsp:sp modelId="{37D0BE61-6D8A-43C6-BC0B-C606327D7FEF}">
      <dsp:nvSpPr>
        <dsp:cNvPr id="0" name=""/>
        <dsp:cNvSpPr/>
      </dsp:nvSpPr>
      <dsp:spPr>
        <a:xfrm>
          <a:off x="3089443" y="756403"/>
          <a:ext cx="4596059" cy="719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kern="1200" dirty="0" smtClean="0"/>
            <a:t>（二）审批效率高：审批流程短，放款速度快，最快</a:t>
          </a:r>
          <a:r>
            <a:rPr lang="en-US" sz="1200" kern="1200" dirty="0" smtClean="0"/>
            <a:t>3</a:t>
          </a:r>
          <a:r>
            <a:rPr lang="zh-CN" sz="1200" kern="1200" dirty="0" smtClean="0"/>
            <a:t>天就可以放</a:t>
          </a:r>
          <a:endParaRPr lang="en-US" altLang="zh-CN" sz="12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          </a:t>
          </a:r>
          <a:r>
            <a:rPr lang="zh-CN" sz="1200" kern="1200" dirty="0" smtClean="0"/>
            <a:t>款；</a:t>
          </a:r>
          <a:endParaRPr lang="zh-CN" sz="1200" kern="1200" dirty="0"/>
        </a:p>
      </dsp:txBody>
      <dsp:txXfrm>
        <a:off x="3124588" y="791548"/>
        <a:ext cx="4525769" cy="649666"/>
      </dsp:txXfrm>
    </dsp:sp>
    <dsp:sp modelId="{7637B749-664A-45D7-AAE6-DF820772B31C}">
      <dsp:nvSpPr>
        <dsp:cNvPr id="0" name=""/>
        <dsp:cNvSpPr/>
      </dsp:nvSpPr>
      <dsp:spPr>
        <a:xfrm>
          <a:off x="3089443" y="1512358"/>
          <a:ext cx="4596059" cy="719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（三）授信期限长：一次授信循环使用，最长可授信</a:t>
          </a:r>
          <a:r>
            <a:rPr lang="en-US" sz="1100" kern="1200" dirty="0" smtClean="0"/>
            <a:t>10</a:t>
          </a:r>
          <a:r>
            <a:rPr lang="zh-CN" sz="1100" kern="1200" dirty="0" smtClean="0"/>
            <a:t>年；</a:t>
          </a:r>
          <a:endParaRPr lang="zh-CN" sz="1100" kern="1200" dirty="0"/>
        </a:p>
      </dsp:txBody>
      <dsp:txXfrm>
        <a:off x="3124588" y="1547503"/>
        <a:ext cx="4525769" cy="649666"/>
      </dsp:txXfrm>
    </dsp:sp>
    <dsp:sp modelId="{0283AD5B-78A6-4B83-B00A-860A07F4F4A5}">
      <dsp:nvSpPr>
        <dsp:cNvPr id="0" name=""/>
        <dsp:cNvSpPr/>
      </dsp:nvSpPr>
      <dsp:spPr>
        <a:xfrm>
          <a:off x="3089443" y="2268313"/>
          <a:ext cx="4596059" cy="719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（四）用款方式活：随借随还，方便快捷，按日计息；</a:t>
          </a:r>
          <a:endParaRPr lang="zh-CN" altLang="en-US" sz="1100" kern="1200" dirty="0"/>
        </a:p>
      </dsp:txBody>
      <dsp:txXfrm>
        <a:off x="3124588" y="2303458"/>
        <a:ext cx="4525769" cy="649666"/>
      </dsp:txXfrm>
    </dsp:sp>
    <dsp:sp modelId="{B99BF0D4-3704-41CA-987C-002BE9245117}">
      <dsp:nvSpPr>
        <dsp:cNvPr id="0" name=""/>
        <dsp:cNvSpPr/>
      </dsp:nvSpPr>
      <dsp:spPr>
        <a:xfrm>
          <a:off x="3089443" y="3024268"/>
          <a:ext cx="4596059" cy="719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（五）综合成本低：明码实价，不搭售任何产品，利率简单</a:t>
          </a:r>
          <a:endParaRPr lang="en-US" altLang="zh-CN" sz="1100" kern="1200" dirty="0" smtClean="0"/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        </a:t>
          </a:r>
          <a:r>
            <a:rPr lang="zh-CN" sz="1100" kern="1200" dirty="0" smtClean="0"/>
            <a:t>明了，易于计算成本；</a:t>
          </a:r>
          <a:endParaRPr lang="zh-CN" sz="1100" kern="1200" dirty="0"/>
        </a:p>
      </dsp:txBody>
      <dsp:txXfrm>
        <a:off x="3124588" y="3059413"/>
        <a:ext cx="4525769" cy="649666"/>
      </dsp:txXfrm>
    </dsp:sp>
    <dsp:sp modelId="{B6978CE5-C497-4316-949D-D868004011E6}">
      <dsp:nvSpPr>
        <dsp:cNvPr id="0" name=""/>
        <dsp:cNvSpPr/>
      </dsp:nvSpPr>
      <dsp:spPr>
        <a:xfrm>
          <a:off x="3089443" y="3780223"/>
          <a:ext cx="4596059" cy="719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（六）对接无还本：无需过桥，到期可办理无还本续贷，保障企业资金</a:t>
          </a:r>
          <a:endParaRPr lang="en-US" altLang="zh-CN" sz="1100" kern="1200" dirty="0" smtClean="0"/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          </a:t>
          </a:r>
          <a:r>
            <a:rPr lang="zh-CN" sz="1100" kern="1200" dirty="0" smtClean="0"/>
            <a:t>需求得到满足。</a:t>
          </a:r>
          <a:endParaRPr lang="zh-CN" sz="1100" kern="1200" dirty="0"/>
        </a:p>
      </dsp:txBody>
      <dsp:txXfrm>
        <a:off x="3124588" y="3815368"/>
        <a:ext cx="4525769" cy="649666"/>
      </dsp:txXfrm>
    </dsp:sp>
    <dsp:sp modelId="{108B2F4F-0A1B-4E69-9522-F47DD3ACB4FE}">
      <dsp:nvSpPr>
        <dsp:cNvPr id="0" name=""/>
        <dsp:cNvSpPr/>
      </dsp:nvSpPr>
      <dsp:spPr>
        <a:xfrm>
          <a:off x="3089443" y="4536177"/>
          <a:ext cx="4596059" cy="719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（七）团队服务优</a:t>
          </a:r>
          <a:endParaRPr lang="zh-CN" altLang="en-US" sz="1100" kern="1200" dirty="0"/>
        </a:p>
      </dsp:txBody>
      <dsp:txXfrm>
        <a:off x="3124588" y="4571322"/>
        <a:ext cx="4525769" cy="649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21210-3B78-47D9-9489-3C87B35AE666}" type="datetimeFigureOut">
              <a:rPr lang="zh-CN" altLang="en-US" smtClean="0"/>
              <a:pPr/>
              <a:t>2022-9-8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A47C5-D3B9-45C4-A412-6B0BBF4790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84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0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6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66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3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85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0001" y="6741131"/>
            <a:ext cx="1223977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en-US" altLang="zh-CN" sz="100" kern="0" dirty="0" smtClean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 smtClean="0">
                <a:solidFill>
                  <a:prstClr val="black"/>
                </a:solidFill>
                <a:hlinkClick r:id="rId2"/>
              </a:rPr>
              <a:t>下载</a:t>
            </a:r>
            <a:r>
              <a:rPr lang="zh-CN" altLang="en-US" sz="100" kern="0" dirty="0" smtClean="0">
                <a:solidFill>
                  <a:prstClr val="black"/>
                </a:solidFill>
              </a:rPr>
              <a:t> </a:t>
            </a:r>
            <a:r>
              <a:rPr lang="en-US" altLang="zh-CN" sz="100" kern="0" dirty="0" smtClean="0">
                <a:solidFill>
                  <a:prstClr val="black"/>
                </a:solidFill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9209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5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2022-9-8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10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6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2" y="274703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2022-9-8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10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13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4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建筑, 围栏, 平台, 人行道&#10;&#10;描述已自动生成">
            <a:extLst>
              <a:ext uri="{FF2B5EF4-FFF2-40B4-BE49-F238E27FC236}">
                <a16:creationId xmlns:a16="http://schemas.microsoft.com/office/drawing/2014/main" id="{479F0864-6A34-4ED0-92FA-119118D4F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" y="0"/>
            <a:ext cx="12190401" cy="6859588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394143B-7B11-4AC1-833E-66233C8E621C}"/>
              </a:ext>
            </a:extLst>
          </p:cNvPr>
          <p:cNvSpPr/>
          <p:nvPr userDrawn="1"/>
        </p:nvSpPr>
        <p:spPr>
          <a:xfrm>
            <a:off x="1" y="0"/>
            <a:ext cx="12190402" cy="6859588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altLang="zh-CN" sz="1800" dirty="0">
                <a:solidFill>
                  <a:prstClr val="white"/>
                </a:solidFill>
              </a:rPr>
              <a:t>a</a:t>
            </a:r>
            <a:endParaRPr lang="zh-CN" alt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0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建筑, 围栏, 平台, 人行道&#10;&#10;描述已自动生成">
            <a:extLst>
              <a:ext uri="{FF2B5EF4-FFF2-40B4-BE49-F238E27FC236}">
                <a16:creationId xmlns:a16="http://schemas.microsoft.com/office/drawing/2014/main" id="{479F0864-6A34-4ED0-92FA-119118D4F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" y="0"/>
            <a:ext cx="12190401" cy="6859588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394143B-7B11-4AC1-833E-66233C8E621C}"/>
              </a:ext>
            </a:extLst>
          </p:cNvPr>
          <p:cNvSpPr/>
          <p:nvPr userDrawn="1"/>
        </p:nvSpPr>
        <p:spPr>
          <a:xfrm>
            <a:off x="1" y="0"/>
            <a:ext cx="12190402" cy="6859588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altLang="zh-CN" sz="1800" dirty="0">
                <a:solidFill>
                  <a:prstClr val="white"/>
                </a:solidFill>
              </a:rPr>
              <a:t>a</a:t>
            </a:r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47DA51-F775-430D-83A5-FFC7DF2898AD}"/>
              </a:ext>
            </a:extLst>
          </p:cNvPr>
          <p:cNvSpPr txBox="1"/>
          <p:nvPr userDrawn="1"/>
        </p:nvSpPr>
        <p:spPr>
          <a:xfrm>
            <a:off x="10496872" y="6094090"/>
            <a:ext cx="1430982" cy="2187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defTabSz="914400">
              <a:lnSpc>
                <a:spcPct val="130000"/>
              </a:lnSpc>
            </a:pPr>
            <a:r>
              <a:rPr lang="en-US" altLang="zh-CN" sz="700" spc="300" dirty="0" smtClean="0">
                <a:solidFill>
                  <a:prstClr val="white">
                    <a:lumMod val="65000"/>
                  </a:prstClr>
                </a:solidFill>
              </a:rPr>
              <a:t>WWW.1PPT.COM</a:t>
            </a:r>
            <a:endParaRPr lang="zh-CN" altLang="en-US" sz="700" spc="3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9EE226-03AA-4238-8143-1A2FA41F7187}"/>
              </a:ext>
            </a:extLst>
          </p:cNvPr>
          <p:cNvSpPr txBox="1"/>
          <p:nvPr userDrawn="1"/>
        </p:nvSpPr>
        <p:spPr>
          <a:xfrm>
            <a:off x="272922" y="6072722"/>
            <a:ext cx="1141764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900" dirty="0" smtClean="0">
                <a:solidFill>
                  <a:srgbClr val="E7E6E6">
                    <a:lumMod val="75000"/>
                  </a:srgbClr>
                </a:solidFill>
              </a:rPr>
              <a:t>DESIGEND BY 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900" dirty="0" smtClean="0">
                <a:solidFill>
                  <a:srgbClr val="E7E6E6">
                    <a:lumMod val="75000"/>
                  </a:srgbClr>
                </a:solidFill>
              </a:rPr>
              <a:t>1PPT</a:t>
            </a:r>
            <a:endParaRPr lang="zh-CN" altLang="en-US" sz="900" dirty="0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6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1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5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4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9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2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B485F1-A6AB-4687-99F0-9D824CCA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C29D7F-AE96-4B1D-A682-5C39E21D3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A86B9E-8919-4861-81C5-FA79ACA15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63F2F2-4254-40FD-8EE0-C042C0DBC2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2022-9-8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916300-14A0-4A37-AF81-2A0C88957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45A1DF-53F2-487D-A660-8B73A60BB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9033F95-ED39-440B-96A7-098076342B9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8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, 围栏, 平台, 人行道&#10;&#10;描述已自动生成">
            <a:extLst>
              <a:ext uri="{FF2B5EF4-FFF2-40B4-BE49-F238E27FC236}">
                <a16:creationId xmlns:a16="http://schemas.microsoft.com/office/drawing/2014/main" id="{09509125-5B68-4A0B-87DC-A4D284399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0401" cy="6859588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CEE41DD1-27E6-4C1D-96B6-92EE8E519F3C}"/>
              </a:ext>
            </a:extLst>
          </p:cNvPr>
          <p:cNvSpPr/>
          <p:nvPr/>
        </p:nvSpPr>
        <p:spPr>
          <a:xfrm>
            <a:off x="2" y="0"/>
            <a:ext cx="12190402" cy="6859588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altLang="zh-CN" sz="1800" dirty="0">
                <a:solidFill>
                  <a:prstClr val="white"/>
                </a:solidFill>
                <a:cs typeface="+mn-ea"/>
                <a:sym typeface="+mn-lt"/>
              </a:rPr>
              <a:t>a</a:t>
            </a:r>
            <a:endParaRPr lang="zh-CN" altLang="en-US" sz="1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D877CA1-AB99-44B0-BFD1-1290E1C8078D}"/>
              </a:ext>
            </a:extLst>
          </p:cNvPr>
          <p:cNvSpPr/>
          <p:nvPr/>
        </p:nvSpPr>
        <p:spPr>
          <a:xfrm>
            <a:off x="10513196" y="0"/>
            <a:ext cx="1729677" cy="685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1F52B8-7C99-4BE6-ACD7-48F24EB7AD19}"/>
              </a:ext>
            </a:extLst>
          </p:cNvPr>
          <p:cNvSpPr txBox="1"/>
          <p:nvPr/>
        </p:nvSpPr>
        <p:spPr>
          <a:xfrm>
            <a:off x="11082417" y="189434"/>
            <a:ext cx="1107996" cy="64718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en-US" altLang="zh-CN" sz="6000" dirty="0" smtClean="0">
                <a:solidFill>
                  <a:prstClr val="white">
                    <a:alpha val="13000"/>
                  </a:prstClr>
                </a:solidFill>
                <a:cs typeface="+mn-ea"/>
                <a:sym typeface="+mn-lt"/>
              </a:rPr>
              <a:t>FQHTRCB   BANK</a:t>
            </a:r>
            <a:endParaRPr lang="zh-CN" altLang="en-US" sz="6000" dirty="0">
              <a:solidFill>
                <a:prstClr val="white">
                  <a:alpha val="13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BAD49FB-3760-4995-B4A6-E83551C81181}"/>
              </a:ext>
            </a:extLst>
          </p:cNvPr>
          <p:cNvSpPr/>
          <p:nvPr/>
        </p:nvSpPr>
        <p:spPr>
          <a:xfrm rot="2700000">
            <a:off x="1079087" y="-1047283"/>
            <a:ext cx="1391017" cy="1390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654D354-9BF0-46EA-872E-868120A0F9AE}"/>
              </a:ext>
            </a:extLst>
          </p:cNvPr>
          <p:cNvGrpSpPr/>
          <p:nvPr/>
        </p:nvGrpSpPr>
        <p:grpSpPr>
          <a:xfrm>
            <a:off x="622598" y="1936024"/>
            <a:ext cx="15303971" cy="7774389"/>
            <a:chOff x="539772" y="2440967"/>
            <a:chExt cx="15305963" cy="7772590"/>
          </a:xfrm>
        </p:grpSpPr>
        <p:pic>
          <p:nvPicPr>
            <p:cNvPr id="37" name="图片 36" descr="图片包含 电脑, 游戏机, 键盘&#10;&#10;描述已自动生成">
              <a:extLst>
                <a:ext uri="{FF2B5EF4-FFF2-40B4-BE49-F238E27FC236}">
                  <a16:creationId xmlns:a16="http://schemas.microsoft.com/office/drawing/2014/main" id="{22C1A2DE-4670-4839-8D5A-13CB71112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772" y="3358460"/>
              <a:ext cx="12120696" cy="6855097"/>
            </a:xfrm>
            <a:prstGeom prst="rect">
              <a:avLst/>
            </a:prstGeom>
          </p:spPr>
        </p:pic>
        <p:pic>
          <p:nvPicPr>
            <p:cNvPr id="35" name="图片 34" descr="图片包含 游戏机&#10;&#10;描述已自动生成">
              <a:extLst>
                <a:ext uri="{FF2B5EF4-FFF2-40B4-BE49-F238E27FC236}">
                  <a16:creationId xmlns:a16="http://schemas.microsoft.com/office/drawing/2014/main" id="{BC8B7EFC-BB94-455E-B306-3A85547C0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alphaModFix amt="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46677">
              <a:off x="5539363" y="2440967"/>
              <a:ext cx="10306372" cy="6858000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43ED678-944A-456B-9B47-18661D80A019}"/>
                </a:ext>
              </a:extLst>
            </p:cNvPr>
            <p:cNvSpPr/>
            <p:nvPr/>
          </p:nvSpPr>
          <p:spPr>
            <a:xfrm rot="2700000">
              <a:off x="7233651" y="6424940"/>
              <a:ext cx="2332504" cy="23325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3AAE9780-AA0F-475F-9132-C77C0C658D82}"/>
              </a:ext>
            </a:extLst>
          </p:cNvPr>
          <p:cNvSpPr txBox="1"/>
          <p:nvPr/>
        </p:nvSpPr>
        <p:spPr>
          <a:xfrm>
            <a:off x="838622" y="227766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6000" b="1" dirty="0"/>
              <a:t>“工利贷”产品简介</a:t>
            </a:r>
            <a:endParaRPr lang="zh-CN" altLang="en-US" sz="6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BAE7D36-644F-4620-AAF0-6D6556388BD2}"/>
              </a:ext>
            </a:extLst>
          </p:cNvPr>
          <p:cNvCxnSpPr>
            <a:cxnSpLocks/>
          </p:cNvCxnSpPr>
          <p:nvPr/>
        </p:nvCxnSpPr>
        <p:spPr>
          <a:xfrm>
            <a:off x="1581561" y="4117293"/>
            <a:ext cx="6511800" cy="0"/>
          </a:xfrm>
          <a:prstGeom prst="straightConnector1">
            <a:avLst/>
          </a:prstGeom>
          <a:ln w="31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C63D93D-F5E9-4916-9508-FD60E21FFC40}"/>
              </a:ext>
            </a:extLst>
          </p:cNvPr>
          <p:cNvGrpSpPr/>
          <p:nvPr/>
        </p:nvGrpSpPr>
        <p:grpSpPr>
          <a:xfrm>
            <a:off x="1581562" y="5180770"/>
            <a:ext cx="2641436" cy="400110"/>
            <a:chOff x="1662806" y="5056739"/>
            <a:chExt cx="2353715" cy="400016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F82FF83-6201-4682-AB12-328D0D134B47}"/>
                </a:ext>
              </a:extLst>
            </p:cNvPr>
            <p:cNvSpPr txBox="1"/>
            <p:nvPr/>
          </p:nvSpPr>
          <p:spPr>
            <a:xfrm>
              <a:off x="1768708" y="5056739"/>
              <a:ext cx="2247813" cy="40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000" spc="300" dirty="0" smtClean="0">
                  <a:solidFill>
                    <a:srgbClr val="E7E6E6">
                      <a:lumMod val="25000"/>
                    </a:srgbClr>
                  </a:solidFill>
                  <a:cs typeface="+mn-ea"/>
                  <a:sym typeface="+mn-lt"/>
                </a:rPr>
                <a:t>福清汇通农商银行</a:t>
              </a:r>
              <a:endParaRPr lang="zh-CN" altLang="en-US" sz="2000" spc="3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7C94D8D4-321D-42BF-B6A5-1F13DBB19C05}"/>
                </a:ext>
              </a:extLst>
            </p:cNvPr>
            <p:cNvSpPr/>
            <p:nvPr/>
          </p:nvSpPr>
          <p:spPr>
            <a:xfrm rot="5400000">
              <a:off x="1647587" y="5188578"/>
              <a:ext cx="136064" cy="10562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74E8D1C-B695-4B53-AFB4-FCA9880029CE}"/>
              </a:ext>
            </a:extLst>
          </p:cNvPr>
          <p:cNvGrpSpPr/>
          <p:nvPr/>
        </p:nvGrpSpPr>
        <p:grpSpPr>
          <a:xfrm>
            <a:off x="4727054" y="5157984"/>
            <a:ext cx="2653576" cy="400110"/>
            <a:chOff x="1662802" y="5749935"/>
            <a:chExt cx="2653921" cy="40001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47D6601-1DBB-47DB-BB2F-8EC25410C16F}"/>
                </a:ext>
              </a:extLst>
            </p:cNvPr>
            <p:cNvSpPr txBox="1"/>
            <p:nvPr/>
          </p:nvSpPr>
          <p:spPr>
            <a:xfrm>
              <a:off x="1878854" y="5749935"/>
              <a:ext cx="2437869" cy="400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pc="300">
                  <a:solidFill>
                    <a:schemeClr val="bg2">
                      <a:lumMod val="25000"/>
                    </a:schemeClr>
                  </a:solidFill>
                  <a:cs typeface="+mn-ea"/>
                </a:defRPr>
              </a:lvl1pPr>
            </a:lstStyle>
            <a:p>
              <a:pPr defTabSz="914400"/>
              <a:r>
                <a:rPr lang="zh-CN" altLang="en-US" sz="2000" dirty="0">
                  <a:solidFill>
                    <a:srgbClr val="E7E6E6">
                      <a:lumMod val="25000"/>
                    </a:srgbClr>
                  </a:solidFill>
                  <a:sym typeface="+mn-lt"/>
                </a:rPr>
                <a:t>讲解员</a:t>
              </a:r>
              <a:r>
                <a:rPr lang="zh-CN" altLang="en-US" sz="2000" dirty="0" smtClean="0">
                  <a:solidFill>
                    <a:srgbClr val="E7E6E6">
                      <a:lumMod val="25000"/>
                    </a:srgbClr>
                  </a:solidFill>
                  <a:sym typeface="+mn-lt"/>
                </a:rPr>
                <a:t>：陈文枝</a:t>
              </a:r>
              <a:endParaRPr lang="zh-CN" altLang="en-US" sz="2000" dirty="0">
                <a:solidFill>
                  <a:srgbClr val="E7E6E6">
                    <a:lumMod val="25000"/>
                  </a:srgbClr>
                </a:solidFill>
                <a:sym typeface="+mn-lt"/>
              </a:endParaRPr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542EF23B-B1BC-4DE7-9E82-4D974CDCA1E9}"/>
                </a:ext>
              </a:extLst>
            </p:cNvPr>
            <p:cNvSpPr/>
            <p:nvPr/>
          </p:nvSpPr>
          <p:spPr>
            <a:xfrm rot="5400000">
              <a:off x="1647583" y="5904555"/>
              <a:ext cx="136064" cy="10562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9" name="图片 8" descr="福清汇通农商银行福万通标志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74" r="365"/>
          <a:stretch>
            <a:fillRect/>
          </a:stretch>
        </p:blipFill>
        <p:spPr bwMode="auto">
          <a:xfrm>
            <a:off x="0" y="0"/>
            <a:ext cx="4084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492577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/>
        </p:nvSpPr>
        <p:spPr>
          <a:xfrm>
            <a:off x="406574" y="3304923"/>
            <a:ext cx="12192000" cy="2561708"/>
          </a:xfrm>
          <a:prstGeom prst="rect">
            <a:avLst/>
          </a:prstGeom>
          <a:solidFill>
            <a:srgbClr val="E9E7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Rectangle 51"/>
          <p:cNvSpPr/>
          <p:nvPr/>
        </p:nvSpPr>
        <p:spPr>
          <a:xfrm>
            <a:off x="0" y="3285778"/>
            <a:ext cx="12188825" cy="216024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50800" dist="38100" dir="16200000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9B40372F-1121-4FCD-94BF-19400B93BC46}"/>
              </a:ext>
            </a:extLst>
          </p:cNvPr>
          <p:cNvSpPr txBox="1">
            <a:spLocks/>
          </p:cNvSpPr>
          <p:nvPr/>
        </p:nvSpPr>
        <p:spPr>
          <a:xfrm>
            <a:off x="222568" y="4200397"/>
            <a:ext cx="1800200" cy="88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latin typeface="+mj-lt"/>
              </a:rPr>
              <a:t>24</a:t>
            </a:r>
            <a:r>
              <a:rPr lang="zh-CN" altLang="zh-CN" dirty="0">
                <a:latin typeface="+mj-lt"/>
              </a:rPr>
              <a:t>：我行网点覆盖福清辖内</a:t>
            </a:r>
            <a:r>
              <a:rPr lang="en-US" altLang="zh-CN" dirty="0">
                <a:latin typeface="+mj-lt"/>
              </a:rPr>
              <a:t>24</a:t>
            </a:r>
            <a:r>
              <a:rPr lang="zh-CN" altLang="zh-CN" dirty="0">
                <a:latin typeface="+mj-lt"/>
              </a:rPr>
              <a:t>个镇街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6D3B952F-DBE2-43AC-85B8-896E624940B7}"/>
              </a:ext>
            </a:extLst>
          </p:cNvPr>
          <p:cNvSpPr txBox="1">
            <a:spLocks/>
          </p:cNvSpPr>
          <p:nvPr/>
        </p:nvSpPr>
        <p:spPr>
          <a:xfrm>
            <a:off x="2100663" y="4162320"/>
            <a:ext cx="2520280" cy="88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latin typeface="+mj-lt"/>
              </a:rPr>
              <a:t>37</a:t>
            </a:r>
            <a:r>
              <a:rPr lang="zh-CN" altLang="zh-CN" dirty="0">
                <a:latin typeface="+mj-lt"/>
              </a:rPr>
              <a:t>：我行有</a:t>
            </a:r>
            <a:r>
              <a:rPr lang="en-US" altLang="zh-CN" dirty="0">
                <a:latin typeface="+mj-lt"/>
              </a:rPr>
              <a:t>37</a:t>
            </a:r>
            <a:r>
              <a:rPr lang="zh-CN" altLang="zh-CN" dirty="0">
                <a:latin typeface="+mj-lt"/>
              </a:rPr>
              <a:t>个支行（分理处）可以受理信贷业务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D6EE45F7-556A-4F44-BE2A-60CDCF37181B}"/>
              </a:ext>
            </a:extLst>
          </p:cNvPr>
          <p:cNvSpPr txBox="1">
            <a:spLocks/>
          </p:cNvSpPr>
          <p:nvPr/>
        </p:nvSpPr>
        <p:spPr>
          <a:xfrm>
            <a:off x="4501222" y="4099381"/>
            <a:ext cx="2592288" cy="921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latin typeface="+mj-lt"/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  <a:latin typeface="+mj-lt"/>
              </a:rPr>
              <a:t>60</a:t>
            </a:r>
            <a:r>
              <a:rPr lang="zh-CN" altLang="zh-CN" dirty="0">
                <a:latin typeface="+mj-lt"/>
              </a:rPr>
              <a:t>：我行有</a:t>
            </a:r>
            <a:r>
              <a:rPr lang="en-US" altLang="zh-CN" dirty="0">
                <a:latin typeface="+mj-lt"/>
              </a:rPr>
              <a:t>60</a:t>
            </a:r>
            <a:r>
              <a:rPr lang="zh-CN" altLang="zh-CN" dirty="0">
                <a:latin typeface="+mj-lt"/>
              </a:rPr>
              <a:t>位客户经理可以提供信贷服务</a:t>
            </a:r>
          </a:p>
        </p:txBody>
      </p:sp>
      <p:sp>
        <p:nvSpPr>
          <p:cNvPr id="51" name="矩形 50"/>
          <p:cNvSpPr/>
          <p:nvPr/>
        </p:nvSpPr>
        <p:spPr>
          <a:xfrm>
            <a:off x="7264506" y="4027288"/>
            <a:ext cx="244242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80</a:t>
            </a:r>
            <a:r>
              <a:rPr lang="zh-CN" altLang="zh-CN" sz="2000" dirty="0"/>
              <a:t>：我行有</a:t>
            </a:r>
            <a:r>
              <a:rPr lang="en-US" altLang="zh-CN" sz="2000" dirty="0"/>
              <a:t>80</a:t>
            </a:r>
            <a:r>
              <a:rPr lang="zh-CN" altLang="zh-CN" sz="2000" dirty="0"/>
              <a:t>个网点可以满足企业金融需求</a:t>
            </a:r>
          </a:p>
        </p:txBody>
      </p:sp>
      <p:pic>
        <p:nvPicPr>
          <p:cNvPr id="52" name="图片 8" descr="福清汇通农商银行福万通标志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74" r="365"/>
          <a:stretch>
            <a:fillRect/>
          </a:stretch>
        </p:blipFill>
        <p:spPr bwMode="auto">
          <a:xfrm>
            <a:off x="7895406" y="189434"/>
            <a:ext cx="4084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" name="组合 86"/>
          <p:cNvGrpSpPr/>
          <p:nvPr/>
        </p:nvGrpSpPr>
        <p:grpSpPr>
          <a:xfrm>
            <a:off x="2810321" y="3057308"/>
            <a:ext cx="941416" cy="777168"/>
            <a:chOff x="4440269" y="4445332"/>
            <a:chExt cx="561144" cy="561144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8" name="Oval 52"/>
            <p:cNvSpPr/>
            <p:nvPr/>
          </p:nvSpPr>
          <p:spPr>
            <a:xfrm>
              <a:off x="4440269" y="4445332"/>
              <a:ext cx="561144" cy="561144"/>
            </a:xfrm>
            <a:prstGeom prst="ellipse">
              <a:avLst/>
            </a:prstGeom>
            <a:solidFill>
              <a:srgbClr val="E5700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6200000" rotWithShape="0">
                <a:prstClr val="black">
                  <a:alpha val="7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Shape 2629"/>
            <p:cNvSpPr/>
            <p:nvPr/>
          </p:nvSpPr>
          <p:spPr>
            <a:xfrm>
              <a:off x="4581139" y="4588693"/>
              <a:ext cx="279405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6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326658" y="3023431"/>
            <a:ext cx="941416" cy="777168"/>
            <a:chOff x="7387284" y="4445332"/>
            <a:chExt cx="561144" cy="561144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1" name="Oval 63"/>
            <p:cNvSpPr/>
            <p:nvPr/>
          </p:nvSpPr>
          <p:spPr>
            <a:xfrm>
              <a:off x="7387284" y="4445332"/>
              <a:ext cx="561144" cy="561144"/>
            </a:xfrm>
            <a:prstGeom prst="ellipse">
              <a:avLst/>
            </a:prstGeom>
            <a:solidFill>
              <a:srgbClr val="2223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Shape 2633"/>
            <p:cNvSpPr/>
            <p:nvPr/>
          </p:nvSpPr>
          <p:spPr>
            <a:xfrm>
              <a:off x="7528192" y="458869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6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782640" y="2988502"/>
            <a:ext cx="941416" cy="777168"/>
            <a:chOff x="10123052" y="4445332"/>
            <a:chExt cx="561144" cy="561144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4" name="Oval 55"/>
            <p:cNvSpPr/>
            <p:nvPr/>
          </p:nvSpPr>
          <p:spPr>
            <a:xfrm>
              <a:off x="10123052" y="4445332"/>
              <a:ext cx="561144" cy="561144"/>
            </a:xfrm>
            <a:prstGeom prst="ellipse">
              <a:avLst/>
            </a:prstGeom>
            <a:solidFill>
              <a:srgbClr val="E57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Shape 2562"/>
            <p:cNvSpPr/>
            <p:nvPr/>
          </p:nvSpPr>
          <p:spPr>
            <a:xfrm>
              <a:off x="10271859" y="459264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9"/>
                    <a:pt x="19636" y="20619"/>
                  </a:cubicBezTo>
                  <a:lnTo>
                    <a:pt x="1964" y="20619"/>
                  </a:lnTo>
                  <a:cubicBezTo>
                    <a:pt x="1421" y="20619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294" y="17673"/>
                  </a:moveTo>
                  <a:lnTo>
                    <a:pt x="8376" y="10732"/>
                  </a:lnTo>
                  <a:lnTo>
                    <a:pt x="10838" y="14425"/>
                  </a:lnTo>
                  <a:cubicBezTo>
                    <a:pt x="10862" y="14484"/>
                    <a:pt x="10898" y="14536"/>
                    <a:pt x="10942" y="14581"/>
                  </a:cubicBezTo>
                  <a:lnTo>
                    <a:pt x="10944" y="14583"/>
                  </a:lnTo>
                  <a:cubicBezTo>
                    <a:pt x="11033" y="14673"/>
                    <a:pt x="11155" y="14727"/>
                    <a:pt x="11291" y="14727"/>
                  </a:cubicBezTo>
                  <a:cubicBezTo>
                    <a:pt x="11427" y="14727"/>
                    <a:pt x="11549" y="14673"/>
                    <a:pt x="11638" y="14583"/>
                  </a:cubicBezTo>
                  <a:lnTo>
                    <a:pt x="13686" y="12536"/>
                  </a:lnTo>
                  <a:lnTo>
                    <a:pt x="17242" y="17673"/>
                  </a:lnTo>
                  <a:cubicBezTo>
                    <a:pt x="17242" y="17673"/>
                    <a:pt x="4294" y="17673"/>
                    <a:pt x="4294" y="17673"/>
                  </a:cubicBezTo>
                  <a:close/>
                  <a:moveTo>
                    <a:pt x="18620" y="17982"/>
                  </a:moveTo>
                  <a:lnTo>
                    <a:pt x="18617" y="17978"/>
                  </a:lnTo>
                  <a:cubicBezTo>
                    <a:pt x="18590" y="17913"/>
                    <a:pt x="18551" y="17858"/>
                    <a:pt x="18501" y="17810"/>
                  </a:cubicBezTo>
                  <a:lnTo>
                    <a:pt x="14201" y="11600"/>
                  </a:lnTo>
                  <a:lnTo>
                    <a:pt x="14200" y="11601"/>
                  </a:lnTo>
                  <a:cubicBezTo>
                    <a:pt x="14127" y="11420"/>
                    <a:pt x="13952" y="11291"/>
                    <a:pt x="13745" y="11291"/>
                  </a:cubicBezTo>
                  <a:cubicBezTo>
                    <a:pt x="13610" y="11291"/>
                    <a:pt x="13488" y="11346"/>
                    <a:pt x="13398" y="11435"/>
                  </a:cubicBezTo>
                  <a:lnTo>
                    <a:pt x="11360" y="13473"/>
                  </a:lnTo>
                  <a:lnTo>
                    <a:pt x="8798" y="9630"/>
                  </a:lnTo>
                  <a:cubicBezTo>
                    <a:pt x="8724" y="9453"/>
                    <a:pt x="8550" y="9327"/>
                    <a:pt x="8345" y="9327"/>
                  </a:cubicBezTo>
                  <a:cubicBezTo>
                    <a:pt x="8175" y="9327"/>
                    <a:pt x="8033" y="9420"/>
                    <a:pt x="7945" y="9551"/>
                  </a:cubicBezTo>
                  <a:lnTo>
                    <a:pt x="7937" y="9546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8164" y="18655"/>
                  </a:lnTo>
                  <a:cubicBezTo>
                    <a:pt x="18435" y="18655"/>
                    <a:pt x="18655" y="18435"/>
                    <a:pt x="18655" y="18164"/>
                  </a:cubicBezTo>
                  <a:cubicBezTo>
                    <a:pt x="18655" y="18099"/>
                    <a:pt x="18640" y="18039"/>
                    <a:pt x="18618" y="17983"/>
                  </a:cubicBezTo>
                  <a:cubicBezTo>
                    <a:pt x="18618" y="17983"/>
                    <a:pt x="18620" y="17982"/>
                    <a:pt x="18620" y="17982"/>
                  </a:cubicBezTo>
                  <a:close/>
                  <a:moveTo>
                    <a:pt x="5400" y="3927"/>
                  </a:moveTo>
                  <a:cubicBezTo>
                    <a:pt x="6213" y="3927"/>
                    <a:pt x="6873" y="4587"/>
                    <a:pt x="6873" y="5400"/>
                  </a:cubicBezTo>
                  <a:cubicBezTo>
                    <a:pt x="6873" y="6214"/>
                    <a:pt x="6213" y="6873"/>
                    <a:pt x="5400" y="6873"/>
                  </a:cubicBezTo>
                  <a:cubicBezTo>
                    <a:pt x="4587" y="6873"/>
                    <a:pt x="3927" y="6214"/>
                    <a:pt x="3927" y="5400"/>
                  </a:cubicBezTo>
                  <a:cubicBezTo>
                    <a:pt x="3927" y="4587"/>
                    <a:pt x="4587" y="3927"/>
                    <a:pt x="5400" y="3927"/>
                  </a:cubicBezTo>
                  <a:moveTo>
                    <a:pt x="5400" y="7855"/>
                  </a:moveTo>
                  <a:cubicBezTo>
                    <a:pt x="6756" y="7855"/>
                    <a:pt x="7855" y="6756"/>
                    <a:pt x="7855" y="5400"/>
                  </a:cubicBezTo>
                  <a:cubicBezTo>
                    <a:pt x="7855" y="4045"/>
                    <a:pt x="6756" y="2945"/>
                    <a:pt x="5400" y="2945"/>
                  </a:cubicBezTo>
                  <a:cubicBezTo>
                    <a:pt x="4044" y="2945"/>
                    <a:pt x="2945" y="4045"/>
                    <a:pt x="2945" y="5400"/>
                  </a:cubicBezTo>
                  <a:cubicBezTo>
                    <a:pt x="2945" y="6756"/>
                    <a:pt x="4044" y="7855"/>
                    <a:pt x="5400" y="7855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6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6" name="椭圆 95"/>
          <p:cNvSpPr/>
          <p:nvPr/>
        </p:nvSpPr>
        <p:spPr>
          <a:xfrm>
            <a:off x="1053058" y="2997746"/>
            <a:ext cx="1080120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684936" y="3067157"/>
            <a:ext cx="941416" cy="777168"/>
            <a:chOff x="1517561" y="4445332"/>
            <a:chExt cx="561144" cy="561144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5" name="Oval 58"/>
            <p:cNvSpPr/>
            <p:nvPr/>
          </p:nvSpPr>
          <p:spPr>
            <a:xfrm>
              <a:off x="1517561" y="4445332"/>
              <a:ext cx="561144" cy="561144"/>
            </a:xfrm>
            <a:prstGeom prst="ellipse">
              <a:avLst/>
            </a:prstGeom>
            <a:solidFill>
              <a:srgbClr val="2223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Shape 2579"/>
            <p:cNvSpPr/>
            <p:nvPr/>
          </p:nvSpPr>
          <p:spPr>
            <a:xfrm>
              <a:off x="1669714" y="457912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7" y="18984"/>
                  </a:moveTo>
                  <a:lnTo>
                    <a:pt x="11380" y="15408"/>
                  </a:lnTo>
                  <a:lnTo>
                    <a:pt x="10800" y="14983"/>
                  </a:lnTo>
                  <a:lnTo>
                    <a:pt x="10219" y="15408"/>
                  </a:lnTo>
                  <a:lnTo>
                    <a:pt x="5343" y="18984"/>
                  </a:lnTo>
                  <a:lnTo>
                    <a:pt x="7313" y="13075"/>
                  </a:lnTo>
                  <a:lnTo>
                    <a:pt x="7534" y="12411"/>
                  </a:lnTo>
                  <a:lnTo>
                    <a:pt x="6980" y="11985"/>
                  </a:lnTo>
                  <a:lnTo>
                    <a:pt x="2887" y="8836"/>
                  </a:lnTo>
                  <a:lnTo>
                    <a:pt x="8535" y="8836"/>
                  </a:lnTo>
                  <a:lnTo>
                    <a:pt x="8774" y="8199"/>
                  </a:lnTo>
                  <a:lnTo>
                    <a:pt x="10800" y="2796"/>
                  </a:lnTo>
                  <a:lnTo>
                    <a:pt x="12826" y="8199"/>
                  </a:lnTo>
                  <a:lnTo>
                    <a:pt x="13065" y="8836"/>
                  </a:lnTo>
                  <a:lnTo>
                    <a:pt x="18714" y="8836"/>
                  </a:lnTo>
                  <a:lnTo>
                    <a:pt x="14619" y="11985"/>
                  </a:lnTo>
                  <a:lnTo>
                    <a:pt x="14066" y="12411"/>
                  </a:lnTo>
                  <a:cubicBezTo>
                    <a:pt x="14066" y="12411"/>
                    <a:pt x="16257" y="18984"/>
                    <a:pt x="16257" y="18984"/>
                  </a:cubicBezTo>
                  <a:close/>
                  <a:moveTo>
                    <a:pt x="21600" y="7855"/>
                  </a:moveTo>
                  <a:lnTo>
                    <a:pt x="13745" y="7855"/>
                  </a:lnTo>
                  <a:lnTo>
                    <a:pt x="10800" y="0"/>
                  </a:lnTo>
                  <a:lnTo>
                    <a:pt x="7855" y="7855"/>
                  </a:lnTo>
                  <a:lnTo>
                    <a:pt x="0" y="7855"/>
                  </a:lnTo>
                  <a:lnTo>
                    <a:pt x="6382" y="12764"/>
                  </a:lnTo>
                  <a:lnTo>
                    <a:pt x="3436" y="21600"/>
                  </a:lnTo>
                  <a:lnTo>
                    <a:pt x="10800" y="16200"/>
                  </a:lnTo>
                  <a:lnTo>
                    <a:pt x="18164" y="21600"/>
                  </a:lnTo>
                  <a:lnTo>
                    <a:pt x="15218" y="12764"/>
                  </a:lnTo>
                  <a:cubicBezTo>
                    <a:pt x="15218" y="12764"/>
                    <a:pt x="21600" y="7855"/>
                    <a:pt x="21600" y="785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6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7" name="图片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8" y="1197546"/>
            <a:ext cx="5226613" cy="1784749"/>
          </a:xfrm>
          <a:prstGeom prst="rect">
            <a:avLst/>
          </a:prstGeom>
        </p:spPr>
      </p:pic>
      <p:sp>
        <p:nvSpPr>
          <p:cNvPr id="110" name="矩形 109"/>
          <p:cNvSpPr/>
          <p:nvPr/>
        </p:nvSpPr>
        <p:spPr>
          <a:xfrm>
            <a:off x="982638" y="33345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服务团队</a:t>
            </a:r>
            <a:endParaRPr lang="en-AU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469376F8-2E4C-449D-B79D-471D9A55060D}"/>
              </a:ext>
            </a:extLst>
          </p:cNvPr>
          <p:cNvGrpSpPr/>
          <p:nvPr/>
        </p:nvGrpSpPr>
        <p:grpSpPr>
          <a:xfrm rot="18795047">
            <a:off x="334566" y="189434"/>
            <a:ext cx="808160" cy="571660"/>
            <a:chOff x="1850866" y="2826509"/>
            <a:chExt cx="808160" cy="571660"/>
          </a:xfrm>
        </p:grpSpPr>
        <p:sp>
          <p:nvSpPr>
            <p:cNvPr id="112" name="Oval 20">
              <a:extLst>
                <a:ext uri="{FF2B5EF4-FFF2-40B4-BE49-F238E27FC236}">
                  <a16:creationId xmlns:a16="http://schemas.microsoft.com/office/drawing/2014/main" id="{8DB8C953-8175-4B86-A9A7-350A8BBAEC54}"/>
                </a:ext>
              </a:extLst>
            </p:cNvPr>
            <p:cNvSpPr/>
            <p:nvPr/>
          </p:nvSpPr>
          <p:spPr>
            <a:xfrm flipH="1" flipV="1">
              <a:off x="1850866" y="2826509"/>
              <a:ext cx="571662" cy="571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grpSp>
          <p:nvGrpSpPr>
            <p:cNvPr id="113" name="Group 37">
              <a:extLst>
                <a:ext uri="{FF2B5EF4-FFF2-40B4-BE49-F238E27FC236}">
                  <a16:creationId xmlns:a16="http://schemas.microsoft.com/office/drawing/2014/main" id="{A1F09661-CCF8-4EB9-8760-BE27D820E17D}"/>
                </a:ext>
              </a:extLst>
            </p:cNvPr>
            <p:cNvGrpSpPr/>
            <p:nvPr/>
          </p:nvGrpSpPr>
          <p:grpSpPr>
            <a:xfrm>
              <a:off x="2018510" y="2960726"/>
              <a:ext cx="640516" cy="278416"/>
              <a:chOff x="1685925" y="2195513"/>
              <a:chExt cx="1263650" cy="549275"/>
            </a:xfrm>
            <a:solidFill>
              <a:srgbClr val="C00000"/>
            </a:solidFill>
          </p:grpSpPr>
          <p:sp>
            <p:nvSpPr>
              <p:cNvPr id="114" name="Freeform 23">
                <a:extLst>
                  <a:ext uri="{FF2B5EF4-FFF2-40B4-BE49-F238E27FC236}">
                    <a16:creationId xmlns:a16="http://schemas.microsoft.com/office/drawing/2014/main" id="{69ECB287-86C4-4BA8-BCA2-BAE1E507B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2538413"/>
                <a:ext cx="311150" cy="206375"/>
              </a:xfrm>
              <a:custGeom>
                <a:avLst/>
                <a:gdLst>
                  <a:gd name="T0" fmla="*/ 176 w 196"/>
                  <a:gd name="T1" fmla="*/ 42 h 130"/>
                  <a:gd name="T2" fmla="*/ 176 w 196"/>
                  <a:gd name="T3" fmla="*/ 42 h 130"/>
                  <a:gd name="T4" fmla="*/ 170 w 196"/>
                  <a:gd name="T5" fmla="*/ 20 h 130"/>
                  <a:gd name="T6" fmla="*/ 170 w 196"/>
                  <a:gd name="T7" fmla="*/ 0 h 130"/>
                  <a:gd name="T8" fmla="*/ 16 w 196"/>
                  <a:gd name="T9" fmla="*/ 50 h 130"/>
                  <a:gd name="T10" fmla="*/ 16 w 196"/>
                  <a:gd name="T11" fmla="*/ 50 h 130"/>
                  <a:gd name="T12" fmla="*/ 14 w 196"/>
                  <a:gd name="T13" fmla="*/ 50 h 130"/>
                  <a:gd name="T14" fmla="*/ 14 w 196"/>
                  <a:gd name="T15" fmla="*/ 50 h 130"/>
                  <a:gd name="T16" fmla="*/ 10 w 196"/>
                  <a:gd name="T17" fmla="*/ 52 h 130"/>
                  <a:gd name="T18" fmla="*/ 6 w 196"/>
                  <a:gd name="T19" fmla="*/ 56 h 130"/>
                  <a:gd name="T20" fmla="*/ 2 w 196"/>
                  <a:gd name="T21" fmla="*/ 62 h 130"/>
                  <a:gd name="T22" fmla="*/ 2 w 196"/>
                  <a:gd name="T23" fmla="*/ 68 h 130"/>
                  <a:gd name="T24" fmla="*/ 0 w 196"/>
                  <a:gd name="T25" fmla="*/ 82 h 130"/>
                  <a:gd name="T26" fmla="*/ 4 w 196"/>
                  <a:gd name="T27" fmla="*/ 98 h 130"/>
                  <a:gd name="T28" fmla="*/ 4 w 196"/>
                  <a:gd name="T29" fmla="*/ 98 h 130"/>
                  <a:gd name="T30" fmla="*/ 10 w 196"/>
                  <a:gd name="T31" fmla="*/ 112 h 130"/>
                  <a:gd name="T32" fmla="*/ 20 w 196"/>
                  <a:gd name="T33" fmla="*/ 124 h 130"/>
                  <a:gd name="T34" fmla="*/ 24 w 196"/>
                  <a:gd name="T35" fmla="*/ 128 h 130"/>
                  <a:gd name="T36" fmla="*/ 30 w 196"/>
                  <a:gd name="T37" fmla="*/ 130 h 130"/>
                  <a:gd name="T38" fmla="*/ 34 w 196"/>
                  <a:gd name="T39" fmla="*/ 130 h 130"/>
                  <a:gd name="T40" fmla="*/ 40 w 196"/>
                  <a:gd name="T41" fmla="*/ 130 h 130"/>
                  <a:gd name="T42" fmla="*/ 40 w 196"/>
                  <a:gd name="T43" fmla="*/ 130 h 130"/>
                  <a:gd name="T44" fmla="*/ 42 w 196"/>
                  <a:gd name="T45" fmla="*/ 128 h 130"/>
                  <a:gd name="T46" fmla="*/ 196 w 196"/>
                  <a:gd name="T47" fmla="*/ 80 h 130"/>
                  <a:gd name="T48" fmla="*/ 196 w 196"/>
                  <a:gd name="T49" fmla="*/ 80 h 130"/>
                  <a:gd name="T50" fmla="*/ 184 w 196"/>
                  <a:gd name="T51" fmla="*/ 62 h 130"/>
                  <a:gd name="T52" fmla="*/ 176 w 196"/>
                  <a:gd name="T53" fmla="*/ 42 h 130"/>
                  <a:gd name="T54" fmla="*/ 176 w 196"/>
                  <a:gd name="T55" fmla="*/ 4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6" h="130">
                    <a:moveTo>
                      <a:pt x="176" y="42"/>
                    </a:moveTo>
                    <a:lnTo>
                      <a:pt x="176" y="42"/>
                    </a:lnTo>
                    <a:lnTo>
                      <a:pt x="170" y="20"/>
                    </a:lnTo>
                    <a:lnTo>
                      <a:pt x="170" y="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6" y="56"/>
                    </a:lnTo>
                    <a:lnTo>
                      <a:pt x="2" y="62"/>
                    </a:lnTo>
                    <a:lnTo>
                      <a:pt x="2" y="68"/>
                    </a:lnTo>
                    <a:lnTo>
                      <a:pt x="0" y="82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10" y="112"/>
                    </a:lnTo>
                    <a:lnTo>
                      <a:pt x="20" y="124"/>
                    </a:lnTo>
                    <a:lnTo>
                      <a:pt x="24" y="128"/>
                    </a:lnTo>
                    <a:lnTo>
                      <a:pt x="30" y="130"/>
                    </a:lnTo>
                    <a:lnTo>
                      <a:pt x="34" y="130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42" y="128"/>
                    </a:lnTo>
                    <a:lnTo>
                      <a:pt x="196" y="80"/>
                    </a:lnTo>
                    <a:lnTo>
                      <a:pt x="196" y="80"/>
                    </a:lnTo>
                    <a:lnTo>
                      <a:pt x="184" y="62"/>
                    </a:lnTo>
                    <a:lnTo>
                      <a:pt x="176" y="42"/>
                    </a:lnTo>
                    <a:lnTo>
                      <a:pt x="176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 24">
                <a:extLst>
                  <a:ext uri="{FF2B5EF4-FFF2-40B4-BE49-F238E27FC236}">
                    <a16:creationId xmlns:a16="http://schemas.microsoft.com/office/drawing/2014/main" id="{72AF96F2-C9E0-41BE-B62E-58DA43348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7125" y="2195513"/>
                <a:ext cx="552450" cy="355600"/>
              </a:xfrm>
              <a:custGeom>
                <a:avLst/>
                <a:gdLst>
                  <a:gd name="T0" fmla="*/ 24 w 348"/>
                  <a:gd name="T1" fmla="*/ 84 h 224"/>
                  <a:gd name="T2" fmla="*/ 16 w 348"/>
                  <a:gd name="T3" fmla="*/ 88 h 224"/>
                  <a:gd name="T4" fmla="*/ 4 w 348"/>
                  <a:gd name="T5" fmla="*/ 104 h 224"/>
                  <a:gd name="T6" fmla="*/ 0 w 348"/>
                  <a:gd name="T7" fmla="*/ 126 h 224"/>
                  <a:gd name="T8" fmla="*/ 2 w 348"/>
                  <a:gd name="T9" fmla="*/ 152 h 224"/>
                  <a:gd name="T10" fmla="*/ 6 w 348"/>
                  <a:gd name="T11" fmla="*/ 168 h 224"/>
                  <a:gd name="T12" fmla="*/ 18 w 348"/>
                  <a:gd name="T13" fmla="*/ 194 h 224"/>
                  <a:gd name="T14" fmla="*/ 34 w 348"/>
                  <a:gd name="T15" fmla="*/ 212 h 224"/>
                  <a:gd name="T16" fmla="*/ 52 w 348"/>
                  <a:gd name="T17" fmla="*/ 224 h 224"/>
                  <a:gd name="T18" fmla="*/ 70 w 348"/>
                  <a:gd name="T19" fmla="*/ 224 h 224"/>
                  <a:gd name="T20" fmla="*/ 322 w 348"/>
                  <a:gd name="T21" fmla="*/ 142 h 224"/>
                  <a:gd name="T22" fmla="*/ 336 w 348"/>
                  <a:gd name="T23" fmla="*/ 130 h 224"/>
                  <a:gd name="T24" fmla="*/ 346 w 348"/>
                  <a:gd name="T25" fmla="*/ 112 h 224"/>
                  <a:gd name="T26" fmla="*/ 346 w 348"/>
                  <a:gd name="T27" fmla="*/ 86 h 224"/>
                  <a:gd name="T28" fmla="*/ 342 w 348"/>
                  <a:gd name="T29" fmla="*/ 58 h 224"/>
                  <a:gd name="T30" fmla="*/ 336 w 348"/>
                  <a:gd name="T31" fmla="*/ 44 h 224"/>
                  <a:gd name="T32" fmla="*/ 322 w 348"/>
                  <a:gd name="T33" fmla="*/ 22 h 224"/>
                  <a:gd name="T34" fmla="*/ 304 w 348"/>
                  <a:gd name="T35" fmla="*/ 6 h 224"/>
                  <a:gd name="T36" fmla="*/ 286 w 348"/>
                  <a:gd name="T37" fmla="*/ 0 h 224"/>
                  <a:gd name="T38" fmla="*/ 278 w 348"/>
                  <a:gd name="T39" fmla="*/ 2 h 224"/>
                  <a:gd name="T40" fmla="*/ 318 w 348"/>
                  <a:gd name="T41" fmla="*/ 128 h 224"/>
                  <a:gd name="T42" fmla="*/ 306 w 348"/>
                  <a:gd name="T43" fmla="*/ 126 h 224"/>
                  <a:gd name="T44" fmla="*/ 294 w 348"/>
                  <a:gd name="T45" fmla="*/ 118 h 224"/>
                  <a:gd name="T46" fmla="*/ 282 w 348"/>
                  <a:gd name="T47" fmla="*/ 102 h 224"/>
                  <a:gd name="T48" fmla="*/ 272 w 348"/>
                  <a:gd name="T49" fmla="*/ 80 h 224"/>
                  <a:gd name="T50" fmla="*/ 268 w 348"/>
                  <a:gd name="T51" fmla="*/ 68 h 224"/>
                  <a:gd name="T52" fmla="*/ 268 w 348"/>
                  <a:gd name="T53" fmla="*/ 46 h 224"/>
                  <a:gd name="T54" fmla="*/ 270 w 348"/>
                  <a:gd name="T55" fmla="*/ 30 h 224"/>
                  <a:gd name="T56" fmla="*/ 278 w 348"/>
                  <a:gd name="T57" fmla="*/ 18 h 224"/>
                  <a:gd name="T58" fmla="*/ 282 w 348"/>
                  <a:gd name="T59" fmla="*/ 16 h 224"/>
                  <a:gd name="T60" fmla="*/ 292 w 348"/>
                  <a:gd name="T61" fmla="*/ 16 h 224"/>
                  <a:gd name="T62" fmla="*/ 306 w 348"/>
                  <a:gd name="T63" fmla="*/ 26 h 224"/>
                  <a:gd name="T64" fmla="*/ 318 w 348"/>
                  <a:gd name="T65" fmla="*/ 40 h 224"/>
                  <a:gd name="T66" fmla="*/ 328 w 348"/>
                  <a:gd name="T67" fmla="*/ 62 h 224"/>
                  <a:gd name="T68" fmla="*/ 330 w 348"/>
                  <a:gd name="T69" fmla="*/ 74 h 224"/>
                  <a:gd name="T70" fmla="*/ 332 w 348"/>
                  <a:gd name="T71" fmla="*/ 96 h 224"/>
                  <a:gd name="T72" fmla="*/ 330 w 348"/>
                  <a:gd name="T73" fmla="*/ 114 h 224"/>
                  <a:gd name="T74" fmla="*/ 322 w 348"/>
                  <a:gd name="T75" fmla="*/ 124 h 224"/>
                  <a:gd name="T76" fmla="*/ 318 w 348"/>
                  <a:gd name="T77" fmla="*/ 1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8" h="224">
                    <a:moveTo>
                      <a:pt x="278" y="2"/>
                    </a:moveTo>
                    <a:lnTo>
                      <a:pt x="24" y="84"/>
                    </a:lnTo>
                    <a:lnTo>
                      <a:pt x="24" y="84"/>
                    </a:lnTo>
                    <a:lnTo>
                      <a:pt x="16" y="88"/>
                    </a:lnTo>
                    <a:lnTo>
                      <a:pt x="10" y="94"/>
                    </a:lnTo>
                    <a:lnTo>
                      <a:pt x="4" y="104"/>
                    </a:lnTo>
                    <a:lnTo>
                      <a:pt x="2" y="114"/>
                    </a:lnTo>
                    <a:lnTo>
                      <a:pt x="0" y="126"/>
                    </a:lnTo>
                    <a:lnTo>
                      <a:pt x="0" y="140"/>
                    </a:lnTo>
                    <a:lnTo>
                      <a:pt x="2" y="152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10" y="182"/>
                    </a:lnTo>
                    <a:lnTo>
                      <a:pt x="18" y="194"/>
                    </a:lnTo>
                    <a:lnTo>
                      <a:pt x="26" y="204"/>
                    </a:lnTo>
                    <a:lnTo>
                      <a:pt x="34" y="212"/>
                    </a:lnTo>
                    <a:lnTo>
                      <a:pt x="42" y="220"/>
                    </a:lnTo>
                    <a:lnTo>
                      <a:pt x="52" y="224"/>
                    </a:lnTo>
                    <a:lnTo>
                      <a:pt x="60" y="224"/>
                    </a:lnTo>
                    <a:lnTo>
                      <a:pt x="70" y="224"/>
                    </a:lnTo>
                    <a:lnTo>
                      <a:pt x="322" y="142"/>
                    </a:lnTo>
                    <a:lnTo>
                      <a:pt x="322" y="142"/>
                    </a:lnTo>
                    <a:lnTo>
                      <a:pt x="330" y="136"/>
                    </a:lnTo>
                    <a:lnTo>
                      <a:pt x="336" y="130"/>
                    </a:lnTo>
                    <a:lnTo>
                      <a:pt x="342" y="122"/>
                    </a:lnTo>
                    <a:lnTo>
                      <a:pt x="346" y="112"/>
                    </a:lnTo>
                    <a:lnTo>
                      <a:pt x="348" y="100"/>
                    </a:lnTo>
                    <a:lnTo>
                      <a:pt x="346" y="86"/>
                    </a:lnTo>
                    <a:lnTo>
                      <a:pt x="346" y="72"/>
                    </a:lnTo>
                    <a:lnTo>
                      <a:pt x="342" y="58"/>
                    </a:lnTo>
                    <a:lnTo>
                      <a:pt x="342" y="58"/>
                    </a:lnTo>
                    <a:lnTo>
                      <a:pt x="336" y="44"/>
                    </a:lnTo>
                    <a:lnTo>
                      <a:pt x="330" y="32"/>
                    </a:lnTo>
                    <a:lnTo>
                      <a:pt x="322" y="22"/>
                    </a:lnTo>
                    <a:lnTo>
                      <a:pt x="314" y="12"/>
                    </a:lnTo>
                    <a:lnTo>
                      <a:pt x="304" y="6"/>
                    </a:lnTo>
                    <a:lnTo>
                      <a:pt x="296" y="2"/>
                    </a:lnTo>
                    <a:lnTo>
                      <a:pt x="286" y="0"/>
                    </a:lnTo>
                    <a:lnTo>
                      <a:pt x="278" y="2"/>
                    </a:lnTo>
                    <a:lnTo>
                      <a:pt x="278" y="2"/>
                    </a:lnTo>
                    <a:close/>
                    <a:moveTo>
                      <a:pt x="318" y="128"/>
                    </a:moveTo>
                    <a:lnTo>
                      <a:pt x="318" y="128"/>
                    </a:lnTo>
                    <a:lnTo>
                      <a:pt x="312" y="128"/>
                    </a:lnTo>
                    <a:lnTo>
                      <a:pt x="306" y="126"/>
                    </a:lnTo>
                    <a:lnTo>
                      <a:pt x="300" y="122"/>
                    </a:lnTo>
                    <a:lnTo>
                      <a:pt x="294" y="118"/>
                    </a:lnTo>
                    <a:lnTo>
                      <a:pt x="288" y="110"/>
                    </a:lnTo>
                    <a:lnTo>
                      <a:pt x="282" y="102"/>
                    </a:lnTo>
                    <a:lnTo>
                      <a:pt x="276" y="92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68" y="68"/>
                    </a:lnTo>
                    <a:lnTo>
                      <a:pt x="268" y="58"/>
                    </a:lnTo>
                    <a:lnTo>
                      <a:pt x="268" y="46"/>
                    </a:lnTo>
                    <a:lnTo>
                      <a:pt x="268" y="38"/>
                    </a:lnTo>
                    <a:lnTo>
                      <a:pt x="270" y="30"/>
                    </a:lnTo>
                    <a:lnTo>
                      <a:pt x="274" y="22"/>
                    </a:lnTo>
                    <a:lnTo>
                      <a:pt x="278" y="18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6" y="14"/>
                    </a:lnTo>
                    <a:lnTo>
                      <a:pt x="292" y="16"/>
                    </a:lnTo>
                    <a:lnTo>
                      <a:pt x="300" y="20"/>
                    </a:lnTo>
                    <a:lnTo>
                      <a:pt x="306" y="26"/>
                    </a:lnTo>
                    <a:lnTo>
                      <a:pt x="312" y="32"/>
                    </a:lnTo>
                    <a:lnTo>
                      <a:pt x="318" y="40"/>
                    </a:lnTo>
                    <a:lnTo>
                      <a:pt x="324" y="50"/>
                    </a:lnTo>
                    <a:lnTo>
                      <a:pt x="328" y="62"/>
                    </a:lnTo>
                    <a:lnTo>
                      <a:pt x="328" y="62"/>
                    </a:lnTo>
                    <a:lnTo>
                      <a:pt x="330" y="74"/>
                    </a:lnTo>
                    <a:lnTo>
                      <a:pt x="332" y="86"/>
                    </a:lnTo>
                    <a:lnTo>
                      <a:pt x="332" y="96"/>
                    </a:lnTo>
                    <a:lnTo>
                      <a:pt x="332" y="106"/>
                    </a:lnTo>
                    <a:lnTo>
                      <a:pt x="330" y="114"/>
                    </a:lnTo>
                    <a:lnTo>
                      <a:pt x="326" y="120"/>
                    </a:lnTo>
                    <a:lnTo>
                      <a:pt x="322" y="124"/>
                    </a:lnTo>
                    <a:lnTo>
                      <a:pt x="318" y="128"/>
                    </a:lnTo>
                    <a:lnTo>
                      <a:pt x="318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Freeform 25">
                <a:extLst>
                  <a:ext uri="{FF2B5EF4-FFF2-40B4-BE49-F238E27FC236}">
                    <a16:creationId xmlns:a16="http://schemas.microsoft.com/office/drawing/2014/main" id="{39DBBE85-889A-4697-8E70-19178B0FF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250" y="2386013"/>
                <a:ext cx="403225" cy="276225"/>
              </a:xfrm>
              <a:custGeom>
                <a:avLst/>
                <a:gdLst>
                  <a:gd name="T0" fmla="*/ 26 w 254"/>
                  <a:gd name="T1" fmla="*/ 64 h 174"/>
                  <a:gd name="T2" fmla="*/ 26 w 254"/>
                  <a:gd name="T3" fmla="*/ 64 h 174"/>
                  <a:gd name="T4" fmla="*/ 20 w 254"/>
                  <a:gd name="T5" fmla="*/ 64 h 174"/>
                  <a:gd name="T6" fmla="*/ 20 w 254"/>
                  <a:gd name="T7" fmla="*/ 64 h 174"/>
                  <a:gd name="T8" fmla="*/ 14 w 254"/>
                  <a:gd name="T9" fmla="*/ 68 h 174"/>
                  <a:gd name="T10" fmla="*/ 8 w 254"/>
                  <a:gd name="T11" fmla="*/ 74 h 174"/>
                  <a:gd name="T12" fmla="*/ 4 w 254"/>
                  <a:gd name="T13" fmla="*/ 80 h 174"/>
                  <a:gd name="T14" fmla="*/ 2 w 254"/>
                  <a:gd name="T15" fmla="*/ 88 h 174"/>
                  <a:gd name="T16" fmla="*/ 0 w 254"/>
                  <a:gd name="T17" fmla="*/ 98 h 174"/>
                  <a:gd name="T18" fmla="*/ 0 w 254"/>
                  <a:gd name="T19" fmla="*/ 108 h 174"/>
                  <a:gd name="T20" fmla="*/ 2 w 254"/>
                  <a:gd name="T21" fmla="*/ 118 h 174"/>
                  <a:gd name="T22" fmla="*/ 4 w 254"/>
                  <a:gd name="T23" fmla="*/ 128 h 174"/>
                  <a:gd name="T24" fmla="*/ 4 w 254"/>
                  <a:gd name="T25" fmla="*/ 128 h 174"/>
                  <a:gd name="T26" fmla="*/ 10 w 254"/>
                  <a:gd name="T27" fmla="*/ 140 h 174"/>
                  <a:gd name="T28" fmla="*/ 14 w 254"/>
                  <a:gd name="T29" fmla="*/ 148 h 174"/>
                  <a:gd name="T30" fmla="*/ 20 w 254"/>
                  <a:gd name="T31" fmla="*/ 158 h 174"/>
                  <a:gd name="T32" fmla="*/ 26 w 254"/>
                  <a:gd name="T33" fmla="*/ 164 h 174"/>
                  <a:gd name="T34" fmla="*/ 34 w 254"/>
                  <a:gd name="T35" fmla="*/ 168 h 174"/>
                  <a:gd name="T36" fmla="*/ 40 w 254"/>
                  <a:gd name="T37" fmla="*/ 172 h 174"/>
                  <a:gd name="T38" fmla="*/ 48 w 254"/>
                  <a:gd name="T39" fmla="*/ 174 h 174"/>
                  <a:gd name="T40" fmla="*/ 54 w 254"/>
                  <a:gd name="T41" fmla="*/ 172 h 174"/>
                  <a:gd name="T42" fmla="*/ 54 w 254"/>
                  <a:gd name="T43" fmla="*/ 172 h 174"/>
                  <a:gd name="T44" fmla="*/ 60 w 254"/>
                  <a:gd name="T45" fmla="*/ 168 h 174"/>
                  <a:gd name="T46" fmla="*/ 254 w 254"/>
                  <a:gd name="T47" fmla="*/ 106 h 174"/>
                  <a:gd name="T48" fmla="*/ 254 w 254"/>
                  <a:gd name="T49" fmla="*/ 106 h 174"/>
                  <a:gd name="T50" fmla="*/ 246 w 254"/>
                  <a:gd name="T51" fmla="*/ 96 h 174"/>
                  <a:gd name="T52" fmla="*/ 240 w 254"/>
                  <a:gd name="T53" fmla="*/ 84 h 174"/>
                  <a:gd name="T54" fmla="*/ 232 w 254"/>
                  <a:gd name="T55" fmla="*/ 70 h 174"/>
                  <a:gd name="T56" fmla="*/ 228 w 254"/>
                  <a:gd name="T57" fmla="*/ 56 h 174"/>
                  <a:gd name="T58" fmla="*/ 228 w 254"/>
                  <a:gd name="T59" fmla="*/ 56 h 174"/>
                  <a:gd name="T60" fmla="*/ 224 w 254"/>
                  <a:gd name="T61" fmla="*/ 42 h 174"/>
                  <a:gd name="T62" fmla="*/ 222 w 254"/>
                  <a:gd name="T63" fmla="*/ 28 h 174"/>
                  <a:gd name="T64" fmla="*/ 220 w 254"/>
                  <a:gd name="T65" fmla="*/ 14 h 174"/>
                  <a:gd name="T66" fmla="*/ 220 w 254"/>
                  <a:gd name="T67" fmla="*/ 0 h 174"/>
                  <a:gd name="T68" fmla="*/ 26 w 254"/>
                  <a:gd name="T69" fmla="*/ 6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4" h="174">
                    <a:moveTo>
                      <a:pt x="26" y="64"/>
                    </a:moveTo>
                    <a:lnTo>
                      <a:pt x="26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14" y="68"/>
                    </a:lnTo>
                    <a:lnTo>
                      <a:pt x="8" y="74"/>
                    </a:lnTo>
                    <a:lnTo>
                      <a:pt x="4" y="80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0" y="108"/>
                    </a:lnTo>
                    <a:lnTo>
                      <a:pt x="2" y="118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10" y="140"/>
                    </a:lnTo>
                    <a:lnTo>
                      <a:pt x="14" y="148"/>
                    </a:lnTo>
                    <a:lnTo>
                      <a:pt x="20" y="158"/>
                    </a:lnTo>
                    <a:lnTo>
                      <a:pt x="26" y="164"/>
                    </a:lnTo>
                    <a:lnTo>
                      <a:pt x="34" y="168"/>
                    </a:lnTo>
                    <a:lnTo>
                      <a:pt x="40" y="172"/>
                    </a:lnTo>
                    <a:lnTo>
                      <a:pt x="48" y="174"/>
                    </a:lnTo>
                    <a:lnTo>
                      <a:pt x="54" y="172"/>
                    </a:lnTo>
                    <a:lnTo>
                      <a:pt x="54" y="172"/>
                    </a:lnTo>
                    <a:lnTo>
                      <a:pt x="60" y="168"/>
                    </a:lnTo>
                    <a:lnTo>
                      <a:pt x="254" y="106"/>
                    </a:lnTo>
                    <a:lnTo>
                      <a:pt x="254" y="106"/>
                    </a:lnTo>
                    <a:lnTo>
                      <a:pt x="246" y="96"/>
                    </a:lnTo>
                    <a:lnTo>
                      <a:pt x="240" y="84"/>
                    </a:lnTo>
                    <a:lnTo>
                      <a:pt x="232" y="70"/>
                    </a:lnTo>
                    <a:lnTo>
                      <a:pt x="228" y="56"/>
                    </a:lnTo>
                    <a:lnTo>
                      <a:pt x="228" y="56"/>
                    </a:lnTo>
                    <a:lnTo>
                      <a:pt x="224" y="42"/>
                    </a:lnTo>
                    <a:lnTo>
                      <a:pt x="222" y="28"/>
                    </a:lnTo>
                    <a:lnTo>
                      <a:pt x="220" y="14"/>
                    </a:lnTo>
                    <a:lnTo>
                      <a:pt x="220" y="0"/>
                    </a:lnTo>
                    <a:lnTo>
                      <a:pt x="26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0384212" y="2979750"/>
            <a:ext cx="941416" cy="777168"/>
            <a:chOff x="1517561" y="4445332"/>
            <a:chExt cx="561144" cy="561144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1" name="Oval 58"/>
            <p:cNvSpPr/>
            <p:nvPr/>
          </p:nvSpPr>
          <p:spPr>
            <a:xfrm>
              <a:off x="1517561" y="4445332"/>
              <a:ext cx="561144" cy="561144"/>
            </a:xfrm>
            <a:prstGeom prst="ellipse">
              <a:avLst/>
            </a:prstGeom>
            <a:solidFill>
              <a:srgbClr val="2223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Shape 2579"/>
            <p:cNvSpPr/>
            <p:nvPr/>
          </p:nvSpPr>
          <p:spPr>
            <a:xfrm>
              <a:off x="1669714" y="457912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7" y="18984"/>
                  </a:moveTo>
                  <a:lnTo>
                    <a:pt x="11380" y="15408"/>
                  </a:lnTo>
                  <a:lnTo>
                    <a:pt x="10800" y="14983"/>
                  </a:lnTo>
                  <a:lnTo>
                    <a:pt x="10219" y="15408"/>
                  </a:lnTo>
                  <a:lnTo>
                    <a:pt x="5343" y="18984"/>
                  </a:lnTo>
                  <a:lnTo>
                    <a:pt x="7313" y="13075"/>
                  </a:lnTo>
                  <a:lnTo>
                    <a:pt x="7534" y="12411"/>
                  </a:lnTo>
                  <a:lnTo>
                    <a:pt x="6980" y="11985"/>
                  </a:lnTo>
                  <a:lnTo>
                    <a:pt x="2887" y="8836"/>
                  </a:lnTo>
                  <a:lnTo>
                    <a:pt x="8535" y="8836"/>
                  </a:lnTo>
                  <a:lnTo>
                    <a:pt x="8774" y="8199"/>
                  </a:lnTo>
                  <a:lnTo>
                    <a:pt x="10800" y="2796"/>
                  </a:lnTo>
                  <a:lnTo>
                    <a:pt x="12826" y="8199"/>
                  </a:lnTo>
                  <a:lnTo>
                    <a:pt x="13065" y="8836"/>
                  </a:lnTo>
                  <a:lnTo>
                    <a:pt x="18714" y="8836"/>
                  </a:lnTo>
                  <a:lnTo>
                    <a:pt x="14619" y="11985"/>
                  </a:lnTo>
                  <a:lnTo>
                    <a:pt x="14066" y="12411"/>
                  </a:lnTo>
                  <a:cubicBezTo>
                    <a:pt x="14066" y="12411"/>
                    <a:pt x="16257" y="18984"/>
                    <a:pt x="16257" y="18984"/>
                  </a:cubicBezTo>
                  <a:close/>
                  <a:moveTo>
                    <a:pt x="21600" y="7855"/>
                  </a:moveTo>
                  <a:lnTo>
                    <a:pt x="13745" y="7855"/>
                  </a:lnTo>
                  <a:lnTo>
                    <a:pt x="10800" y="0"/>
                  </a:lnTo>
                  <a:lnTo>
                    <a:pt x="7855" y="7855"/>
                  </a:lnTo>
                  <a:lnTo>
                    <a:pt x="0" y="7855"/>
                  </a:lnTo>
                  <a:lnTo>
                    <a:pt x="6382" y="12764"/>
                  </a:lnTo>
                  <a:lnTo>
                    <a:pt x="3436" y="21600"/>
                  </a:lnTo>
                  <a:lnTo>
                    <a:pt x="10800" y="16200"/>
                  </a:lnTo>
                  <a:lnTo>
                    <a:pt x="18164" y="21600"/>
                  </a:lnTo>
                  <a:lnTo>
                    <a:pt x="15218" y="12764"/>
                  </a:lnTo>
                  <a:cubicBezTo>
                    <a:pt x="15218" y="12764"/>
                    <a:pt x="21600" y="7855"/>
                    <a:pt x="21600" y="785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6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9B40372F-1121-4FCD-94BF-19400B93BC46}"/>
              </a:ext>
            </a:extLst>
          </p:cNvPr>
          <p:cNvSpPr txBox="1">
            <a:spLocks/>
          </p:cNvSpPr>
          <p:nvPr/>
        </p:nvSpPr>
        <p:spPr>
          <a:xfrm>
            <a:off x="9954820" y="4030144"/>
            <a:ext cx="1800200" cy="1170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latin typeface="+mj-lt"/>
              </a:rPr>
              <a:t>600</a:t>
            </a:r>
            <a:r>
              <a:rPr lang="zh-CN" altLang="zh-CN" dirty="0">
                <a:latin typeface="+mj-lt"/>
              </a:rPr>
              <a:t>：我行有</a:t>
            </a:r>
            <a:r>
              <a:rPr lang="en-US" altLang="zh-CN" dirty="0">
                <a:latin typeface="+mj-lt"/>
              </a:rPr>
              <a:t>600</a:t>
            </a:r>
            <a:r>
              <a:rPr lang="zh-CN" altLang="zh-CN" dirty="0">
                <a:latin typeface="+mj-lt"/>
              </a:rPr>
              <a:t>多名员工可以开展金融服务</a:t>
            </a:r>
          </a:p>
        </p:txBody>
      </p:sp>
    </p:spTree>
    <p:extLst>
      <p:ext uri="{BB962C8B-B14F-4D97-AF65-F5344CB8AC3E}">
        <p14:creationId xmlns:p14="http://schemas.microsoft.com/office/powerpoint/2010/main" val="221613493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, 围栏, 平台, 人行道&#10;&#10;描述已自动生成">
            <a:extLst>
              <a:ext uri="{FF2B5EF4-FFF2-40B4-BE49-F238E27FC236}">
                <a16:creationId xmlns:a16="http://schemas.microsoft.com/office/drawing/2014/main" id="{09509125-5B68-4A0B-87DC-A4D284399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0401" cy="6859588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CEE41DD1-27E6-4C1D-96B6-92EE8E519F3C}"/>
              </a:ext>
            </a:extLst>
          </p:cNvPr>
          <p:cNvSpPr/>
          <p:nvPr/>
        </p:nvSpPr>
        <p:spPr>
          <a:xfrm>
            <a:off x="2" y="0"/>
            <a:ext cx="12190402" cy="6859588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altLang="zh-CN" sz="1800" dirty="0">
                <a:solidFill>
                  <a:prstClr val="white"/>
                </a:solidFill>
                <a:cs typeface="+mn-ea"/>
                <a:sym typeface="+mn-lt"/>
              </a:rPr>
              <a:t>a</a:t>
            </a:r>
            <a:endParaRPr lang="zh-CN" altLang="en-US" sz="1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D877CA1-AB99-44B0-BFD1-1290E1C8078D}"/>
              </a:ext>
            </a:extLst>
          </p:cNvPr>
          <p:cNvSpPr/>
          <p:nvPr/>
        </p:nvSpPr>
        <p:spPr>
          <a:xfrm>
            <a:off x="10513196" y="0"/>
            <a:ext cx="1729677" cy="685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1F52B8-7C99-4BE6-ACD7-48F24EB7AD19}"/>
              </a:ext>
            </a:extLst>
          </p:cNvPr>
          <p:cNvSpPr txBox="1"/>
          <p:nvPr/>
        </p:nvSpPr>
        <p:spPr>
          <a:xfrm>
            <a:off x="11082417" y="189434"/>
            <a:ext cx="1107996" cy="64718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en-US" altLang="zh-CN" sz="6000" dirty="0" smtClean="0">
                <a:solidFill>
                  <a:prstClr val="white">
                    <a:alpha val="13000"/>
                  </a:prstClr>
                </a:solidFill>
                <a:cs typeface="+mn-ea"/>
                <a:sym typeface="+mn-lt"/>
              </a:rPr>
              <a:t>FQHTRCB   BANK</a:t>
            </a:r>
            <a:endParaRPr lang="zh-CN" altLang="en-US" sz="6000" dirty="0">
              <a:solidFill>
                <a:prstClr val="white">
                  <a:alpha val="13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BAD49FB-3760-4995-B4A6-E83551C81181}"/>
              </a:ext>
            </a:extLst>
          </p:cNvPr>
          <p:cNvSpPr/>
          <p:nvPr/>
        </p:nvSpPr>
        <p:spPr>
          <a:xfrm rot="2700000">
            <a:off x="1079087" y="-1047283"/>
            <a:ext cx="1391017" cy="1390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654D354-9BF0-46EA-872E-868120A0F9AE}"/>
              </a:ext>
            </a:extLst>
          </p:cNvPr>
          <p:cNvGrpSpPr/>
          <p:nvPr/>
        </p:nvGrpSpPr>
        <p:grpSpPr>
          <a:xfrm>
            <a:off x="622598" y="1936024"/>
            <a:ext cx="15303971" cy="7774389"/>
            <a:chOff x="539772" y="2440967"/>
            <a:chExt cx="15305963" cy="7772590"/>
          </a:xfrm>
        </p:grpSpPr>
        <p:pic>
          <p:nvPicPr>
            <p:cNvPr id="37" name="图片 36" descr="图片包含 电脑, 游戏机, 键盘&#10;&#10;描述已自动生成">
              <a:extLst>
                <a:ext uri="{FF2B5EF4-FFF2-40B4-BE49-F238E27FC236}">
                  <a16:creationId xmlns:a16="http://schemas.microsoft.com/office/drawing/2014/main" id="{22C1A2DE-4670-4839-8D5A-13CB71112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772" y="3358460"/>
              <a:ext cx="12120696" cy="6855097"/>
            </a:xfrm>
            <a:prstGeom prst="rect">
              <a:avLst/>
            </a:prstGeom>
          </p:spPr>
        </p:pic>
        <p:pic>
          <p:nvPicPr>
            <p:cNvPr id="35" name="图片 34" descr="图片包含 游戏机&#10;&#10;描述已自动生成">
              <a:extLst>
                <a:ext uri="{FF2B5EF4-FFF2-40B4-BE49-F238E27FC236}">
                  <a16:creationId xmlns:a16="http://schemas.microsoft.com/office/drawing/2014/main" id="{BC8B7EFC-BB94-455E-B306-3A85547C0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alphaModFix amt="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46677">
              <a:off x="5539363" y="2440967"/>
              <a:ext cx="10306372" cy="6858000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43ED678-944A-456B-9B47-18661D80A019}"/>
                </a:ext>
              </a:extLst>
            </p:cNvPr>
            <p:cNvSpPr/>
            <p:nvPr/>
          </p:nvSpPr>
          <p:spPr>
            <a:xfrm rot="2700000">
              <a:off x="7233651" y="6424940"/>
              <a:ext cx="2332504" cy="23325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3AAE9780-AA0F-475F-9132-C77C0C658D82}"/>
              </a:ext>
            </a:extLst>
          </p:cNvPr>
          <p:cNvSpPr txBox="1"/>
          <p:nvPr/>
        </p:nvSpPr>
        <p:spPr>
          <a:xfrm>
            <a:off x="1198662" y="299774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6000" b="1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        感 谢 聆 听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BAE7D36-644F-4620-AAF0-6D6556388BD2}"/>
              </a:ext>
            </a:extLst>
          </p:cNvPr>
          <p:cNvCxnSpPr>
            <a:cxnSpLocks/>
          </p:cNvCxnSpPr>
          <p:nvPr/>
        </p:nvCxnSpPr>
        <p:spPr>
          <a:xfrm>
            <a:off x="1581561" y="4117293"/>
            <a:ext cx="6511800" cy="0"/>
          </a:xfrm>
          <a:prstGeom prst="straightConnector1">
            <a:avLst/>
          </a:prstGeom>
          <a:ln w="31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8" descr="福清汇通农商银行福万通标志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74" r="365"/>
          <a:stretch>
            <a:fillRect/>
          </a:stretch>
        </p:blipFill>
        <p:spPr bwMode="auto">
          <a:xfrm>
            <a:off x="0" y="0"/>
            <a:ext cx="4084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49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, 围栏, 平台, 人行道&#10;&#10;描述已自动生成">
            <a:extLst>
              <a:ext uri="{FF2B5EF4-FFF2-40B4-BE49-F238E27FC236}">
                <a16:creationId xmlns:a16="http://schemas.microsoft.com/office/drawing/2014/main" id="{25B2B838-2CB4-4331-B52A-9BA41D964AF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6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77802" y="-170606"/>
            <a:ext cx="12190401" cy="6859588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68CB504-A3BF-4D74-9DA2-0185F6F80F88}"/>
              </a:ext>
            </a:extLst>
          </p:cNvPr>
          <p:cNvSpPr/>
          <p:nvPr/>
        </p:nvSpPr>
        <p:spPr>
          <a:xfrm>
            <a:off x="11" y="0"/>
            <a:ext cx="12190402" cy="6859588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altLang="zh-CN" sz="1800" dirty="0">
                <a:solidFill>
                  <a:prstClr val="white"/>
                </a:solidFill>
                <a:cs typeface="+mn-ea"/>
                <a:sym typeface="+mn-lt"/>
              </a:rPr>
              <a:t>a</a:t>
            </a:r>
            <a:endParaRPr lang="zh-CN" altLang="en-US" sz="1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3DE629A0-3425-4259-8AB2-953946F55226}"/>
              </a:ext>
            </a:extLst>
          </p:cNvPr>
          <p:cNvSpPr/>
          <p:nvPr/>
        </p:nvSpPr>
        <p:spPr>
          <a:xfrm>
            <a:off x="10513196" y="0"/>
            <a:ext cx="1729677" cy="685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F87E43EF-B4AD-4AB7-AF77-FAF4F8233BEC}"/>
              </a:ext>
            </a:extLst>
          </p:cNvPr>
          <p:cNvGrpSpPr/>
          <p:nvPr/>
        </p:nvGrpSpPr>
        <p:grpSpPr>
          <a:xfrm>
            <a:off x="6527254" y="1773610"/>
            <a:ext cx="14207351" cy="8501953"/>
            <a:chOff x="6513122" y="2350582"/>
            <a:chExt cx="14209200" cy="8499986"/>
          </a:xfrm>
        </p:grpSpPr>
        <p:pic>
          <p:nvPicPr>
            <p:cNvPr id="71" name="图片 70" descr="图片包含 电脑, 游戏机, 键盘&#10;&#10;描述已自动生成">
              <a:extLst>
                <a:ext uri="{FF2B5EF4-FFF2-40B4-BE49-F238E27FC236}">
                  <a16:creationId xmlns:a16="http://schemas.microsoft.com/office/drawing/2014/main" id="{8F743CC3-5CFE-44EC-AFA7-020D75FB9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1626" y="2350582"/>
              <a:ext cx="12120696" cy="6855098"/>
            </a:xfrm>
            <a:prstGeom prst="rect">
              <a:avLst/>
            </a:prstGeom>
          </p:spPr>
        </p:pic>
        <p:pic>
          <p:nvPicPr>
            <p:cNvPr id="73" name="图片 72" descr="图片包含 游戏机&#10;&#10;描述已自动生成">
              <a:extLst>
                <a:ext uri="{FF2B5EF4-FFF2-40B4-BE49-F238E27FC236}">
                  <a16:creationId xmlns:a16="http://schemas.microsoft.com/office/drawing/2014/main" id="{6D21773E-2FEE-47D3-A2D6-A316CCC55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alphaModFix amt="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46677">
              <a:off x="6513122" y="3992568"/>
              <a:ext cx="10306372" cy="6858000"/>
            </a:xfrm>
            <a:prstGeom prst="rect">
              <a:avLst/>
            </a:prstGeom>
          </p:spPr>
        </p:pic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114A35BC-F08C-4FF3-8FD5-47225C2EA76C}"/>
                </a:ext>
              </a:extLst>
            </p:cNvPr>
            <p:cNvSpPr/>
            <p:nvPr/>
          </p:nvSpPr>
          <p:spPr>
            <a:xfrm rot="2700000">
              <a:off x="7233651" y="6424940"/>
              <a:ext cx="2332504" cy="23325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:a16="http://schemas.microsoft.com/office/drawing/2014/main" id="{D0702741-1B15-4B54-89AE-E5D7D476321E}"/>
              </a:ext>
            </a:extLst>
          </p:cNvPr>
          <p:cNvSpPr/>
          <p:nvPr/>
        </p:nvSpPr>
        <p:spPr>
          <a:xfrm rot="2700000">
            <a:off x="1079087" y="-1047283"/>
            <a:ext cx="1391017" cy="1390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4" name="文本框 17">
            <a:extLst>
              <a:ext uri="{FF2B5EF4-FFF2-40B4-BE49-F238E27FC236}">
                <a16:creationId xmlns:a16="http://schemas.microsoft.com/office/drawing/2014/main" id="{721F52B8-7C99-4BE6-ACD7-48F24EB7AD19}"/>
              </a:ext>
            </a:extLst>
          </p:cNvPr>
          <p:cNvSpPr txBox="1"/>
          <p:nvPr/>
        </p:nvSpPr>
        <p:spPr>
          <a:xfrm>
            <a:off x="11082417" y="189434"/>
            <a:ext cx="1107996" cy="64718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en-US" altLang="zh-CN" sz="6000" dirty="0" smtClean="0">
                <a:solidFill>
                  <a:prstClr val="white">
                    <a:alpha val="13000"/>
                  </a:prstClr>
                </a:solidFill>
                <a:cs typeface="+mn-ea"/>
                <a:sym typeface="+mn-lt"/>
              </a:rPr>
              <a:t>FQHTRCB   BANK</a:t>
            </a:r>
            <a:endParaRPr lang="zh-CN" altLang="en-US" sz="6000" dirty="0">
              <a:solidFill>
                <a:prstClr val="white">
                  <a:alpha val="13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85" name="图片 8" descr="福清汇通农商银行福万通标志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74" r="365"/>
          <a:stretch>
            <a:fillRect/>
          </a:stretch>
        </p:blipFill>
        <p:spPr bwMode="auto">
          <a:xfrm>
            <a:off x="0" y="0"/>
            <a:ext cx="4084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BA744E35-F752-4559-8CAA-3E0931C7A667}"/>
              </a:ext>
            </a:extLst>
          </p:cNvPr>
          <p:cNvGrpSpPr/>
          <p:nvPr/>
        </p:nvGrpSpPr>
        <p:grpSpPr>
          <a:xfrm>
            <a:off x="0" y="1739900"/>
            <a:ext cx="5710431" cy="5119114"/>
            <a:chOff x="0" y="79375"/>
            <a:chExt cx="7512051" cy="6734176"/>
          </a:xfrm>
        </p:grpSpPr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9B5F29B5-BC6D-4FDF-A0BD-BBBC11706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0D0CD279-4C47-4E7E-812D-C3E270AFE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F608F19B-C184-4F90-9F7F-CAA7B7D86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5287963"/>
              <a:ext cx="992188" cy="777875"/>
            </a:xfrm>
            <a:custGeom>
              <a:avLst/>
              <a:gdLst>
                <a:gd name="T0" fmla="*/ 0 w 625"/>
                <a:gd name="T1" fmla="*/ 92 h 490"/>
                <a:gd name="T2" fmla="*/ 540 w 625"/>
                <a:gd name="T3" fmla="*/ 0 h 490"/>
                <a:gd name="T4" fmla="*/ 625 w 625"/>
                <a:gd name="T5" fmla="*/ 490 h 490"/>
                <a:gd name="T6" fmla="*/ 0 w 625"/>
                <a:gd name="T7" fmla="*/ 9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490">
                  <a:moveTo>
                    <a:pt x="0" y="92"/>
                  </a:moveTo>
                  <a:lnTo>
                    <a:pt x="540" y="0"/>
                  </a:lnTo>
                  <a:lnTo>
                    <a:pt x="625" y="49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51" name="Picture 9">
              <a:extLst>
                <a:ext uri="{FF2B5EF4-FFF2-40B4-BE49-F238E27FC236}">
                  <a16:creationId xmlns:a16="http://schemas.microsoft.com/office/drawing/2014/main" id="{4B05BF24-FBF2-419B-A536-0507F0B73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813" y="2711450"/>
              <a:ext cx="15875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10">
              <a:extLst>
                <a:ext uri="{FF2B5EF4-FFF2-40B4-BE49-F238E27FC236}">
                  <a16:creationId xmlns:a16="http://schemas.microsoft.com/office/drawing/2014/main" id="{718217E6-20ED-42F2-88AB-7C72931EF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2546350"/>
              <a:ext cx="149225" cy="210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Picture 11">
              <a:extLst>
                <a:ext uri="{FF2B5EF4-FFF2-40B4-BE49-F238E27FC236}">
                  <a16:creationId xmlns:a16="http://schemas.microsoft.com/office/drawing/2014/main" id="{DEF14085-AC94-42E1-8DCE-939F2D645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815975"/>
              <a:ext cx="149225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12">
              <a:extLst>
                <a:ext uri="{FF2B5EF4-FFF2-40B4-BE49-F238E27FC236}">
                  <a16:creationId xmlns:a16="http://schemas.microsoft.com/office/drawing/2014/main" id="{252832A8-D709-4C6E-A661-625F231E4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550" y="857250"/>
              <a:ext cx="180975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13">
              <a:extLst>
                <a:ext uri="{FF2B5EF4-FFF2-40B4-BE49-F238E27FC236}">
                  <a16:creationId xmlns:a16="http://schemas.microsoft.com/office/drawing/2014/main" id="{4DB50F7A-7666-4C6E-B22A-DAE9A8BA8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860425"/>
              <a:ext cx="179388" cy="290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14">
              <a:extLst>
                <a:ext uri="{FF2B5EF4-FFF2-40B4-BE49-F238E27FC236}">
                  <a16:creationId xmlns:a16="http://schemas.microsoft.com/office/drawing/2014/main" id="{975B4384-B596-41D9-9C4F-E40A504A1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2974975"/>
              <a:ext cx="157163" cy="17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" name="Freeform 15">
              <a:extLst>
                <a:ext uri="{FF2B5EF4-FFF2-40B4-BE49-F238E27FC236}">
                  <a16:creationId xmlns:a16="http://schemas.microsoft.com/office/drawing/2014/main" id="{EF684CDA-1E4C-4E53-B49B-60229BE15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5" y="4292600"/>
              <a:ext cx="747713" cy="709613"/>
            </a:xfrm>
            <a:custGeom>
              <a:avLst/>
              <a:gdLst>
                <a:gd name="T0" fmla="*/ 372 w 471"/>
                <a:gd name="T1" fmla="*/ 447 h 447"/>
                <a:gd name="T2" fmla="*/ 0 w 471"/>
                <a:gd name="T3" fmla="*/ 109 h 447"/>
                <a:gd name="T4" fmla="*/ 100 w 471"/>
                <a:gd name="T5" fmla="*/ 0 h 447"/>
                <a:gd name="T6" fmla="*/ 471 w 471"/>
                <a:gd name="T7" fmla="*/ 339 h 447"/>
                <a:gd name="T8" fmla="*/ 372 w 471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47">
                  <a:moveTo>
                    <a:pt x="372" y="447"/>
                  </a:moveTo>
                  <a:lnTo>
                    <a:pt x="0" y="109"/>
                  </a:lnTo>
                  <a:lnTo>
                    <a:pt x="100" y="0"/>
                  </a:lnTo>
                  <a:lnTo>
                    <a:pt x="471" y="339"/>
                  </a:lnTo>
                  <a:lnTo>
                    <a:pt x="372" y="44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BD9766A5-3169-45E2-808B-5620E2369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3" y="3541713"/>
              <a:ext cx="1416050" cy="1404938"/>
            </a:xfrm>
            <a:custGeom>
              <a:avLst/>
              <a:gdLst>
                <a:gd name="T0" fmla="*/ 282 w 377"/>
                <a:gd name="T1" fmla="*/ 328 h 374"/>
                <a:gd name="T2" fmla="*/ 132 w 377"/>
                <a:gd name="T3" fmla="*/ 335 h 374"/>
                <a:gd name="T4" fmla="*/ 46 w 377"/>
                <a:gd name="T5" fmla="*/ 256 h 374"/>
                <a:gd name="T6" fmla="*/ 39 w 377"/>
                <a:gd name="T7" fmla="*/ 107 h 374"/>
                <a:gd name="T8" fmla="*/ 95 w 377"/>
                <a:gd name="T9" fmla="*/ 46 h 374"/>
                <a:gd name="T10" fmla="*/ 244 w 377"/>
                <a:gd name="T11" fmla="*/ 39 h 374"/>
                <a:gd name="T12" fmla="*/ 330 w 377"/>
                <a:gd name="T13" fmla="*/ 118 h 374"/>
                <a:gd name="T14" fmla="*/ 337 w 377"/>
                <a:gd name="T15" fmla="*/ 267 h 374"/>
                <a:gd name="T16" fmla="*/ 282 w 377"/>
                <a:gd name="T17" fmla="*/ 3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374">
                  <a:moveTo>
                    <a:pt x="282" y="328"/>
                  </a:moveTo>
                  <a:cubicBezTo>
                    <a:pt x="242" y="371"/>
                    <a:pt x="175" y="374"/>
                    <a:pt x="132" y="335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3" y="217"/>
                    <a:pt x="0" y="150"/>
                    <a:pt x="39" y="10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134" y="3"/>
                    <a:pt x="201" y="0"/>
                    <a:pt x="244" y="39"/>
                  </a:cubicBezTo>
                  <a:cubicBezTo>
                    <a:pt x="330" y="118"/>
                    <a:pt x="330" y="118"/>
                    <a:pt x="330" y="118"/>
                  </a:cubicBezTo>
                  <a:cubicBezTo>
                    <a:pt x="373" y="157"/>
                    <a:pt x="377" y="224"/>
                    <a:pt x="337" y="267"/>
                  </a:cubicBezTo>
                  <a:lnTo>
                    <a:pt x="282" y="328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7">
              <a:extLst>
                <a:ext uri="{FF2B5EF4-FFF2-40B4-BE49-F238E27FC236}">
                  <a16:creationId xmlns:a16="http://schemas.microsoft.com/office/drawing/2014/main" id="{06C3E633-DD54-4218-A4C8-5A5D3B8DD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163" y="2873375"/>
              <a:ext cx="995363" cy="1069975"/>
            </a:xfrm>
            <a:custGeom>
              <a:avLst/>
              <a:gdLst>
                <a:gd name="T0" fmla="*/ 74 w 265"/>
                <a:gd name="T1" fmla="*/ 263 h 285"/>
                <a:gd name="T2" fmla="*/ 15 w 265"/>
                <a:gd name="T3" fmla="*/ 271 h 285"/>
                <a:gd name="T4" fmla="*/ 18 w 265"/>
                <a:gd name="T5" fmla="*/ 212 h 285"/>
                <a:gd name="T6" fmla="*/ 191 w 265"/>
                <a:gd name="T7" fmla="*/ 22 h 285"/>
                <a:gd name="T8" fmla="*/ 249 w 265"/>
                <a:gd name="T9" fmla="*/ 14 h 285"/>
                <a:gd name="T10" fmla="*/ 247 w 265"/>
                <a:gd name="T11" fmla="*/ 73 h 285"/>
                <a:gd name="T12" fmla="*/ 74 w 265"/>
                <a:gd name="T13" fmla="*/ 2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85">
                  <a:moveTo>
                    <a:pt x="74" y="263"/>
                  </a:moveTo>
                  <a:cubicBezTo>
                    <a:pt x="57" y="281"/>
                    <a:pt x="31" y="285"/>
                    <a:pt x="15" y="271"/>
                  </a:cubicBezTo>
                  <a:cubicBezTo>
                    <a:pt x="0" y="257"/>
                    <a:pt x="1" y="230"/>
                    <a:pt x="18" y="21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208" y="4"/>
                    <a:pt x="234" y="0"/>
                    <a:pt x="249" y="14"/>
                  </a:cubicBezTo>
                  <a:cubicBezTo>
                    <a:pt x="265" y="28"/>
                    <a:pt x="264" y="55"/>
                    <a:pt x="247" y="73"/>
                  </a:cubicBezTo>
                  <a:lnTo>
                    <a:pt x="74" y="263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8">
              <a:extLst>
                <a:ext uri="{FF2B5EF4-FFF2-40B4-BE49-F238E27FC236}">
                  <a16:creationId xmlns:a16="http://schemas.microsoft.com/office/drawing/2014/main" id="{4DC04A6C-3F6F-40A9-BEE3-012A3D0DE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3387725"/>
              <a:ext cx="635000" cy="654050"/>
            </a:xfrm>
            <a:custGeom>
              <a:avLst/>
              <a:gdLst>
                <a:gd name="T0" fmla="*/ 67 w 169"/>
                <a:gd name="T1" fmla="*/ 162 h 174"/>
                <a:gd name="T2" fmla="*/ 20 w 169"/>
                <a:gd name="T3" fmla="*/ 159 h 174"/>
                <a:gd name="T4" fmla="*/ 11 w 169"/>
                <a:gd name="T5" fmla="*/ 111 h 174"/>
                <a:gd name="T6" fmla="*/ 102 w 169"/>
                <a:gd name="T7" fmla="*/ 12 h 174"/>
                <a:gd name="T8" fmla="*/ 150 w 169"/>
                <a:gd name="T9" fmla="*/ 16 h 174"/>
                <a:gd name="T10" fmla="*/ 158 w 169"/>
                <a:gd name="T11" fmla="*/ 63 h 174"/>
                <a:gd name="T12" fmla="*/ 67 w 169"/>
                <a:gd name="T13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74">
                  <a:moveTo>
                    <a:pt x="67" y="162"/>
                  </a:moveTo>
                  <a:cubicBezTo>
                    <a:pt x="56" y="174"/>
                    <a:pt x="35" y="173"/>
                    <a:pt x="20" y="159"/>
                  </a:cubicBezTo>
                  <a:cubicBezTo>
                    <a:pt x="4" y="145"/>
                    <a:pt x="0" y="123"/>
                    <a:pt x="11" y="1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13" y="0"/>
                    <a:pt x="134" y="2"/>
                    <a:pt x="150" y="16"/>
                  </a:cubicBezTo>
                  <a:cubicBezTo>
                    <a:pt x="165" y="30"/>
                    <a:pt x="169" y="51"/>
                    <a:pt x="158" y="63"/>
                  </a:cubicBezTo>
                  <a:lnTo>
                    <a:pt x="67" y="16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6E3DAD55-187C-4B4E-9417-927ED79ED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3613150"/>
              <a:ext cx="627063" cy="649288"/>
            </a:xfrm>
            <a:custGeom>
              <a:avLst/>
              <a:gdLst>
                <a:gd name="T0" fmla="*/ 67 w 167"/>
                <a:gd name="T1" fmla="*/ 161 h 173"/>
                <a:gd name="T2" fmla="*/ 19 w 167"/>
                <a:gd name="T3" fmla="*/ 157 h 173"/>
                <a:gd name="T4" fmla="*/ 10 w 167"/>
                <a:gd name="T5" fmla="*/ 110 h 173"/>
                <a:gd name="T6" fmla="*/ 100 w 167"/>
                <a:gd name="T7" fmla="*/ 12 h 173"/>
                <a:gd name="T8" fmla="*/ 148 w 167"/>
                <a:gd name="T9" fmla="*/ 16 h 173"/>
                <a:gd name="T10" fmla="*/ 156 w 167"/>
                <a:gd name="T11" fmla="*/ 63 h 173"/>
                <a:gd name="T12" fmla="*/ 67 w 167"/>
                <a:gd name="T13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73">
                  <a:moveTo>
                    <a:pt x="67" y="161"/>
                  </a:moveTo>
                  <a:cubicBezTo>
                    <a:pt x="56" y="173"/>
                    <a:pt x="34" y="171"/>
                    <a:pt x="19" y="157"/>
                  </a:cubicBezTo>
                  <a:cubicBezTo>
                    <a:pt x="3" y="143"/>
                    <a:pt x="0" y="122"/>
                    <a:pt x="10" y="1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11" y="0"/>
                    <a:pt x="132" y="2"/>
                    <a:pt x="148" y="16"/>
                  </a:cubicBezTo>
                  <a:cubicBezTo>
                    <a:pt x="163" y="30"/>
                    <a:pt x="167" y="51"/>
                    <a:pt x="156" y="63"/>
                  </a:cubicBezTo>
                  <a:lnTo>
                    <a:pt x="67" y="161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20">
              <a:extLst>
                <a:ext uri="{FF2B5EF4-FFF2-40B4-BE49-F238E27FC236}">
                  <a16:creationId xmlns:a16="http://schemas.microsoft.com/office/drawing/2014/main" id="{DFECCA68-815B-40E3-B1F4-8AD108AAA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3948113"/>
              <a:ext cx="492125" cy="506413"/>
            </a:xfrm>
            <a:custGeom>
              <a:avLst/>
              <a:gdLst>
                <a:gd name="T0" fmla="*/ 52 w 131"/>
                <a:gd name="T1" fmla="*/ 126 h 135"/>
                <a:gd name="T2" fmla="*/ 15 w 131"/>
                <a:gd name="T3" fmla="*/ 123 h 135"/>
                <a:gd name="T4" fmla="*/ 8 w 131"/>
                <a:gd name="T5" fmla="*/ 86 h 135"/>
                <a:gd name="T6" fmla="*/ 78 w 131"/>
                <a:gd name="T7" fmla="*/ 9 h 135"/>
                <a:gd name="T8" fmla="*/ 116 w 131"/>
                <a:gd name="T9" fmla="*/ 12 h 135"/>
                <a:gd name="T10" fmla="*/ 122 w 131"/>
                <a:gd name="T11" fmla="*/ 49 h 135"/>
                <a:gd name="T12" fmla="*/ 52 w 131"/>
                <a:gd name="T13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5">
                  <a:moveTo>
                    <a:pt x="52" y="126"/>
                  </a:moveTo>
                  <a:cubicBezTo>
                    <a:pt x="44" y="135"/>
                    <a:pt x="27" y="134"/>
                    <a:pt x="15" y="123"/>
                  </a:cubicBezTo>
                  <a:cubicBezTo>
                    <a:pt x="3" y="112"/>
                    <a:pt x="0" y="95"/>
                    <a:pt x="8" y="8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7" y="0"/>
                    <a:pt x="104" y="1"/>
                    <a:pt x="116" y="12"/>
                  </a:cubicBezTo>
                  <a:cubicBezTo>
                    <a:pt x="128" y="23"/>
                    <a:pt x="131" y="40"/>
                    <a:pt x="122" y="49"/>
                  </a:cubicBezTo>
                  <a:lnTo>
                    <a:pt x="52" y="126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21">
              <a:extLst>
                <a:ext uri="{FF2B5EF4-FFF2-40B4-BE49-F238E27FC236}">
                  <a16:creationId xmlns:a16="http://schemas.microsoft.com/office/drawing/2014/main" id="{A391D1AC-17E8-47B0-BF1D-0DF3621B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3" y="4327525"/>
              <a:ext cx="909638" cy="855663"/>
            </a:xfrm>
            <a:custGeom>
              <a:avLst/>
              <a:gdLst>
                <a:gd name="T0" fmla="*/ 466 w 573"/>
                <a:gd name="T1" fmla="*/ 539 h 539"/>
                <a:gd name="T2" fmla="*/ 0 w 573"/>
                <a:gd name="T3" fmla="*/ 118 h 539"/>
                <a:gd name="T4" fmla="*/ 109 w 573"/>
                <a:gd name="T5" fmla="*/ 0 h 539"/>
                <a:gd name="T6" fmla="*/ 573 w 573"/>
                <a:gd name="T7" fmla="*/ 423 h 539"/>
                <a:gd name="T8" fmla="*/ 466 w 573"/>
                <a:gd name="T9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39">
                  <a:moveTo>
                    <a:pt x="466" y="539"/>
                  </a:moveTo>
                  <a:lnTo>
                    <a:pt x="0" y="118"/>
                  </a:lnTo>
                  <a:lnTo>
                    <a:pt x="109" y="0"/>
                  </a:lnTo>
                  <a:lnTo>
                    <a:pt x="573" y="423"/>
                  </a:lnTo>
                  <a:lnTo>
                    <a:pt x="466" y="5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22">
              <a:extLst>
                <a:ext uri="{FF2B5EF4-FFF2-40B4-BE49-F238E27FC236}">
                  <a16:creationId xmlns:a16="http://schemas.microsoft.com/office/drawing/2014/main" id="{CD81481D-51A7-46A9-AD67-9ACE23842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8" y="4424363"/>
              <a:ext cx="138113" cy="142875"/>
            </a:xfrm>
            <a:custGeom>
              <a:avLst/>
              <a:gdLst>
                <a:gd name="T0" fmla="*/ 31 w 37"/>
                <a:gd name="T1" fmla="*/ 30 h 38"/>
                <a:gd name="T2" fmla="*/ 30 w 37"/>
                <a:gd name="T3" fmla="*/ 6 h 38"/>
                <a:gd name="T4" fmla="*/ 6 w 37"/>
                <a:gd name="T5" fmla="*/ 8 h 38"/>
                <a:gd name="T6" fmla="*/ 7 w 37"/>
                <a:gd name="T7" fmla="*/ 31 h 38"/>
                <a:gd name="T8" fmla="*/ 31 w 37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31" y="30"/>
                  </a:moveTo>
                  <a:cubicBezTo>
                    <a:pt x="37" y="23"/>
                    <a:pt x="37" y="13"/>
                    <a:pt x="30" y="6"/>
                  </a:cubicBezTo>
                  <a:cubicBezTo>
                    <a:pt x="23" y="0"/>
                    <a:pt x="12" y="1"/>
                    <a:pt x="6" y="8"/>
                  </a:cubicBezTo>
                  <a:cubicBezTo>
                    <a:pt x="0" y="14"/>
                    <a:pt x="0" y="25"/>
                    <a:pt x="7" y="31"/>
                  </a:cubicBezTo>
                  <a:cubicBezTo>
                    <a:pt x="14" y="38"/>
                    <a:pt x="25" y="37"/>
                    <a:pt x="31" y="3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23">
              <a:extLst>
                <a:ext uri="{FF2B5EF4-FFF2-40B4-BE49-F238E27FC236}">
                  <a16:creationId xmlns:a16="http://schemas.microsoft.com/office/drawing/2014/main" id="{00E37DE8-94D1-47A0-84EC-02675F8B0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35475"/>
              <a:ext cx="1795463" cy="2378075"/>
            </a:xfrm>
            <a:custGeom>
              <a:avLst/>
              <a:gdLst>
                <a:gd name="T0" fmla="*/ 1131 w 1131"/>
                <a:gd name="T1" fmla="*/ 497 h 1498"/>
                <a:gd name="T2" fmla="*/ 206 w 1131"/>
                <a:gd name="T3" fmla="*/ 1498 h 1498"/>
                <a:gd name="T4" fmla="*/ 0 w 1131"/>
                <a:gd name="T5" fmla="*/ 1498 h 1498"/>
                <a:gd name="T6" fmla="*/ 0 w 1131"/>
                <a:gd name="T7" fmla="*/ 606 h 1498"/>
                <a:gd name="T8" fmla="*/ 584 w 1131"/>
                <a:gd name="T9" fmla="*/ 0 h 1498"/>
                <a:gd name="T10" fmla="*/ 1131 w 1131"/>
                <a:gd name="T11" fmla="*/ 497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" h="1498">
                  <a:moveTo>
                    <a:pt x="1131" y="497"/>
                  </a:moveTo>
                  <a:lnTo>
                    <a:pt x="206" y="1498"/>
                  </a:lnTo>
                  <a:lnTo>
                    <a:pt x="0" y="1498"/>
                  </a:lnTo>
                  <a:lnTo>
                    <a:pt x="0" y="606"/>
                  </a:lnTo>
                  <a:lnTo>
                    <a:pt x="584" y="0"/>
                  </a:lnTo>
                  <a:lnTo>
                    <a:pt x="1131" y="49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24">
              <a:extLst>
                <a:ext uri="{FF2B5EF4-FFF2-40B4-BE49-F238E27FC236}">
                  <a16:creationId xmlns:a16="http://schemas.microsoft.com/office/drawing/2014/main" id="{E6234FF3-E0D4-4755-8229-5CE086220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25">
              <a:extLst>
                <a:ext uri="{FF2B5EF4-FFF2-40B4-BE49-F238E27FC236}">
                  <a16:creationId xmlns:a16="http://schemas.microsoft.com/office/drawing/2014/main" id="{EAC933CE-693D-4EBB-B4CB-A384237C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26">
              <a:extLst>
                <a:ext uri="{FF2B5EF4-FFF2-40B4-BE49-F238E27FC236}">
                  <a16:creationId xmlns:a16="http://schemas.microsoft.com/office/drawing/2014/main" id="{CE375A6B-B369-4EBA-99F8-35C1C77D1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5133975"/>
              <a:ext cx="871538" cy="792163"/>
            </a:xfrm>
            <a:custGeom>
              <a:avLst/>
              <a:gdLst>
                <a:gd name="T0" fmla="*/ 0 w 549"/>
                <a:gd name="T1" fmla="*/ 0 h 499"/>
                <a:gd name="T2" fmla="*/ 549 w 549"/>
                <a:gd name="T3" fmla="*/ 0 h 499"/>
                <a:gd name="T4" fmla="*/ 549 w 549"/>
                <a:gd name="T5" fmla="*/ 499 h 499"/>
                <a:gd name="T6" fmla="*/ 0 w 549"/>
                <a:gd name="T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9" h="499">
                  <a:moveTo>
                    <a:pt x="0" y="0"/>
                  </a:moveTo>
                  <a:lnTo>
                    <a:pt x="549" y="0"/>
                  </a:lnTo>
                  <a:lnTo>
                    <a:pt x="549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30">
              <a:extLst>
                <a:ext uri="{FF2B5EF4-FFF2-40B4-BE49-F238E27FC236}">
                  <a16:creationId xmlns:a16="http://schemas.microsoft.com/office/drawing/2014/main" id="{47499F45-441E-4D13-A7CA-1FCA966D6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713" y="1641475"/>
              <a:ext cx="280988" cy="341313"/>
            </a:xfrm>
            <a:custGeom>
              <a:avLst/>
              <a:gdLst>
                <a:gd name="T0" fmla="*/ 177 w 177"/>
                <a:gd name="T1" fmla="*/ 215 h 215"/>
                <a:gd name="T2" fmla="*/ 0 w 177"/>
                <a:gd name="T3" fmla="*/ 215 h 215"/>
                <a:gd name="T4" fmla="*/ 52 w 177"/>
                <a:gd name="T5" fmla="*/ 0 h 215"/>
                <a:gd name="T6" fmla="*/ 95 w 177"/>
                <a:gd name="T7" fmla="*/ 29 h 215"/>
                <a:gd name="T8" fmla="*/ 151 w 177"/>
                <a:gd name="T9" fmla="*/ 3 h 215"/>
                <a:gd name="T10" fmla="*/ 177 w 177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15">
                  <a:moveTo>
                    <a:pt x="177" y="215"/>
                  </a:moveTo>
                  <a:lnTo>
                    <a:pt x="0" y="215"/>
                  </a:lnTo>
                  <a:lnTo>
                    <a:pt x="52" y="0"/>
                  </a:lnTo>
                  <a:lnTo>
                    <a:pt x="95" y="29"/>
                  </a:lnTo>
                  <a:lnTo>
                    <a:pt x="151" y="3"/>
                  </a:lnTo>
                  <a:lnTo>
                    <a:pt x="177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37">
              <a:extLst>
                <a:ext uri="{FF2B5EF4-FFF2-40B4-BE49-F238E27FC236}">
                  <a16:creationId xmlns:a16="http://schemas.microsoft.com/office/drawing/2014/main" id="{753D11BE-D3C1-415F-A6BD-B35DAB40D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4687888"/>
              <a:ext cx="26988" cy="7651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40">
              <a:extLst>
                <a:ext uri="{FF2B5EF4-FFF2-40B4-BE49-F238E27FC236}">
                  <a16:creationId xmlns:a16="http://schemas.microsoft.com/office/drawing/2014/main" id="{10A30CD0-6C3D-40F6-9D5B-13BF64D6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3847639"/>
              <a:ext cx="1376362" cy="210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72" name="Rectangle 41">
              <a:extLst>
                <a:ext uri="{FF2B5EF4-FFF2-40B4-BE49-F238E27FC236}">
                  <a16:creationId xmlns:a16="http://schemas.microsoft.com/office/drawing/2014/main" id="{D4B09319-ADF7-4F75-A25F-AA21570F0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3847639"/>
              <a:ext cx="1344613" cy="194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73" name="Rectangle 42">
              <a:extLst>
                <a:ext uri="{FF2B5EF4-FFF2-40B4-BE49-F238E27FC236}">
                  <a16:creationId xmlns:a16="http://schemas.microsoft.com/office/drawing/2014/main" id="{36E136A7-4080-4B91-A5AD-19B15FF5C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4687888"/>
              <a:ext cx="971550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Rectangle 51">
              <a:extLst>
                <a:ext uri="{FF2B5EF4-FFF2-40B4-BE49-F238E27FC236}">
                  <a16:creationId xmlns:a16="http://schemas.microsoft.com/office/drawing/2014/main" id="{FEB65AA7-763E-481B-B6DC-277207620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146550"/>
              <a:ext cx="2994025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52">
              <a:extLst>
                <a:ext uri="{FF2B5EF4-FFF2-40B4-BE49-F238E27FC236}">
                  <a16:creationId xmlns:a16="http://schemas.microsoft.com/office/drawing/2014/main" id="{EFF692E8-61E8-4EF1-A15B-FC40B48AC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278313"/>
              <a:ext cx="2994025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53">
              <a:extLst>
                <a:ext uri="{FF2B5EF4-FFF2-40B4-BE49-F238E27FC236}">
                  <a16:creationId xmlns:a16="http://schemas.microsoft.com/office/drawing/2014/main" id="{5C476C90-CA56-4D10-930F-03DF7D722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410075"/>
              <a:ext cx="2994025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54">
              <a:extLst>
                <a:ext uri="{FF2B5EF4-FFF2-40B4-BE49-F238E27FC236}">
                  <a16:creationId xmlns:a16="http://schemas.microsoft.com/office/drawing/2014/main" id="{A1A1FD85-A442-4E9B-BFBA-400E31543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537075"/>
              <a:ext cx="14351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63">
              <a:extLst>
                <a:ext uri="{FF2B5EF4-FFF2-40B4-BE49-F238E27FC236}">
                  <a16:creationId xmlns:a16="http://schemas.microsoft.com/office/drawing/2014/main" id="{9EA2513F-2EC4-4DE4-9ED5-3636BB84F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4979988"/>
              <a:ext cx="13208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64">
              <a:extLst>
                <a:ext uri="{FF2B5EF4-FFF2-40B4-BE49-F238E27FC236}">
                  <a16:creationId xmlns:a16="http://schemas.microsoft.com/office/drawing/2014/main" id="{EDD6B740-15AE-480B-8C68-42C5FE3A7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5111750"/>
              <a:ext cx="1320800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65">
              <a:extLst>
                <a:ext uri="{FF2B5EF4-FFF2-40B4-BE49-F238E27FC236}">
                  <a16:creationId xmlns:a16="http://schemas.microsoft.com/office/drawing/2014/main" id="{74E3C829-1E5C-40E5-B829-EB15C3E34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5243513"/>
              <a:ext cx="1320800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Rectangle 66">
              <a:extLst>
                <a:ext uri="{FF2B5EF4-FFF2-40B4-BE49-F238E27FC236}">
                  <a16:creationId xmlns:a16="http://schemas.microsoft.com/office/drawing/2014/main" id="{BDCC7D60-5175-4F6F-845A-FD7FD6D5D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5370513"/>
              <a:ext cx="6604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67">
              <a:extLst>
                <a:ext uri="{FF2B5EF4-FFF2-40B4-BE49-F238E27FC236}">
                  <a16:creationId xmlns:a16="http://schemas.microsoft.com/office/drawing/2014/main" id="{CCE26809-58FE-4176-AAA0-D91B941B6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3159125"/>
              <a:ext cx="763588" cy="912813"/>
            </a:xfrm>
            <a:custGeom>
              <a:avLst/>
              <a:gdLst>
                <a:gd name="T0" fmla="*/ 84 w 203"/>
                <a:gd name="T1" fmla="*/ 222 h 243"/>
                <a:gd name="T2" fmla="*/ 25 w 203"/>
                <a:gd name="T3" fmla="*/ 230 h 243"/>
                <a:gd name="T4" fmla="*/ 13 w 203"/>
                <a:gd name="T5" fmla="*/ 172 h 243"/>
                <a:gd name="T6" fmla="*/ 120 w 203"/>
                <a:gd name="T7" fmla="*/ 22 h 243"/>
                <a:gd name="T8" fmla="*/ 178 w 203"/>
                <a:gd name="T9" fmla="*/ 14 h 243"/>
                <a:gd name="T10" fmla="*/ 190 w 203"/>
                <a:gd name="T11" fmla="*/ 72 h 243"/>
                <a:gd name="T12" fmla="*/ 84 w 203"/>
                <a:gd name="T13" fmla="*/ 2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43">
                  <a:moveTo>
                    <a:pt x="84" y="222"/>
                  </a:moveTo>
                  <a:cubicBezTo>
                    <a:pt x="71" y="240"/>
                    <a:pt x="44" y="243"/>
                    <a:pt x="25" y="230"/>
                  </a:cubicBezTo>
                  <a:cubicBezTo>
                    <a:pt x="6" y="216"/>
                    <a:pt x="0" y="190"/>
                    <a:pt x="13" y="17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32" y="4"/>
                    <a:pt x="159" y="0"/>
                    <a:pt x="178" y="14"/>
                  </a:cubicBezTo>
                  <a:cubicBezTo>
                    <a:pt x="198" y="28"/>
                    <a:pt x="203" y="54"/>
                    <a:pt x="190" y="72"/>
                  </a:cubicBezTo>
                  <a:lnTo>
                    <a:pt x="84" y="22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68">
              <a:extLst>
                <a:ext uri="{FF2B5EF4-FFF2-40B4-BE49-F238E27FC236}">
                  <a16:creationId xmlns:a16="http://schemas.microsoft.com/office/drawing/2014/main" id="{3E479101-97AE-4C23-82AD-F5402FCC2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75" y="4383088"/>
              <a:ext cx="758825" cy="365125"/>
            </a:xfrm>
            <a:custGeom>
              <a:avLst/>
              <a:gdLst>
                <a:gd name="T0" fmla="*/ 478 w 478"/>
                <a:gd name="T1" fmla="*/ 133 h 230"/>
                <a:gd name="T2" fmla="*/ 29 w 478"/>
                <a:gd name="T3" fmla="*/ 230 h 230"/>
                <a:gd name="T4" fmla="*/ 0 w 478"/>
                <a:gd name="T5" fmla="*/ 97 h 230"/>
                <a:gd name="T6" fmla="*/ 450 w 478"/>
                <a:gd name="T7" fmla="*/ 0 h 230"/>
                <a:gd name="T8" fmla="*/ 478 w 478"/>
                <a:gd name="T9" fmla="*/ 1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230">
                  <a:moveTo>
                    <a:pt x="478" y="133"/>
                  </a:moveTo>
                  <a:lnTo>
                    <a:pt x="29" y="230"/>
                  </a:lnTo>
                  <a:lnTo>
                    <a:pt x="0" y="97"/>
                  </a:lnTo>
                  <a:lnTo>
                    <a:pt x="450" y="0"/>
                  </a:lnTo>
                  <a:lnTo>
                    <a:pt x="478" y="13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69">
              <a:extLst>
                <a:ext uri="{FF2B5EF4-FFF2-40B4-BE49-F238E27FC236}">
                  <a16:creationId xmlns:a16="http://schemas.microsoft.com/office/drawing/2014/main" id="{03285FD3-3ED3-4C7E-8D93-21BE0698A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3470275"/>
              <a:ext cx="1246188" cy="1157288"/>
            </a:xfrm>
            <a:custGeom>
              <a:avLst/>
              <a:gdLst>
                <a:gd name="T0" fmla="*/ 320 w 332"/>
                <a:gd name="T1" fmla="*/ 159 h 308"/>
                <a:gd name="T2" fmla="*/ 246 w 332"/>
                <a:gd name="T3" fmla="*/ 274 h 308"/>
                <a:gd name="T4" fmla="*/ 142 w 332"/>
                <a:gd name="T5" fmla="*/ 297 h 308"/>
                <a:gd name="T6" fmla="*/ 27 w 332"/>
                <a:gd name="T7" fmla="*/ 223 h 308"/>
                <a:gd name="T8" fmla="*/ 11 w 332"/>
                <a:gd name="T9" fmla="*/ 149 h 308"/>
                <a:gd name="T10" fmla="*/ 85 w 332"/>
                <a:gd name="T11" fmla="*/ 34 h 308"/>
                <a:gd name="T12" fmla="*/ 189 w 332"/>
                <a:gd name="T13" fmla="*/ 12 h 308"/>
                <a:gd name="T14" fmla="*/ 304 w 332"/>
                <a:gd name="T15" fmla="*/ 85 h 308"/>
                <a:gd name="T16" fmla="*/ 320 w 332"/>
                <a:gd name="T17" fmla="*/ 15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08">
                  <a:moveTo>
                    <a:pt x="320" y="159"/>
                  </a:moveTo>
                  <a:cubicBezTo>
                    <a:pt x="332" y="211"/>
                    <a:pt x="299" y="263"/>
                    <a:pt x="246" y="274"/>
                  </a:cubicBezTo>
                  <a:cubicBezTo>
                    <a:pt x="142" y="297"/>
                    <a:pt x="142" y="297"/>
                    <a:pt x="142" y="297"/>
                  </a:cubicBezTo>
                  <a:cubicBezTo>
                    <a:pt x="90" y="308"/>
                    <a:pt x="38" y="275"/>
                    <a:pt x="27" y="223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0" y="97"/>
                    <a:pt x="33" y="46"/>
                    <a:pt x="85" y="34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241" y="0"/>
                    <a:pt x="293" y="33"/>
                    <a:pt x="304" y="85"/>
                  </a:cubicBezTo>
                  <a:lnTo>
                    <a:pt x="320" y="159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70">
              <a:extLst>
                <a:ext uri="{FF2B5EF4-FFF2-40B4-BE49-F238E27FC236}">
                  <a16:creationId xmlns:a16="http://schemas.microsoft.com/office/drawing/2014/main" id="{853455F7-E1D6-4055-94BB-CACEA85F3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163" y="2917825"/>
              <a:ext cx="476250" cy="1195388"/>
            </a:xfrm>
            <a:custGeom>
              <a:avLst/>
              <a:gdLst>
                <a:gd name="T0" fmla="*/ 123 w 127"/>
                <a:gd name="T1" fmla="*/ 267 h 318"/>
                <a:gd name="T2" fmla="*/ 97 w 127"/>
                <a:gd name="T3" fmla="*/ 314 h 318"/>
                <a:gd name="T4" fmla="*/ 55 w 127"/>
                <a:gd name="T5" fmla="*/ 281 h 318"/>
                <a:gd name="T6" fmla="*/ 5 w 127"/>
                <a:gd name="T7" fmla="*/ 52 h 318"/>
                <a:gd name="T8" fmla="*/ 30 w 127"/>
                <a:gd name="T9" fmla="*/ 4 h 318"/>
                <a:gd name="T10" fmla="*/ 72 w 127"/>
                <a:gd name="T11" fmla="*/ 37 h 318"/>
                <a:gd name="T12" fmla="*/ 123 w 127"/>
                <a:gd name="T13" fmla="*/ 2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18">
                  <a:moveTo>
                    <a:pt x="123" y="267"/>
                  </a:moveTo>
                  <a:cubicBezTo>
                    <a:pt x="127" y="289"/>
                    <a:pt x="116" y="310"/>
                    <a:pt x="97" y="314"/>
                  </a:cubicBezTo>
                  <a:cubicBezTo>
                    <a:pt x="79" y="318"/>
                    <a:pt x="60" y="304"/>
                    <a:pt x="55" y="28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0" y="30"/>
                    <a:pt x="11" y="8"/>
                    <a:pt x="30" y="4"/>
                  </a:cubicBezTo>
                  <a:cubicBezTo>
                    <a:pt x="48" y="0"/>
                    <a:pt x="68" y="15"/>
                    <a:pt x="72" y="37"/>
                  </a:cubicBezTo>
                  <a:lnTo>
                    <a:pt x="123" y="26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71">
              <a:extLst>
                <a:ext uri="{FF2B5EF4-FFF2-40B4-BE49-F238E27FC236}">
                  <a16:creationId xmlns:a16="http://schemas.microsoft.com/office/drawing/2014/main" id="{77FFE85D-12AB-4846-A89E-1870B97E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3805238"/>
              <a:ext cx="874713" cy="825500"/>
            </a:xfrm>
            <a:custGeom>
              <a:avLst/>
              <a:gdLst>
                <a:gd name="T0" fmla="*/ 215 w 233"/>
                <a:gd name="T1" fmla="*/ 141 h 220"/>
                <a:gd name="T2" fmla="*/ 217 w 233"/>
                <a:gd name="T3" fmla="*/ 200 h 220"/>
                <a:gd name="T4" fmla="*/ 158 w 233"/>
                <a:gd name="T5" fmla="*/ 205 h 220"/>
                <a:gd name="T6" fmla="*/ 18 w 233"/>
                <a:gd name="T7" fmla="*/ 79 h 220"/>
                <a:gd name="T8" fmla="*/ 15 w 233"/>
                <a:gd name="T9" fmla="*/ 19 h 220"/>
                <a:gd name="T10" fmla="*/ 75 w 233"/>
                <a:gd name="T11" fmla="*/ 15 h 220"/>
                <a:gd name="T12" fmla="*/ 215 w 233"/>
                <a:gd name="T13" fmla="*/ 14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20">
                  <a:moveTo>
                    <a:pt x="215" y="141"/>
                  </a:moveTo>
                  <a:cubicBezTo>
                    <a:pt x="232" y="156"/>
                    <a:pt x="233" y="183"/>
                    <a:pt x="217" y="200"/>
                  </a:cubicBezTo>
                  <a:cubicBezTo>
                    <a:pt x="201" y="218"/>
                    <a:pt x="175" y="220"/>
                    <a:pt x="158" y="205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" y="64"/>
                    <a:pt x="0" y="37"/>
                    <a:pt x="15" y="19"/>
                  </a:cubicBezTo>
                  <a:cubicBezTo>
                    <a:pt x="31" y="2"/>
                    <a:pt x="58" y="0"/>
                    <a:pt x="75" y="15"/>
                  </a:cubicBezTo>
                  <a:lnTo>
                    <a:pt x="215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72">
              <a:extLst>
                <a:ext uri="{FF2B5EF4-FFF2-40B4-BE49-F238E27FC236}">
                  <a16:creationId xmlns:a16="http://schemas.microsoft.com/office/drawing/2014/main" id="{9DA56EAD-2CE4-4988-90A2-D1333F10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3230563"/>
              <a:ext cx="379413" cy="679450"/>
            </a:xfrm>
            <a:custGeom>
              <a:avLst/>
              <a:gdLst>
                <a:gd name="T0" fmla="*/ 97 w 101"/>
                <a:gd name="T1" fmla="*/ 143 h 181"/>
                <a:gd name="T2" fmla="*/ 69 w 101"/>
                <a:gd name="T3" fmla="*/ 177 h 181"/>
                <a:gd name="T4" fmla="*/ 30 w 101"/>
                <a:gd name="T5" fmla="*/ 158 h 181"/>
                <a:gd name="T6" fmla="*/ 3 w 101"/>
                <a:gd name="T7" fmla="*/ 38 h 181"/>
                <a:gd name="T8" fmla="*/ 31 w 101"/>
                <a:gd name="T9" fmla="*/ 4 h 181"/>
                <a:gd name="T10" fmla="*/ 71 w 101"/>
                <a:gd name="T11" fmla="*/ 23 h 181"/>
                <a:gd name="T12" fmla="*/ 97 w 101"/>
                <a:gd name="T1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81">
                  <a:moveTo>
                    <a:pt x="97" y="143"/>
                  </a:moveTo>
                  <a:cubicBezTo>
                    <a:pt x="101" y="158"/>
                    <a:pt x="88" y="173"/>
                    <a:pt x="69" y="177"/>
                  </a:cubicBezTo>
                  <a:cubicBezTo>
                    <a:pt x="50" y="181"/>
                    <a:pt x="33" y="172"/>
                    <a:pt x="30" y="15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23"/>
                    <a:pt x="13" y="8"/>
                    <a:pt x="31" y="4"/>
                  </a:cubicBezTo>
                  <a:cubicBezTo>
                    <a:pt x="50" y="0"/>
                    <a:pt x="68" y="9"/>
                    <a:pt x="71" y="23"/>
                  </a:cubicBezTo>
                  <a:lnTo>
                    <a:pt x="97" y="14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73">
              <a:extLst>
                <a:ext uri="{FF2B5EF4-FFF2-40B4-BE49-F238E27FC236}">
                  <a16:creationId xmlns:a16="http://schemas.microsoft.com/office/drawing/2014/main" id="{F553F03A-1529-4931-8313-E47E41C04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0" y="3173413"/>
              <a:ext cx="376238" cy="673100"/>
            </a:xfrm>
            <a:custGeom>
              <a:avLst/>
              <a:gdLst>
                <a:gd name="T0" fmla="*/ 97 w 100"/>
                <a:gd name="T1" fmla="*/ 141 h 179"/>
                <a:gd name="T2" fmla="*/ 69 w 100"/>
                <a:gd name="T3" fmla="*/ 175 h 179"/>
                <a:gd name="T4" fmla="*/ 29 w 100"/>
                <a:gd name="T5" fmla="*/ 156 h 179"/>
                <a:gd name="T6" fmla="*/ 3 w 100"/>
                <a:gd name="T7" fmla="*/ 37 h 179"/>
                <a:gd name="T8" fmla="*/ 32 w 100"/>
                <a:gd name="T9" fmla="*/ 4 h 179"/>
                <a:gd name="T10" fmla="*/ 71 w 100"/>
                <a:gd name="T11" fmla="*/ 22 h 179"/>
                <a:gd name="T12" fmla="*/ 97 w 100"/>
                <a:gd name="T13" fmla="*/ 14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79">
                  <a:moveTo>
                    <a:pt x="97" y="141"/>
                  </a:moveTo>
                  <a:cubicBezTo>
                    <a:pt x="100" y="156"/>
                    <a:pt x="88" y="171"/>
                    <a:pt x="69" y="175"/>
                  </a:cubicBezTo>
                  <a:cubicBezTo>
                    <a:pt x="50" y="179"/>
                    <a:pt x="32" y="170"/>
                    <a:pt x="29" y="15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23"/>
                    <a:pt x="13" y="8"/>
                    <a:pt x="32" y="4"/>
                  </a:cubicBezTo>
                  <a:cubicBezTo>
                    <a:pt x="50" y="0"/>
                    <a:pt x="68" y="8"/>
                    <a:pt x="71" y="22"/>
                  </a:cubicBezTo>
                  <a:lnTo>
                    <a:pt x="97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74">
              <a:extLst>
                <a:ext uri="{FF2B5EF4-FFF2-40B4-BE49-F238E27FC236}">
                  <a16:creationId xmlns:a16="http://schemas.microsoft.com/office/drawing/2014/main" id="{7EB70D44-0F66-41F3-82DC-3CD48F0C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0" y="3255963"/>
              <a:ext cx="293688" cy="527050"/>
            </a:xfrm>
            <a:custGeom>
              <a:avLst/>
              <a:gdLst>
                <a:gd name="T0" fmla="*/ 75 w 78"/>
                <a:gd name="T1" fmla="*/ 111 h 140"/>
                <a:gd name="T2" fmla="*/ 53 w 78"/>
                <a:gd name="T3" fmla="*/ 137 h 140"/>
                <a:gd name="T4" fmla="*/ 22 w 78"/>
                <a:gd name="T5" fmla="*/ 122 h 140"/>
                <a:gd name="T6" fmla="*/ 2 w 78"/>
                <a:gd name="T7" fmla="*/ 29 h 140"/>
                <a:gd name="T8" fmla="*/ 24 w 78"/>
                <a:gd name="T9" fmla="*/ 3 h 140"/>
                <a:gd name="T10" fmla="*/ 55 w 78"/>
                <a:gd name="T11" fmla="*/ 18 h 140"/>
                <a:gd name="T12" fmla="*/ 75 w 78"/>
                <a:gd name="T13" fmla="*/ 1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40">
                  <a:moveTo>
                    <a:pt x="75" y="111"/>
                  </a:moveTo>
                  <a:cubicBezTo>
                    <a:pt x="78" y="122"/>
                    <a:pt x="68" y="134"/>
                    <a:pt x="53" y="137"/>
                  </a:cubicBezTo>
                  <a:cubicBezTo>
                    <a:pt x="39" y="140"/>
                    <a:pt x="25" y="134"/>
                    <a:pt x="22" y="12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18"/>
                    <a:pt x="9" y="7"/>
                    <a:pt x="24" y="3"/>
                  </a:cubicBezTo>
                  <a:cubicBezTo>
                    <a:pt x="39" y="0"/>
                    <a:pt x="53" y="7"/>
                    <a:pt x="55" y="18"/>
                  </a:cubicBezTo>
                  <a:lnTo>
                    <a:pt x="75" y="11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75">
              <a:extLst>
                <a:ext uri="{FF2B5EF4-FFF2-40B4-BE49-F238E27FC236}">
                  <a16:creationId xmlns:a16="http://schemas.microsoft.com/office/drawing/2014/main" id="{702DD9C7-021E-478A-A35C-25FFA19E6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0" y="4484688"/>
              <a:ext cx="939800" cy="417513"/>
            </a:xfrm>
            <a:custGeom>
              <a:avLst/>
              <a:gdLst>
                <a:gd name="T0" fmla="*/ 592 w 592"/>
                <a:gd name="T1" fmla="*/ 142 h 263"/>
                <a:gd name="T2" fmla="*/ 31 w 592"/>
                <a:gd name="T3" fmla="*/ 263 h 263"/>
                <a:gd name="T4" fmla="*/ 0 w 592"/>
                <a:gd name="T5" fmla="*/ 121 h 263"/>
                <a:gd name="T6" fmla="*/ 561 w 592"/>
                <a:gd name="T7" fmla="*/ 0 h 263"/>
                <a:gd name="T8" fmla="*/ 592 w 592"/>
                <a:gd name="T9" fmla="*/ 1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263">
                  <a:moveTo>
                    <a:pt x="592" y="142"/>
                  </a:moveTo>
                  <a:lnTo>
                    <a:pt x="31" y="263"/>
                  </a:lnTo>
                  <a:lnTo>
                    <a:pt x="0" y="121"/>
                  </a:lnTo>
                  <a:lnTo>
                    <a:pt x="561" y="0"/>
                  </a:lnTo>
                  <a:lnTo>
                    <a:pt x="592" y="1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76">
              <a:extLst>
                <a:ext uri="{FF2B5EF4-FFF2-40B4-BE49-F238E27FC236}">
                  <a16:creationId xmlns:a16="http://schemas.microsoft.com/office/drawing/2014/main" id="{3B439768-5BBC-44BE-915F-46E294302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75" y="4706938"/>
              <a:ext cx="128588" cy="127000"/>
            </a:xfrm>
            <a:custGeom>
              <a:avLst/>
              <a:gdLst>
                <a:gd name="T0" fmla="*/ 32 w 34"/>
                <a:gd name="T1" fmla="*/ 14 h 34"/>
                <a:gd name="T2" fmla="*/ 13 w 34"/>
                <a:gd name="T3" fmla="*/ 2 h 34"/>
                <a:gd name="T4" fmla="*/ 2 w 34"/>
                <a:gd name="T5" fmla="*/ 20 h 34"/>
                <a:gd name="T6" fmla="*/ 20 w 34"/>
                <a:gd name="T7" fmla="*/ 32 h 34"/>
                <a:gd name="T8" fmla="*/ 32 w 34"/>
                <a:gd name="T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4"/>
                  </a:moveTo>
                  <a:cubicBezTo>
                    <a:pt x="30" y="5"/>
                    <a:pt x="22" y="0"/>
                    <a:pt x="13" y="2"/>
                  </a:cubicBezTo>
                  <a:cubicBezTo>
                    <a:pt x="5" y="4"/>
                    <a:pt x="0" y="12"/>
                    <a:pt x="2" y="20"/>
                  </a:cubicBezTo>
                  <a:cubicBezTo>
                    <a:pt x="3" y="28"/>
                    <a:pt x="12" y="34"/>
                    <a:pt x="20" y="32"/>
                  </a:cubicBezTo>
                  <a:cubicBezTo>
                    <a:pt x="28" y="30"/>
                    <a:pt x="34" y="22"/>
                    <a:pt x="32" y="1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77">
              <a:extLst>
                <a:ext uri="{FF2B5EF4-FFF2-40B4-BE49-F238E27FC236}">
                  <a16:creationId xmlns:a16="http://schemas.microsoft.com/office/drawing/2014/main" id="{3F7AD323-C1FA-4EE2-94D6-193B436E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913" y="4668838"/>
              <a:ext cx="1608138" cy="2144713"/>
            </a:xfrm>
            <a:custGeom>
              <a:avLst/>
              <a:gdLst>
                <a:gd name="T0" fmla="*/ 1013 w 1013"/>
                <a:gd name="T1" fmla="*/ 1351 h 1351"/>
                <a:gd name="T2" fmla="*/ 319 w 1013"/>
                <a:gd name="T3" fmla="*/ 1351 h 1351"/>
                <a:gd name="T4" fmla="*/ 0 w 1013"/>
                <a:gd name="T5" fmla="*/ 144 h 1351"/>
                <a:gd name="T6" fmla="*/ 660 w 1013"/>
                <a:gd name="T7" fmla="*/ 0 h 1351"/>
                <a:gd name="T8" fmla="*/ 1013 w 1013"/>
                <a:gd name="T9" fmla="*/ 1351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1351">
                  <a:moveTo>
                    <a:pt x="1013" y="1351"/>
                  </a:moveTo>
                  <a:lnTo>
                    <a:pt x="319" y="1351"/>
                  </a:lnTo>
                  <a:lnTo>
                    <a:pt x="0" y="144"/>
                  </a:lnTo>
                  <a:lnTo>
                    <a:pt x="660" y="0"/>
                  </a:lnTo>
                  <a:lnTo>
                    <a:pt x="1013" y="135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FE1DE78D-80DB-4EEE-8720-06E66BB0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1279663"/>
              <a:ext cx="2994025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43">
              <a:extLst>
                <a:ext uri="{FF2B5EF4-FFF2-40B4-BE49-F238E27FC236}">
                  <a16:creationId xmlns:a16="http://schemas.microsoft.com/office/drawing/2014/main" id="{871CB027-7116-4408-868D-61213F1D4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1568588"/>
              <a:ext cx="1449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44">
              <a:extLst>
                <a:ext uri="{FF2B5EF4-FFF2-40B4-BE49-F238E27FC236}">
                  <a16:creationId xmlns:a16="http://schemas.microsoft.com/office/drawing/2014/main" id="{2ACD6062-6A4A-4E35-B05B-39E7DE7B8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1700351"/>
              <a:ext cx="1449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47">
              <a:extLst>
                <a:ext uri="{FF2B5EF4-FFF2-40B4-BE49-F238E27FC236}">
                  <a16:creationId xmlns:a16="http://schemas.microsoft.com/office/drawing/2014/main" id="{EF05A734-FB8F-41F1-AF4E-6140A64C1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1568588"/>
              <a:ext cx="1322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48">
              <a:extLst>
                <a:ext uri="{FF2B5EF4-FFF2-40B4-BE49-F238E27FC236}">
                  <a16:creationId xmlns:a16="http://schemas.microsoft.com/office/drawing/2014/main" id="{AC9DC7C5-C9C9-45A9-962B-C01142107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1700351"/>
              <a:ext cx="1322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8" name="文本框 54">
            <a:extLst>
              <a:ext uri="{FF2B5EF4-FFF2-40B4-BE49-F238E27FC236}">
                <a16:creationId xmlns:a16="http://schemas.microsoft.com/office/drawing/2014/main" id="{5DEADB1C-356A-4DD3-B7A1-018BBBE0B6D1}"/>
              </a:ext>
            </a:extLst>
          </p:cNvPr>
          <p:cNvSpPr txBox="1"/>
          <p:nvPr/>
        </p:nvSpPr>
        <p:spPr>
          <a:xfrm>
            <a:off x="1781284" y="2982977"/>
            <a:ext cx="2081727" cy="110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50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defRPr>
            </a:lvl1pPr>
          </a:lstStyle>
          <a:p>
            <a:pPr algn="ctr" defTabSz="685800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26F4B462-52F0-4F7E-BC36-4D8122FB0623}"/>
              </a:ext>
            </a:extLst>
          </p:cNvPr>
          <p:cNvSpPr/>
          <p:nvPr/>
        </p:nvSpPr>
        <p:spPr>
          <a:xfrm>
            <a:off x="1908988" y="4015263"/>
            <a:ext cx="184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0" name="MH_SubTitle_1">
            <a:extLst>
              <a:ext uri="{FF2B5EF4-FFF2-40B4-BE49-F238E27FC236}">
                <a16:creationId xmlns:a16="http://schemas.microsoft.com/office/drawing/2014/main" id="{263CD35A-B67A-437F-8D01-40B137DEFE0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59895" y="1629594"/>
            <a:ext cx="5127799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altLang="zh-CN" sz="2800" b="1" dirty="0" smtClean="0"/>
              <a:t>      </a:t>
            </a:r>
            <a:r>
              <a:rPr lang="zh-CN" altLang="zh-CN" sz="2800" b="1" dirty="0" smtClean="0">
                <a:solidFill>
                  <a:schemeClr val="bg1"/>
                </a:solidFill>
              </a:rPr>
              <a:t>推出</a:t>
            </a:r>
            <a:r>
              <a:rPr lang="zh-CN" altLang="zh-CN" sz="2800" b="1" dirty="0">
                <a:solidFill>
                  <a:schemeClr val="bg1"/>
                </a:solidFill>
              </a:rPr>
              <a:t>背景</a:t>
            </a:r>
            <a:endParaRPr lang="zh-CN" altLang="en-US" sz="28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01" name="MH_Other_1">
            <a:extLst>
              <a:ext uri="{FF2B5EF4-FFF2-40B4-BE49-F238E27FC236}">
                <a16:creationId xmlns:a16="http://schemas.microsoft.com/office/drawing/2014/main" id="{1DF9E346-D5D4-4910-8A88-F9C5D4897AF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27054" y="1629594"/>
            <a:ext cx="79208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02" name="MH_SubTitle_2">
            <a:extLst>
              <a:ext uri="{FF2B5EF4-FFF2-40B4-BE49-F238E27FC236}">
                <a16:creationId xmlns:a16="http://schemas.microsoft.com/office/drawing/2014/main" id="{E4B56BB8-72E9-4FDD-AFF2-ED025FB117F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807175" y="2925738"/>
            <a:ext cx="5184576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/>
              <a:t>    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取得</a:t>
            </a:r>
            <a:r>
              <a:rPr lang="zh-CN" altLang="zh-CN" sz="2800" b="1" dirty="0">
                <a:solidFill>
                  <a:schemeClr val="bg1"/>
                </a:solidFill>
              </a:rPr>
              <a:t>成效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3" name="MH_Other_2">
            <a:extLst>
              <a:ext uri="{FF2B5EF4-FFF2-40B4-BE49-F238E27FC236}">
                <a16:creationId xmlns:a16="http://schemas.microsoft.com/office/drawing/2014/main" id="{8A57B937-B575-440C-BCCD-24158072663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87094" y="2925738"/>
            <a:ext cx="864096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04" name="MH_SubTitle_3">
            <a:extLst>
              <a:ext uri="{FF2B5EF4-FFF2-40B4-BE49-F238E27FC236}">
                <a16:creationId xmlns:a16="http://schemas.microsoft.com/office/drawing/2014/main" id="{3C2C803C-16DF-462A-8A77-040E8C42888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35166" y="4077866"/>
            <a:ext cx="4809305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/>
              <a:t>       </a:t>
            </a:r>
            <a:r>
              <a:rPr lang="zh-CN" altLang="zh-CN" sz="2800" b="1" dirty="0" smtClean="0">
                <a:solidFill>
                  <a:schemeClr val="bg1"/>
                </a:solidFill>
              </a:rPr>
              <a:t>产品</a:t>
            </a:r>
            <a:r>
              <a:rPr lang="zh-CN" altLang="zh-CN" sz="2800" b="1" dirty="0">
                <a:solidFill>
                  <a:schemeClr val="bg1"/>
                </a:solidFill>
              </a:rPr>
              <a:t>优势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" name="MH_Other_3">
            <a:extLst>
              <a:ext uri="{FF2B5EF4-FFF2-40B4-BE49-F238E27FC236}">
                <a16:creationId xmlns:a16="http://schemas.microsoft.com/office/drawing/2014/main" id="{6966D584-9AFC-4B48-B88A-51C33830F08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15086" y="4077866"/>
            <a:ext cx="849344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364302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1AE640-E71F-4118-BA65-30B72B886C9C}"/>
              </a:ext>
            </a:extLst>
          </p:cNvPr>
          <p:cNvSpPr/>
          <p:nvPr/>
        </p:nvSpPr>
        <p:spPr>
          <a:xfrm>
            <a:off x="10513196" y="0"/>
            <a:ext cx="1729677" cy="685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EA90156-B6EA-40F0-8298-6BD526D4D3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8702" y="1125538"/>
            <a:ext cx="1955232" cy="153380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1142B32-7071-4F18-B069-13E8CAB97166}"/>
              </a:ext>
            </a:extLst>
          </p:cNvPr>
          <p:cNvSpPr txBox="1"/>
          <p:nvPr/>
        </p:nvSpPr>
        <p:spPr>
          <a:xfrm>
            <a:off x="2278782" y="263770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zh-CN" sz="6000" b="1" dirty="0"/>
              <a:t>推出</a:t>
            </a:r>
            <a:r>
              <a:rPr lang="zh-CN" altLang="zh-CN" sz="6000" b="1" dirty="0">
                <a:solidFill>
                  <a:schemeClr val="accent1"/>
                </a:solidFill>
              </a:rPr>
              <a:t>背景</a:t>
            </a:r>
            <a:endParaRPr lang="zh-CN" altLang="en-US" sz="6000" dirty="0">
              <a:solidFill>
                <a:schemeClr val="accent1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B3EE344-4B5B-4ED1-9E26-4F9455B48BF2}"/>
              </a:ext>
            </a:extLst>
          </p:cNvPr>
          <p:cNvCxnSpPr>
            <a:cxnSpLocks/>
          </p:cNvCxnSpPr>
          <p:nvPr/>
        </p:nvCxnSpPr>
        <p:spPr>
          <a:xfrm>
            <a:off x="2422798" y="3789834"/>
            <a:ext cx="3436017" cy="0"/>
          </a:xfrm>
          <a:prstGeom prst="straightConnector1">
            <a:avLst/>
          </a:prstGeom>
          <a:ln w="31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E8FF17B0-238B-4563-A4C9-5E0FCC049570}"/>
              </a:ext>
            </a:extLst>
          </p:cNvPr>
          <p:cNvSpPr/>
          <p:nvPr/>
        </p:nvSpPr>
        <p:spPr>
          <a:xfrm rot="5400000">
            <a:off x="1792491" y="3131782"/>
            <a:ext cx="317253" cy="27339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2421FC2-5358-4D79-8616-EAF2E6404E6A}"/>
              </a:ext>
            </a:extLst>
          </p:cNvPr>
          <p:cNvGrpSpPr/>
          <p:nvPr/>
        </p:nvGrpSpPr>
        <p:grpSpPr>
          <a:xfrm>
            <a:off x="-817562" y="2709631"/>
            <a:ext cx="14769561" cy="8299914"/>
            <a:chOff x="3901045" y="7963488"/>
            <a:chExt cx="14771483" cy="8297993"/>
          </a:xfrm>
        </p:grpSpPr>
        <p:pic>
          <p:nvPicPr>
            <p:cNvPr id="27" name="图片 26" descr="图片包含 电脑, 游戏机, 键盘&#10;&#10;描述已自动生成">
              <a:extLst>
                <a:ext uri="{FF2B5EF4-FFF2-40B4-BE49-F238E27FC236}">
                  <a16:creationId xmlns:a16="http://schemas.microsoft.com/office/drawing/2014/main" id="{2C832836-BA35-4AE1-8BED-AB4C4729B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1045" y="9406384"/>
              <a:ext cx="12120695" cy="6855097"/>
            </a:xfrm>
            <a:prstGeom prst="rect">
              <a:avLst/>
            </a:prstGeom>
          </p:spPr>
        </p:pic>
        <p:pic>
          <p:nvPicPr>
            <p:cNvPr id="28" name="图片 27" descr="图片包含 游戏机&#10;&#10;描述已自动生成">
              <a:extLst>
                <a:ext uri="{FF2B5EF4-FFF2-40B4-BE49-F238E27FC236}">
                  <a16:creationId xmlns:a16="http://schemas.microsoft.com/office/drawing/2014/main" id="{EDE35354-4F54-4B3B-A679-626AA82B9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46677">
              <a:off x="8366157" y="7963488"/>
              <a:ext cx="10306371" cy="6858000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0AA533E-78CF-4429-89CF-6414994A626A}"/>
                </a:ext>
              </a:extLst>
            </p:cNvPr>
            <p:cNvSpPr/>
            <p:nvPr/>
          </p:nvSpPr>
          <p:spPr>
            <a:xfrm rot="2700000">
              <a:off x="12060749" y="11105029"/>
              <a:ext cx="2332504" cy="23325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7">
            <a:extLst>
              <a:ext uri="{FF2B5EF4-FFF2-40B4-BE49-F238E27FC236}">
                <a16:creationId xmlns:a16="http://schemas.microsoft.com/office/drawing/2014/main" id="{721F52B8-7C99-4BE6-ACD7-48F24EB7AD19}"/>
              </a:ext>
            </a:extLst>
          </p:cNvPr>
          <p:cNvSpPr txBox="1"/>
          <p:nvPr/>
        </p:nvSpPr>
        <p:spPr>
          <a:xfrm>
            <a:off x="11082417" y="189434"/>
            <a:ext cx="1107996" cy="64718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en-US" altLang="zh-CN" sz="6000" dirty="0" smtClean="0">
                <a:solidFill>
                  <a:prstClr val="white">
                    <a:alpha val="13000"/>
                  </a:prstClr>
                </a:solidFill>
                <a:cs typeface="+mn-ea"/>
                <a:sym typeface="+mn-lt"/>
              </a:rPr>
              <a:t>FQHTRCB   BANK</a:t>
            </a:r>
            <a:endParaRPr lang="zh-CN" altLang="en-US" sz="6000" dirty="0">
              <a:solidFill>
                <a:prstClr val="white">
                  <a:alpha val="13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17" name="图片 8" descr="福清汇通农商银行福万通标志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74" r="365"/>
          <a:stretch>
            <a:fillRect/>
          </a:stretch>
        </p:blipFill>
        <p:spPr bwMode="auto">
          <a:xfrm>
            <a:off x="0" y="0"/>
            <a:ext cx="4084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950743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73D0A4B-2DD7-4759-903F-3E5F80FD2A35}"/>
              </a:ext>
            </a:extLst>
          </p:cNvPr>
          <p:cNvSpPr txBox="1"/>
          <p:nvPr/>
        </p:nvSpPr>
        <p:spPr>
          <a:xfrm>
            <a:off x="982638" y="549474"/>
            <a:ext cx="589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2">
                    <a:lumMod val="10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pPr defTabSz="914400"/>
            <a:endParaRPr lang="zh-CN" altLang="en-US" dirty="0">
              <a:solidFill>
                <a:srgbClr val="E7E6E6">
                  <a:lumMod val="10000"/>
                </a:srgbClr>
              </a:solidFill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CFA0E0D-AC6D-4A43-829D-A47046181FF5}"/>
              </a:ext>
            </a:extLst>
          </p:cNvPr>
          <p:cNvCxnSpPr>
            <a:cxnSpLocks/>
          </p:cNvCxnSpPr>
          <p:nvPr/>
        </p:nvCxnSpPr>
        <p:spPr>
          <a:xfrm>
            <a:off x="-1711346" y="6036021"/>
            <a:ext cx="15613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9BE2298-DA82-4C45-9C04-441182A3FB87}"/>
              </a:ext>
            </a:extLst>
          </p:cNvPr>
          <p:cNvCxnSpPr>
            <a:cxnSpLocks/>
          </p:cNvCxnSpPr>
          <p:nvPr/>
        </p:nvCxnSpPr>
        <p:spPr>
          <a:xfrm flipV="1">
            <a:off x="7319342" y="1861872"/>
            <a:ext cx="0" cy="416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背景</a:t>
            </a:r>
          </a:p>
        </p:txBody>
      </p:sp>
      <p:pic>
        <p:nvPicPr>
          <p:cNvPr id="48" name="图片 8" descr="福清汇通农商银行福万通标志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74" r="365"/>
          <a:stretch>
            <a:fillRect/>
          </a:stretch>
        </p:blipFill>
        <p:spPr bwMode="auto">
          <a:xfrm>
            <a:off x="7679382" y="189434"/>
            <a:ext cx="4084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Freeform 290">
            <a:extLst>
              <a:ext uri="{FF2B5EF4-FFF2-40B4-BE49-F238E27FC236}">
                <a16:creationId xmlns:a16="http://schemas.microsoft.com/office/drawing/2014/main" id="{FEB03471-0AC8-41C7-9E91-380844B15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598" y="621482"/>
            <a:ext cx="720080" cy="557728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2949421443"/>
              </p:ext>
            </p:extLst>
          </p:nvPr>
        </p:nvGraphicFramePr>
        <p:xfrm>
          <a:off x="884734" y="1380471"/>
          <a:ext cx="6092825" cy="3849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74" y="1861872"/>
            <a:ext cx="4156646" cy="26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352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1AE640-E71F-4118-BA65-30B72B886C9C}"/>
              </a:ext>
            </a:extLst>
          </p:cNvPr>
          <p:cNvSpPr/>
          <p:nvPr/>
        </p:nvSpPr>
        <p:spPr>
          <a:xfrm>
            <a:off x="10513196" y="0"/>
            <a:ext cx="1729677" cy="685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1142B32-7071-4F18-B069-13E8CAB97166}"/>
              </a:ext>
            </a:extLst>
          </p:cNvPr>
          <p:cNvSpPr txBox="1"/>
          <p:nvPr/>
        </p:nvSpPr>
        <p:spPr>
          <a:xfrm>
            <a:off x="2278782" y="2637706"/>
            <a:ext cx="6932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/>
              <a:t>取得</a:t>
            </a:r>
            <a:r>
              <a:rPr lang="zh-CN" altLang="en-US" sz="6000" b="1" dirty="0">
                <a:solidFill>
                  <a:schemeClr val="accent1"/>
                </a:solidFill>
              </a:rPr>
              <a:t>成效</a:t>
            </a:r>
            <a:endParaRPr lang="zh-CN" altLang="en-US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B3EE344-4B5B-4ED1-9E26-4F9455B48BF2}"/>
              </a:ext>
            </a:extLst>
          </p:cNvPr>
          <p:cNvCxnSpPr>
            <a:cxnSpLocks/>
          </p:cNvCxnSpPr>
          <p:nvPr/>
        </p:nvCxnSpPr>
        <p:spPr>
          <a:xfrm>
            <a:off x="2422798" y="3789834"/>
            <a:ext cx="3436017" cy="0"/>
          </a:xfrm>
          <a:prstGeom prst="straightConnector1">
            <a:avLst/>
          </a:prstGeom>
          <a:ln w="31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E8FF17B0-238B-4563-A4C9-5E0FCC049570}"/>
              </a:ext>
            </a:extLst>
          </p:cNvPr>
          <p:cNvSpPr/>
          <p:nvPr/>
        </p:nvSpPr>
        <p:spPr>
          <a:xfrm rot="5400000">
            <a:off x="1792491" y="3131782"/>
            <a:ext cx="317253" cy="27339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2421FC2-5358-4D79-8616-EAF2E6404E6A}"/>
              </a:ext>
            </a:extLst>
          </p:cNvPr>
          <p:cNvGrpSpPr/>
          <p:nvPr/>
        </p:nvGrpSpPr>
        <p:grpSpPr>
          <a:xfrm>
            <a:off x="-889570" y="3285778"/>
            <a:ext cx="14769561" cy="8299914"/>
            <a:chOff x="3901045" y="7963488"/>
            <a:chExt cx="14771483" cy="8297993"/>
          </a:xfrm>
        </p:grpSpPr>
        <p:pic>
          <p:nvPicPr>
            <p:cNvPr id="27" name="图片 26" descr="图片包含 电脑, 游戏机, 键盘&#10;&#10;描述已自动生成">
              <a:extLst>
                <a:ext uri="{FF2B5EF4-FFF2-40B4-BE49-F238E27FC236}">
                  <a16:creationId xmlns:a16="http://schemas.microsoft.com/office/drawing/2014/main" id="{2C832836-BA35-4AE1-8BED-AB4C4729B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1045" y="9406384"/>
              <a:ext cx="12120695" cy="6855097"/>
            </a:xfrm>
            <a:prstGeom prst="rect">
              <a:avLst/>
            </a:prstGeom>
          </p:spPr>
        </p:pic>
        <p:pic>
          <p:nvPicPr>
            <p:cNvPr id="28" name="图片 27" descr="图片包含 游戏机&#10;&#10;描述已自动生成">
              <a:extLst>
                <a:ext uri="{FF2B5EF4-FFF2-40B4-BE49-F238E27FC236}">
                  <a16:creationId xmlns:a16="http://schemas.microsoft.com/office/drawing/2014/main" id="{EDE35354-4F54-4B3B-A679-626AA82B9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 amt="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46677">
              <a:off x="8366157" y="7963488"/>
              <a:ext cx="10306371" cy="6858000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0AA533E-78CF-4429-89CF-6414994A626A}"/>
                </a:ext>
              </a:extLst>
            </p:cNvPr>
            <p:cNvSpPr/>
            <p:nvPr/>
          </p:nvSpPr>
          <p:spPr>
            <a:xfrm rot="2700000">
              <a:off x="12060749" y="11105029"/>
              <a:ext cx="2332504" cy="23325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7">
            <a:extLst>
              <a:ext uri="{FF2B5EF4-FFF2-40B4-BE49-F238E27FC236}">
                <a16:creationId xmlns:a16="http://schemas.microsoft.com/office/drawing/2014/main" id="{721F52B8-7C99-4BE6-ACD7-48F24EB7AD19}"/>
              </a:ext>
            </a:extLst>
          </p:cNvPr>
          <p:cNvSpPr txBox="1"/>
          <p:nvPr/>
        </p:nvSpPr>
        <p:spPr>
          <a:xfrm>
            <a:off x="11082417" y="189434"/>
            <a:ext cx="1107996" cy="64718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en-US" altLang="zh-CN" sz="6000" dirty="0" smtClean="0">
                <a:solidFill>
                  <a:prstClr val="white">
                    <a:alpha val="13000"/>
                  </a:prstClr>
                </a:solidFill>
                <a:cs typeface="+mn-ea"/>
                <a:sym typeface="+mn-lt"/>
              </a:rPr>
              <a:t>FQHTRCB   BANK</a:t>
            </a:r>
            <a:endParaRPr lang="zh-CN" altLang="en-US" sz="6000" dirty="0">
              <a:solidFill>
                <a:prstClr val="white">
                  <a:alpha val="13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956C18C-525F-4346-B67B-911643739B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3886" r="23998" b="24000"/>
          <a:stretch>
            <a:fillRect/>
          </a:stretch>
        </p:blipFill>
        <p:spPr>
          <a:xfrm>
            <a:off x="1039217" y="549474"/>
            <a:ext cx="2471418" cy="2232248"/>
          </a:xfrm>
          <a:prstGeom prst="rect">
            <a:avLst/>
          </a:prstGeom>
        </p:spPr>
      </p:pic>
      <p:pic>
        <p:nvPicPr>
          <p:cNvPr id="14" name="图片 8" descr="福清汇通农商银行福万通标志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74" r="365"/>
          <a:stretch>
            <a:fillRect/>
          </a:stretch>
        </p:blipFill>
        <p:spPr bwMode="auto">
          <a:xfrm>
            <a:off x="0" y="0"/>
            <a:ext cx="4084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950743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73D0A4B-2DD7-4759-903F-3E5F80FD2A35}"/>
              </a:ext>
            </a:extLst>
          </p:cNvPr>
          <p:cNvSpPr txBox="1"/>
          <p:nvPr/>
        </p:nvSpPr>
        <p:spPr>
          <a:xfrm>
            <a:off x="982638" y="549474"/>
            <a:ext cx="589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2">
                    <a:lumMod val="10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pPr defTabSz="914400"/>
            <a:endParaRPr lang="zh-CN" altLang="en-US" dirty="0">
              <a:solidFill>
                <a:srgbClr val="E7E6E6">
                  <a:lumMod val="10000"/>
                </a:srgbClr>
              </a:solidFill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CFA0E0D-AC6D-4A43-829D-A47046181FF5}"/>
              </a:ext>
            </a:extLst>
          </p:cNvPr>
          <p:cNvCxnSpPr>
            <a:cxnSpLocks/>
          </p:cNvCxnSpPr>
          <p:nvPr/>
        </p:nvCxnSpPr>
        <p:spPr>
          <a:xfrm>
            <a:off x="-1711346" y="6036021"/>
            <a:ext cx="15613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9BE2298-DA82-4C45-9C04-441182A3FB87}"/>
              </a:ext>
            </a:extLst>
          </p:cNvPr>
          <p:cNvCxnSpPr>
            <a:cxnSpLocks/>
          </p:cNvCxnSpPr>
          <p:nvPr/>
        </p:nvCxnSpPr>
        <p:spPr>
          <a:xfrm flipV="1">
            <a:off x="6919101" y="1875533"/>
            <a:ext cx="0" cy="416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图片包含 建筑, 天花板, 长凳, 室内&#10;&#10;描述已自动生成">
            <a:extLst>
              <a:ext uri="{FF2B5EF4-FFF2-40B4-BE49-F238E27FC236}">
                <a16:creationId xmlns:a16="http://schemas.microsoft.com/office/drawing/2014/main" id="{434FB7CE-5D5E-4CCA-AF02-C4CA2EFEFC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868" y="7258104"/>
            <a:ext cx="3514818" cy="2636903"/>
          </a:xfrm>
          <a:prstGeom prst="rect">
            <a:avLst/>
          </a:prstGeom>
        </p:spPr>
      </p:pic>
      <p:grpSp>
        <p:nvGrpSpPr>
          <p:cNvPr id="3" name="组合 28">
            <a:extLst>
              <a:ext uri="{FF2B5EF4-FFF2-40B4-BE49-F238E27FC236}">
                <a16:creationId xmlns:a16="http://schemas.microsoft.com/office/drawing/2014/main" id="{49398F83-5C94-4147-AEA1-DCCF37589DD2}"/>
              </a:ext>
            </a:extLst>
          </p:cNvPr>
          <p:cNvGrpSpPr/>
          <p:nvPr/>
        </p:nvGrpSpPr>
        <p:grpSpPr>
          <a:xfrm>
            <a:off x="6743278" y="4484411"/>
            <a:ext cx="2454065" cy="659055"/>
            <a:chOff x="5080735" y="2530577"/>
            <a:chExt cx="2454384" cy="658903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5C71868-90AF-47EE-8385-FC5CF34E2DE0}"/>
                </a:ext>
              </a:extLst>
            </p:cNvPr>
            <p:cNvSpPr/>
            <p:nvPr/>
          </p:nvSpPr>
          <p:spPr>
            <a:xfrm>
              <a:off x="5080735" y="2837788"/>
              <a:ext cx="351692" cy="3516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C00000"/>
              </a:solidFill>
            </a:ln>
            <a:effectLst>
              <a:outerShdw blurRad="1397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0FC17F5-BFE0-47C4-A93E-19A0AF61E286}"/>
                </a:ext>
              </a:extLst>
            </p:cNvPr>
            <p:cNvCxnSpPr>
              <a:stCxn id="30" idx="6"/>
            </p:cNvCxnSpPr>
            <p:nvPr/>
          </p:nvCxnSpPr>
          <p:spPr>
            <a:xfrm>
              <a:off x="5432427" y="3013634"/>
              <a:ext cx="21026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071603A-497E-4C01-822C-FC49EEB2437C}"/>
                </a:ext>
              </a:extLst>
            </p:cNvPr>
            <p:cNvSpPr txBox="1"/>
            <p:nvPr/>
          </p:nvSpPr>
          <p:spPr>
            <a:xfrm>
              <a:off x="5608272" y="2530577"/>
              <a:ext cx="184755" cy="4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26" name="Picture 2" descr="C:\Users\user\Desktop\图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390" y="1701602"/>
            <a:ext cx="4005638" cy="3990827"/>
          </a:xfrm>
          <a:prstGeom prst="roundRect">
            <a:avLst>
              <a:gd name="adj" fmla="val 90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成效</a:t>
            </a:r>
            <a:endParaRPr lang="zh-CN" alt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8" descr="福清汇通农商银行福万通标志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74" r="365"/>
          <a:stretch>
            <a:fillRect/>
          </a:stretch>
        </p:blipFill>
        <p:spPr bwMode="auto">
          <a:xfrm>
            <a:off x="7895406" y="189434"/>
            <a:ext cx="4084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290">
            <a:extLst>
              <a:ext uri="{FF2B5EF4-FFF2-40B4-BE49-F238E27FC236}">
                <a16:creationId xmlns:a16="http://schemas.microsoft.com/office/drawing/2014/main" id="{FEB03471-0AC8-41C7-9E91-380844B15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598" y="621482"/>
            <a:ext cx="720080" cy="557728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58895126"/>
              </p:ext>
            </p:extLst>
          </p:nvPr>
        </p:nvGraphicFramePr>
        <p:xfrm>
          <a:off x="397124" y="1491741"/>
          <a:ext cx="6092825" cy="332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3483522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73D0A4B-2DD7-4759-903F-3E5F80FD2A35}"/>
              </a:ext>
            </a:extLst>
          </p:cNvPr>
          <p:cNvSpPr txBox="1"/>
          <p:nvPr/>
        </p:nvSpPr>
        <p:spPr>
          <a:xfrm>
            <a:off x="982638" y="549474"/>
            <a:ext cx="589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2">
                    <a:lumMod val="10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pPr defTabSz="914400"/>
            <a:endParaRPr lang="zh-CN" altLang="en-US" dirty="0">
              <a:solidFill>
                <a:srgbClr val="E7E6E6">
                  <a:lumMod val="10000"/>
                </a:srgbClr>
              </a:solidFill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CFA0E0D-AC6D-4A43-829D-A47046181FF5}"/>
              </a:ext>
            </a:extLst>
          </p:cNvPr>
          <p:cNvCxnSpPr>
            <a:cxnSpLocks/>
          </p:cNvCxnSpPr>
          <p:nvPr/>
        </p:nvCxnSpPr>
        <p:spPr>
          <a:xfrm>
            <a:off x="-1711346" y="6036021"/>
            <a:ext cx="15613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成效</a:t>
            </a:r>
            <a:endParaRPr lang="zh-CN" alt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8" descr="福清汇通农商银行福万通标志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74" r="365"/>
          <a:stretch>
            <a:fillRect/>
          </a:stretch>
        </p:blipFill>
        <p:spPr bwMode="auto">
          <a:xfrm>
            <a:off x="7895406" y="189434"/>
            <a:ext cx="4084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290">
            <a:extLst>
              <a:ext uri="{FF2B5EF4-FFF2-40B4-BE49-F238E27FC236}">
                <a16:creationId xmlns:a16="http://schemas.microsoft.com/office/drawing/2014/main" id="{FEB03471-0AC8-41C7-9E91-380844B15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598" y="621482"/>
            <a:ext cx="720080" cy="557728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78544171"/>
              </p:ext>
            </p:extLst>
          </p:nvPr>
        </p:nvGraphicFramePr>
        <p:xfrm>
          <a:off x="1990750" y="1179211"/>
          <a:ext cx="7848872" cy="433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28150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1AE640-E71F-4118-BA65-30B72B886C9C}"/>
              </a:ext>
            </a:extLst>
          </p:cNvPr>
          <p:cNvSpPr/>
          <p:nvPr/>
        </p:nvSpPr>
        <p:spPr>
          <a:xfrm>
            <a:off x="10513196" y="0"/>
            <a:ext cx="1729677" cy="685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1142B32-7071-4F18-B069-13E8CAB97166}"/>
              </a:ext>
            </a:extLst>
          </p:cNvPr>
          <p:cNvSpPr txBox="1"/>
          <p:nvPr/>
        </p:nvSpPr>
        <p:spPr>
          <a:xfrm>
            <a:off x="2278782" y="2637706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6000" b="1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产品</a:t>
            </a:r>
            <a:r>
              <a:rPr lang="zh-CN" altLang="en-US" sz="6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优势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B3EE344-4B5B-4ED1-9E26-4F9455B48BF2}"/>
              </a:ext>
            </a:extLst>
          </p:cNvPr>
          <p:cNvCxnSpPr>
            <a:cxnSpLocks/>
          </p:cNvCxnSpPr>
          <p:nvPr/>
        </p:nvCxnSpPr>
        <p:spPr>
          <a:xfrm>
            <a:off x="2422798" y="3789834"/>
            <a:ext cx="3436017" cy="0"/>
          </a:xfrm>
          <a:prstGeom prst="straightConnector1">
            <a:avLst/>
          </a:prstGeom>
          <a:ln w="31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E8FF17B0-238B-4563-A4C9-5E0FCC049570}"/>
              </a:ext>
            </a:extLst>
          </p:cNvPr>
          <p:cNvSpPr/>
          <p:nvPr/>
        </p:nvSpPr>
        <p:spPr>
          <a:xfrm rot="5400000">
            <a:off x="1792491" y="3131782"/>
            <a:ext cx="317253" cy="27339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2421FC2-5358-4D79-8616-EAF2E6404E6A}"/>
              </a:ext>
            </a:extLst>
          </p:cNvPr>
          <p:cNvGrpSpPr/>
          <p:nvPr/>
        </p:nvGrpSpPr>
        <p:grpSpPr>
          <a:xfrm>
            <a:off x="-385514" y="4725938"/>
            <a:ext cx="13285624" cy="7274748"/>
            <a:chOff x="3901045" y="9406384"/>
            <a:chExt cx="13287353" cy="7273064"/>
          </a:xfrm>
        </p:grpSpPr>
        <p:pic>
          <p:nvPicPr>
            <p:cNvPr id="27" name="图片 26" descr="图片包含 电脑, 游戏机, 键盘&#10;&#10;描述已自动生成">
              <a:extLst>
                <a:ext uri="{FF2B5EF4-FFF2-40B4-BE49-F238E27FC236}">
                  <a16:creationId xmlns:a16="http://schemas.microsoft.com/office/drawing/2014/main" id="{2C832836-BA35-4AE1-8BED-AB4C4729B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1045" y="9406384"/>
              <a:ext cx="12120695" cy="6855097"/>
            </a:xfrm>
            <a:prstGeom prst="rect">
              <a:avLst/>
            </a:prstGeom>
          </p:spPr>
        </p:pic>
        <p:pic>
          <p:nvPicPr>
            <p:cNvPr id="28" name="图片 27" descr="图片包含 游戏机&#10;&#10;描述已自动生成">
              <a:extLst>
                <a:ext uri="{FF2B5EF4-FFF2-40B4-BE49-F238E27FC236}">
                  <a16:creationId xmlns:a16="http://schemas.microsoft.com/office/drawing/2014/main" id="{EDE35354-4F54-4B3B-A679-626AA82B9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 amt="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46677">
              <a:off x="6882027" y="9821448"/>
              <a:ext cx="10306371" cy="6858000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0AA533E-78CF-4429-89CF-6414994A626A}"/>
                </a:ext>
              </a:extLst>
            </p:cNvPr>
            <p:cNvSpPr/>
            <p:nvPr/>
          </p:nvSpPr>
          <p:spPr>
            <a:xfrm rot="2700000">
              <a:off x="11874227" y="10370218"/>
              <a:ext cx="2332504" cy="23325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7">
            <a:extLst>
              <a:ext uri="{FF2B5EF4-FFF2-40B4-BE49-F238E27FC236}">
                <a16:creationId xmlns:a16="http://schemas.microsoft.com/office/drawing/2014/main" id="{721F52B8-7C99-4BE6-ACD7-48F24EB7AD19}"/>
              </a:ext>
            </a:extLst>
          </p:cNvPr>
          <p:cNvSpPr txBox="1"/>
          <p:nvPr/>
        </p:nvSpPr>
        <p:spPr>
          <a:xfrm>
            <a:off x="11082417" y="189434"/>
            <a:ext cx="1107996" cy="64718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en-US" altLang="zh-CN" sz="6000" dirty="0" smtClean="0">
                <a:solidFill>
                  <a:prstClr val="white">
                    <a:alpha val="13000"/>
                  </a:prstClr>
                </a:solidFill>
                <a:cs typeface="+mn-ea"/>
                <a:sym typeface="+mn-lt"/>
              </a:rPr>
              <a:t>FQHTRCB   BANK</a:t>
            </a:r>
            <a:endParaRPr lang="zh-CN" altLang="en-US" sz="6000" dirty="0">
              <a:solidFill>
                <a:prstClr val="white">
                  <a:alpha val="13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14" name="图片 8" descr="福清汇通农商银行福万通标志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74" r="365"/>
          <a:stretch>
            <a:fillRect/>
          </a:stretch>
        </p:blipFill>
        <p:spPr bwMode="auto">
          <a:xfrm>
            <a:off x="0" y="0"/>
            <a:ext cx="4084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372A89-8321-457F-8AB4-5A6C4CCEFE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590" y="477466"/>
            <a:ext cx="3744416" cy="34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50743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椭圆 273"/>
          <p:cNvSpPr/>
          <p:nvPr/>
        </p:nvSpPr>
        <p:spPr>
          <a:xfrm>
            <a:off x="8543478" y="1269554"/>
            <a:ext cx="3240360" cy="28803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C473772-F774-40E6-A053-D48D864DA02C}"/>
              </a:ext>
            </a:extLst>
          </p:cNvPr>
          <p:cNvGrpSpPr/>
          <p:nvPr/>
        </p:nvGrpSpPr>
        <p:grpSpPr>
          <a:xfrm>
            <a:off x="9363852" y="2302902"/>
            <a:ext cx="1508205" cy="1314451"/>
            <a:chOff x="9395978" y="3374981"/>
            <a:chExt cx="1508205" cy="1314451"/>
          </a:xfrm>
        </p:grpSpPr>
        <p:sp>
          <p:nvSpPr>
            <p:cNvPr id="46" name="Oval 19">
              <a:extLst>
                <a:ext uri="{FF2B5EF4-FFF2-40B4-BE49-F238E27FC236}">
                  <a16:creationId xmlns:a16="http://schemas.microsoft.com/office/drawing/2014/main" id="{CA1A9CA6-856B-4CB4-A170-08297D9BBF8E}"/>
                </a:ext>
              </a:extLst>
            </p:cNvPr>
            <p:cNvSpPr/>
            <p:nvPr/>
          </p:nvSpPr>
          <p:spPr>
            <a:xfrm flipH="1" flipV="1">
              <a:off x="9540740" y="3518861"/>
              <a:ext cx="1024207" cy="10242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grpSp>
          <p:nvGrpSpPr>
            <p:cNvPr id="47" name="Group 242">
              <a:extLst>
                <a:ext uri="{FF2B5EF4-FFF2-40B4-BE49-F238E27FC236}">
                  <a16:creationId xmlns:a16="http://schemas.microsoft.com/office/drawing/2014/main" id="{D5FF9DE0-3E54-4D6E-A0A5-1B67004493B4}"/>
                </a:ext>
              </a:extLst>
            </p:cNvPr>
            <p:cNvGrpSpPr/>
            <p:nvPr/>
          </p:nvGrpSpPr>
          <p:grpSpPr>
            <a:xfrm>
              <a:off x="9395978" y="3374981"/>
              <a:ext cx="1508205" cy="1314451"/>
              <a:chOff x="8824913" y="890588"/>
              <a:chExt cx="1508204" cy="131445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48" name="Group 1435">
                <a:extLst>
                  <a:ext uri="{FF2B5EF4-FFF2-40B4-BE49-F238E27FC236}">
                    <a16:creationId xmlns:a16="http://schemas.microsoft.com/office/drawing/2014/main" id="{D7D20D73-9DAA-40F8-AE79-FD803F84E1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02725" y="938508"/>
                <a:ext cx="530392" cy="538332"/>
                <a:chOff x="6173" y="591"/>
                <a:chExt cx="334" cy="339"/>
              </a:xfrm>
              <a:grpFill/>
            </p:grpSpPr>
            <p:sp>
              <p:nvSpPr>
                <p:cNvPr id="61" name="Rectangle 1235">
                  <a:extLst>
                    <a:ext uri="{FF2B5EF4-FFF2-40B4-BE49-F238E27FC236}">
                      <a16:creationId xmlns:a16="http://schemas.microsoft.com/office/drawing/2014/main" id="{EEE3F166-30FD-4C03-A17D-1A37B7C63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59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Freeform 1236">
                  <a:extLst>
                    <a:ext uri="{FF2B5EF4-FFF2-40B4-BE49-F238E27FC236}">
                      <a16:creationId xmlns:a16="http://schemas.microsoft.com/office/drawing/2014/main" id="{790CC893-1CCE-425F-9E6F-0482D9F9A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" name="Freeform 1237">
                  <a:extLst>
                    <a:ext uri="{FF2B5EF4-FFF2-40B4-BE49-F238E27FC236}">
                      <a16:creationId xmlns:a16="http://schemas.microsoft.com/office/drawing/2014/main" id="{8F5B54CC-1EEE-4ACE-8E5A-1771799E6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" name="Rectangle 1238">
                  <a:extLst>
                    <a:ext uri="{FF2B5EF4-FFF2-40B4-BE49-F238E27FC236}">
                      <a16:creationId xmlns:a16="http://schemas.microsoft.com/office/drawing/2014/main" id="{ED8F9739-E4BC-4C7B-963F-60BEDDFBA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2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" name="Freeform 1239">
                  <a:extLst>
                    <a:ext uri="{FF2B5EF4-FFF2-40B4-BE49-F238E27FC236}">
                      <a16:creationId xmlns:a16="http://schemas.microsoft.com/office/drawing/2014/main" id="{9EDA56B4-A835-499E-9301-C96970642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" name="Freeform 1240">
                  <a:extLst>
                    <a:ext uri="{FF2B5EF4-FFF2-40B4-BE49-F238E27FC236}">
                      <a16:creationId xmlns:a16="http://schemas.microsoft.com/office/drawing/2014/main" id="{CAD12B8C-48F3-4F34-9059-E8CE72453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  <a:gd name="T6" fmla="*/ 0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" name="Rectangle 1241">
                  <a:extLst>
                    <a:ext uri="{FF2B5EF4-FFF2-40B4-BE49-F238E27FC236}">
                      <a16:creationId xmlns:a16="http://schemas.microsoft.com/office/drawing/2014/main" id="{314B28B0-2F4D-4872-8728-FE1783B13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8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Rectangle 1242">
                  <a:extLst>
                    <a:ext uri="{FF2B5EF4-FFF2-40B4-BE49-F238E27FC236}">
                      <a16:creationId xmlns:a16="http://schemas.microsoft.com/office/drawing/2014/main" id="{13563AF7-38F1-46C5-8534-7469FDAED3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0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243">
                  <a:extLst>
                    <a:ext uri="{FF2B5EF4-FFF2-40B4-BE49-F238E27FC236}">
                      <a16:creationId xmlns:a16="http://schemas.microsoft.com/office/drawing/2014/main" id="{0F3C634B-FBA7-4CA1-AAB0-39C067FC7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Rectangle 1244">
                  <a:extLst>
                    <a:ext uri="{FF2B5EF4-FFF2-40B4-BE49-F238E27FC236}">
                      <a16:creationId xmlns:a16="http://schemas.microsoft.com/office/drawing/2014/main" id="{030FAA5D-5728-4B0E-BFC1-1802B2BE94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245">
                  <a:extLst>
                    <a:ext uri="{FF2B5EF4-FFF2-40B4-BE49-F238E27FC236}">
                      <a16:creationId xmlns:a16="http://schemas.microsoft.com/office/drawing/2014/main" id="{02D1932C-A482-473E-AE7E-003A4CD7E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Rectangle 1246">
                  <a:extLst>
                    <a:ext uri="{FF2B5EF4-FFF2-40B4-BE49-F238E27FC236}">
                      <a16:creationId xmlns:a16="http://schemas.microsoft.com/office/drawing/2014/main" id="{F0A10978-2024-44F5-9C97-9F575CAFC4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1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247">
                  <a:extLst>
                    <a:ext uri="{FF2B5EF4-FFF2-40B4-BE49-F238E27FC236}">
                      <a16:creationId xmlns:a16="http://schemas.microsoft.com/office/drawing/2014/main" id="{91C80668-1817-4AC2-BD45-E0B35E8C7E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Rectangle 1248">
                  <a:extLst>
                    <a:ext uri="{FF2B5EF4-FFF2-40B4-BE49-F238E27FC236}">
                      <a16:creationId xmlns:a16="http://schemas.microsoft.com/office/drawing/2014/main" id="{CF286078-F446-40D7-9B2B-D3D960E56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0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1249">
                  <a:extLst>
                    <a:ext uri="{FF2B5EF4-FFF2-40B4-BE49-F238E27FC236}">
                      <a16:creationId xmlns:a16="http://schemas.microsoft.com/office/drawing/2014/main" id="{FF618032-7023-48D7-B9D1-0C5384F63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1250">
                  <a:extLst>
                    <a:ext uri="{FF2B5EF4-FFF2-40B4-BE49-F238E27FC236}">
                      <a16:creationId xmlns:a16="http://schemas.microsoft.com/office/drawing/2014/main" id="{8339DC0E-9C81-4A29-A602-CE4E1B25E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1251">
                  <a:extLst>
                    <a:ext uri="{FF2B5EF4-FFF2-40B4-BE49-F238E27FC236}">
                      <a16:creationId xmlns:a16="http://schemas.microsoft.com/office/drawing/2014/main" id="{A819E5BF-68BF-4F58-8541-45AF44083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1252">
                  <a:extLst>
                    <a:ext uri="{FF2B5EF4-FFF2-40B4-BE49-F238E27FC236}">
                      <a16:creationId xmlns:a16="http://schemas.microsoft.com/office/drawing/2014/main" id="{0E436106-678C-4276-AEBB-871281D0C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Rectangle 1253">
                  <a:extLst>
                    <a:ext uri="{FF2B5EF4-FFF2-40B4-BE49-F238E27FC236}">
                      <a16:creationId xmlns:a16="http://schemas.microsoft.com/office/drawing/2014/main" id="{67356378-155D-49CF-959E-9E95B25A5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1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1254">
                  <a:extLst>
                    <a:ext uri="{FF2B5EF4-FFF2-40B4-BE49-F238E27FC236}">
                      <a16:creationId xmlns:a16="http://schemas.microsoft.com/office/drawing/2014/main" id="{467B1452-F8E5-407C-BD43-F8398BEE5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1255">
                  <a:extLst>
                    <a:ext uri="{FF2B5EF4-FFF2-40B4-BE49-F238E27FC236}">
                      <a16:creationId xmlns:a16="http://schemas.microsoft.com/office/drawing/2014/main" id="{F68CB980-4DDE-42C7-A072-65904C781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Rectangle 1256">
                  <a:extLst>
                    <a:ext uri="{FF2B5EF4-FFF2-40B4-BE49-F238E27FC236}">
                      <a16:creationId xmlns:a16="http://schemas.microsoft.com/office/drawing/2014/main" id="{E5E364D2-F8F1-4C56-8F0B-EE77320F4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Rectangle 1257">
                  <a:extLst>
                    <a:ext uri="{FF2B5EF4-FFF2-40B4-BE49-F238E27FC236}">
                      <a16:creationId xmlns:a16="http://schemas.microsoft.com/office/drawing/2014/main" id="{73BFE148-2959-4201-84A0-971821EC7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1258">
                  <a:extLst>
                    <a:ext uri="{FF2B5EF4-FFF2-40B4-BE49-F238E27FC236}">
                      <a16:creationId xmlns:a16="http://schemas.microsoft.com/office/drawing/2014/main" id="{A532EDD4-A613-407E-8AE6-09402230A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Rectangle 1259">
                  <a:extLst>
                    <a:ext uri="{FF2B5EF4-FFF2-40B4-BE49-F238E27FC236}">
                      <a16:creationId xmlns:a16="http://schemas.microsoft.com/office/drawing/2014/main" id="{F3B9AD01-9E96-495A-A4D6-183C6BC0E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2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1260">
                  <a:extLst>
                    <a:ext uri="{FF2B5EF4-FFF2-40B4-BE49-F238E27FC236}">
                      <a16:creationId xmlns:a16="http://schemas.microsoft.com/office/drawing/2014/main" id="{1EE13019-A82B-45DF-90E0-BA8B33259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1261">
                  <a:extLst>
                    <a:ext uri="{FF2B5EF4-FFF2-40B4-BE49-F238E27FC236}">
                      <a16:creationId xmlns:a16="http://schemas.microsoft.com/office/drawing/2014/main" id="{92C37847-11D3-41BE-9CE3-1A4AE4227D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6" y="60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0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1262">
                  <a:extLst>
                    <a:ext uri="{FF2B5EF4-FFF2-40B4-BE49-F238E27FC236}">
                      <a16:creationId xmlns:a16="http://schemas.microsoft.com/office/drawing/2014/main" id="{7B0A417D-204D-4425-BB95-663F565FB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6" y="606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1263">
                  <a:extLst>
                    <a:ext uri="{FF2B5EF4-FFF2-40B4-BE49-F238E27FC236}">
                      <a16:creationId xmlns:a16="http://schemas.microsoft.com/office/drawing/2014/main" id="{06961EB9-285E-4783-95BD-DF6EC88B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6" y="60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Rectangle 1264">
                  <a:extLst>
                    <a:ext uri="{FF2B5EF4-FFF2-40B4-BE49-F238E27FC236}">
                      <a16:creationId xmlns:a16="http://schemas.microsoft.com/office/drawing/2014/main" id="{BD420D23-7166-41BE-9401-659CD580A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6" y="60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1265">
                  <a:extLst>
                    <a:ext uri="{FF2B5EF4-FFF2-40B4-BE49-F238E27FC236}">
                      <a16:creationId xmlns:a16="http://schemas.microsoft.com/office/drawing/2014/main" id="{1332D665-1AEC-424C-BB34-71E6A5BCE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6" y="6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  <a:gd name="T18" fmla="*/ 0 w 1"/>
                    <a:gd name="T19" fmla="*/ 1 h 1"/>
                    <a:gd name="T20" fmla="*/ 0 w 1"/>
                    <a:gd name="T2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Freeform 1266">
                  <a:extLst>
                    <a:ext uri="{FF2B5EF4-FFF2-40B4-BE49-F238E27FC236}">
                      <a16:creationId xmlns:a16="http://schemas.microsoft.com/office/drawing/2014/main" id="{6CD9B184-3268-4DF6-B689-81B2E1E5B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6" y="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Rectangle 1267">
                  <a:extLst>
                    <a:ext uri="{FF2B5EF4-FFF2-40B4-BE49-F238E27FC236}">
                      <a16:creationId xmlns:a16="http://schemas.microsoft.com/office/drawing/2014/main" id="{78C1AABA-57DA-450B-AD63-0393F2E46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6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Freeform 1268">
                  <a:extLst>
                    <a:ext uri="{FF2B5EF4-FFF2-40B4-BE49-F238E27FC236}">
                      <a16:creationId xmlns:a16="http://schemas.microsoft.com/office/drawing/2014/main" id="{2B409321-F3A0-4DC3-A588-A3B6DE85C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4" y="59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0 h 1"/>
                    <a:gd name="T5" fmla="*/ 0 h 1"/>
                    <a:gd name="T6" fmla="*/ 1 h 1"/>
                    <a:gd name="T7" fmla="*/ 1 h 1"/>
                    <a:gd name="T8" fmla="*/ 1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Freeform 1269">
                  <a:extLst>
                    <a:ext uri="{FF2B5EF4-FFF2-40B4-BE49-F238E27FC236}">
                      <a16:creationId xmlns:a16="http://schemas.microsoft.com/office/drawing/2014/main" id="{F6B0D7A1-34DF-4204-8A8D-B465E09DD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9" y="635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Freeform 1270">
                  <a:extLst>
                    <a:ext uri="{FF2B5EF4-FFF2-40B4-BE49-F238E27FC236}">
                      <a16:creationId xmlns:a16="http://schemas.microsoft.com/office/drawing/2014/main" id="{115B3F29-0C6E-4BEB-B3A1-0BFAA279E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3" y="65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w 1"/>
                    <a:gd name="T11" fmla="*/ 1 h 1"/>
                    <a:gd name="T12" fmla="*/ 0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Freeform 1271">
                  <a:extLst>
                    <a:ext uri="{FF2B5EF4-FFF2-40B4-BE49-F238E27FC236}">
                      <a16:creationId xmlns:a16="http://schemas.microsoft.com/office/drawing/2014/main" id="{66882511-A10E-4F3A-BB20-5C62495A2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4" y="656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0 h 2"/>
                    <a:gd name="T4" fmla="*/ 2 h 2"/>
                    <a:gd name="T5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Freeform 1272">
                  <a:extLst>
                    <a:ext uri="{FF2B5EF4-FFF2-40B4-BE49-F238E27FC236}">
                      <a16:creationId xmlns:a16="http://schemas.microsoft.com/office/drawing/2014/main" id="{7E893836-6E6C-48FE-A44B-E8919B0DD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3" y="636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0 w 2"/>
                    <a:gd name="T5" fmla="*/ 2 w 2"/>
                    <a:gd name="T6" fmla="*/ 2 w 2"/>
                    <a:gd name="T7" fmla="*/ 2 w 2"/>
                    <a:gd name="T8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Freeform 1273">
                  <a:extLst>
                    <a:ext uri="{FF2B5EF4-FFF2-40B4-BE49-F238E27FC236}">
                      <a16:creationId xmlns:a16="http://schemas.microsoft.com/office/drawing/2014/main" id="{AFA407DB-BA27-4A60-AAA4-442906A4B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4" y="6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Freeform 1274">
                  <a:extLst>
                    <a:ext uri="{FF2B5EF4-FFF2-40B4-BE49-F238E27FC236}">
                      <a16:creationId xmlns:a16="http://schemas.microsoft.com/office/drawing/2014/main" id="{96EA4DAC-11BB-4C05-9786-DF4EDB0C9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9" y="6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Freeform 1275">
                  <a:extLst>
                    <a:ext uri="{FF2B5EF4-FFF2-40B4-BE49-F238E27FC236}">
                      <a16:creationId xmlns:a16="http://schemas.microsoft.com/office/drawing/2014/main" id="{AAFDC36B-07BD-43FF-877B-8F87EBBF1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0" y="6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Freeform 1276">
                  <a:extLst>
                    <a:ext uri="{FF2B5EF4-FFF2-40B4-BE49-F238E27FC236}">
                      <a16:creationId xmlns:a16="http://schemas.microsoft.com/office/drawing/2014/main" id="{12CDF548-1B6A-44A8-8591-2FF10E21D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4" y="64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Freeform 1277">
                  <a:extLst>
                    <a:ext uri="{FF2B5EF4-FFF2-40B4-BE49-F238E27FC236}">
                      <a16:creationId xmlns:a16="http://schemas.microsoft.com/office/drawing/2014/main" id="{9FC1E9AC-1A3F-4331-9E83-D53B8D92A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3" y="6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Freeform 1278">
                  <a:extLst>
                    <a:ext uri="{FF2B5EF4-FFF2-40B4-BE49-F238E27FC236}">
                      <a16:creationId xmlns:a16="http://schemas.microsoft.com/office/drawing/2014/main" id="{F880AAE4-2BAE-4F74-801A-7211DE95E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7" y="619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Freeform 1279">
                  <a:extLst>
                    <a:ext uri="{FF2B5EF4-FFF2-40B4-BE49-F238E27FC236}">
                      <a16:creationId xmlns:a16="http://schemas.microsoft.com/office/drawing/2014/main" id="{A6DCF8E7-594E-4AA3-A61C-B6178B4BD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4" y="6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Freeform 1280">
                  <a:extLst>
                    <a:ext uri="{FF2B5EF4-FFF2-40B4-BE49-F238E27FC236}">
                      <a16:creationId xmlns:a16="http://schemas.microsoft.com/office/drawing/2014/main" id="{47959E8D-97B5-46E3-AB2B-833F45E0A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9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Freeform 1281">
                  <a:extLst>
                    <a:ext uri="{FF2B5EF4-FFF2-40B4-BE49-F238E27FC236}">
                      <a16:creationId xmlns:a16="http://schemas.microsoft.com/office/drawing/2014/main" id="{12AFE8E1-986D-4B21-BDA1-50CF33808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5" y="5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8" name="Freeform 1282">
                  <a:extLst>
                    <a:ext uri="{FF2B5EF4-FFF2-40B4-BE49-F238E27FC236}">
                      <a16:creationId xmlns:a16="http://schemas.microsoft.com/office/drawing/2014/main" id="{664D52E3-F247-41A9-A521-4198449B5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3" y="603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2 w 2"/>
                    <a:gd name="T4" fmla="*/ 0 w 2"/>
                    <a:gd name="T5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9" name="Freeform 1283">
                  <a:extLst>
                    <a:ext uri="{FF2B5EF4-FFF2-40B4-BE49-F238E27FC236}">
                      <a16:creationId xmlns:a16="http://schemas.microsoft.com/office/drawing/2014/main" id="{6830FEE6-E0F3-4406-982D-B33BF5770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3" y="641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0 h 3"/>
                    <a:gd name="T4" fmla="*/ 2 w 2"/>
                    <a:gd name="T5" fmla="*/ 0 h 3"/>
                    <a:gd name="T6" fmla="*/ 2 w 2"/>
                    <a:gd name="T7" fmla="*/ 0 h 3"/>
                    <a:gd name="T8" fmla="*/ 0 w 2"/>
                    <a:gd name="T9" fmla="*/ 3 h 3"/>
                    <a:gd name="T10" fmla="*/ 2 w 2"/>
                    <a:gd name="T11" fmla="*/ 0 h 3"/>
                    <a:gd name="T12" fmla="*/ 2 w 2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0" name="Freeform 1284">
                  <a:extLst>
                    <a:ext uri="{FF2B5EF4-FFF2-40B4-BE49-F238E27FC236}">
                      <a16:creationId xmlns:a16="http://schemas.microsoft.com/office/drawing/2014/main" id="{421DA36A-F540-4F4F-959F-D617DD7EA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0" y="6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1" name="Freeform 1285">
                  <a:extLst>
                    <a:ext uri="{FF2B5EF4-FFF2-40B4-BE49-F238E27FC236}">
                      <a16:creationId xmlns:a16="http://schemas.microsoft.com/office/drawing/2014/main" id="{A09AD273-7D6E-4367-BB70-B3F08D642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2" y="6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2" name="Freeform 1286">
                  <a:extLst>
                    <a:ext uri="{FF2B5EF4-FFF2-40B4-BE49-F238E27FC236}">
                      <a16:creationId xmlns:a16="http://schemas.microsoft.com/office/drawing/2014/main" id="{18360B94-D698-4275-8037-78C63465E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0" y="65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3" name="Freeform 1287">
                  <a:extLst>
                    <a:ext uri="{FF2B5EF4-FFF2-40B4-BE49-F238E27FC236}">
                      <a16:creationId xmlns:a16="http://schemas.microsoft.com/office/drawing/2014/main" id="{8133EF63-15B8-43B4-A6EE-C3E5915D1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9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4" name="Rectangle 1288">
                  <a:extLst>
                    <a:ext uri="{FF2B5EF4-FFF2-40B4-BE49-F238E27FC236}">
                      <a16:creationId xmlns:a16="http://schemas.microsoft.com/office/drawing/2014/main" id="{FC970E1F-7742-4FDA-80F7-80BA581DB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1" y="62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5" name="Freeform 1289">
                  <a:extLst>
                    <a:ext uri="{FF2B5EF4-FFF2-40B4-BE49-F238E27FC236}">
                      <a16:creationId xmlns:a16="http://schemas.microsoft.com/office/drawing/2014/main" id="{3C3F716E-79A6-48E7-8DF7-CD0AAF2F0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9" y="6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6" name="Rectangle 1290">
                  <a:extLst>
                    <a:ext uri="{FF2B5EF4-FFF2-40B4-BE49-F238E27FC236}">
                      <a16:creationId xmlns:a16="http://schemas.microsoft.com/office/drawing/2014/main" id="{33DCED2C-2A5A-45AA-9903-86EAB2A23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9" y="62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7" name="Rectangle 1291">
                  <a:extLst>
                    <a:ext uri="{FF2B5EF4-FFF2-40B4-BE49-F238E27FC236}">
                      <a16:creationId xmlns:a16="http://schemas.microsoft.com/office/drawing/2014/main" id="{9F2B4C9D-E7C6-4FF2-8700-8B3860BDC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" y="66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8" name="Freeform 1292">
                  <a:extLst>
                    <a:ext uri="{FF2B5EF4-FFF2-40B4-BE49-F238E27FC236}">
                      <a16:creationId xmlns:a16="http://schemas.microsoft.com/office/drawing/2014/main" id="{6EA2E476-42E1-48CE-942E-5C38E10A7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3" y="6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9" name="Freeform 1293">
                  <a:extLst>
                    <a:ext uri="{FF2B5EF4-FFF2-40B4-BE49-F238E27FC236}">
                      <a16:creationId xmlns:a16="http://schemas.microsoft.com/office/drawing/2014/main" id="{6BB1EEC3-FFFA-4679-9637-5E47160DD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17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0" name="Freeform 1294">
                  <a:extLst>
                    <a:ext uri="{FF2B5EF4-FFF2-40B4-BE49-F238E27FC236}">
                      <a16:creationId xmlns:a16="http://schemas.microsoft.com/office/drawing/2014/main" id="{56716157-B5B8-4F93-A355-09180CD14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7" y="647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1" name="Freeform 1295">
                  <a:extLst>
                    <a:ext uri="{FF2B5EF4-FFF2-40B4-BE49-F238E27FC236}">
                      <a16:creationId xmlns:a16="http://schemas.microsoft.com/office/drawing/2014/main" id="{AE730726-3AF1-4A77-935E-81677844C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3" y="64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2" name="Freeform 1296">
                  <a:extLst>
                    <a:ext uri="{FF2B5EF4-FFF2-40B4-BE49-F238E27FC236}">
                      <a16:creationId xmlns:a16="http://schemas.microsoft.com/office/drawing/2014/main" id="{4EC610A8-3E6C-4B83-B399-D59728826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3" y="638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3" name="Freeform 1297">
                  <a:extLst>
                    <a:ext uri="{FF2B5EF4-FFF2-40B4-BE49-F238E27FC236}">
                      <a16:creationId xmlns:a16="http://schemas.microsoft.com/office/drawing/2014/main" id="{1201F2FA-5A37-4422-AC97-1E927DA94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1" y="628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4" name="Freeform 1298">
                  <a:extLst>
                    <a:ext uri="{FF2B5EF4-FFF2-40B4-BE49-F238E27FC236}">
                      <a16:creationId xmlns:a16="http://schemas.microsoft.com/office/drawing/2014/main" id="{CA49D253-4A69-4E15-9464-1025F5612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2" y="5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5" name="Freeform 1299">
                  <a:extLst>
                    <a:ext uri="{FF2B5EF4-FFF2-40B4-BE49-F238E27FC236}">
                      <a16:creationId xmlns:a16="http://schemas.microsoft.com/office/drawing/2014/main" id="{70DB0B52-F69F-4A11-95C8-DA5012340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9" y="635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6" name="Freeform 1300">
                  <a:extLst>
                    <a:ext uri="{FF2B5EF4-FFF2-40B4-BE49-F238E27FC236}">
                      <a16:creationId xmlns:a16="http://schemas.microsoft.com/office/drawing/2014/main" id="{727D667A-6F67-4BC7-91AE-561C827DA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8" y="64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7" name="Freeform 1301">
                  <a:extLst>
                    <a:ext uri="{FF2B5EF4-FFF2-40B4-BE49-F238E27FC236}">
                      <a16:creationId xmlns:a16="http://schemas.microsoft.com/office/drawing/2014/main" id="{DE349AE7-77B2-4794-9164-1D28B4CFF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7" y="645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8" name="Freeform 1302">
                  <a:extLst>
                    <a:ext uri="{FF2B5EF4-FFF2-40B4-BE49-F238E27FC236}">
                      <a16:creationId xmlns:a16="http://schemas.microsoft.com/office/drawing/2014/main" id="{E139926D-671A-4D6C-A27E-1FB2F0FB4A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9" name="Freeform 1303">
                  <a:extLst>
                    <a:ext uri="{FF2B5EF4-FFF2-40B4-BE49-F238E27FC236}">
                      <a16:creationId xmlns:a16="http://schemas.microsoft.com/office/drawing/2014/main" id="{6E98FAB8-F1B3-4333-83F6-2EAE18DA3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0" name="Freeform 1304">
                  <a:extLst>
                    <a:ext uri="{FF2B5EF4-FFF2-40B4-BE49-F238E27FC236}">
                      <a16:creationId xmlns:a16="http://schemas.microsoft.com/office/drawing/2014/main" id="{EA8D4C74-49B8-41CF-9F13-431C6CD25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8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1" name="Rectangle 1305">
                  <a:extLst>
                    <a:ext uri="{FF2B5EF4-FFF2-40B4-BE49-F238E27FC236}">
                      <a16:creationId xmlns:a16="http://schemas.microsoft.com/office/drawing/2014/main" id="{37B6ACEF-D6A1-4B4A-B05A-1720B15E7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2" y="623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2" name="Freeform 1306">
                  <a:extLst>
                    <a:ext uri="{FF2B5EF4-FFF2-40B4-BE49-F238E27FC236}">
                      <a16:creationId xmlns:a16="http://schemas.microsoft.com/office/drawing/2014/main" id="{6207A124-75A0-499E-A593-B86EF091F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8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3" name="Freeform 1307">
                  <a:extLst>
                    <a:ext uri="{FF2B5EF4-FFF2-40B4-BE49-F238E27FC236}">
                      <a16:creationId xmlns:a16="http://schemas.microsoft.com/office/drawing/2014/main" id="{2CD2F02B-1EC4-403B-AEAE-24F6410A1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8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4" name="Freeform 1308">
                  <a:extLst>
                    <a:ext uri="{FF2B5EF4-FFF2-40B4-BE49-F238E27FC236}">
                      <a16:creationId xmlns:a16="http://schemas.microsoft.com/office/drawing/2014/main" id="{8FC6C0E8-28B6-449E-A519-FC474DF5A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3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5" name="Freeform 1309">
                  <a:extLst>
                    <a:ext uri="{FF2B5EF4-FFF2-40B4-BE49-F238E27FC236}">
                      <a16:creationId xmlns:a16="http://schemas.microsoft.com/office/drawing/2014/main" id="{2EADC0AF-5CBD-4CFE-8631-7D46481C0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8" y="61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  <a:gd name="T14" fmla="*/ 1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6" name="Freeform 1310">
                  <a:extLst>
                    <a:ext uri="{FF2B5EF4-FFF2-40B4-BE49-F238E27FC236}">
                      <a16:creationId xmlns:a16="http://schemas.microsoft.com/office/drawing/2014/main" id="{B9B2766C-6735-4A63-B842-3DE4C831F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8" y="6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7" name="Freeform 1311">
                  <a:extLst>
                    <a:ext uri="{FF2B5EF4-FFF2-40B4-BE49-F238E27FC236}">
                      <a16:creationId xmlns:a16="http://schemas.microsoft.com/office/drawing/2014/main" id="{298C21DF-7F87-44B2-8790-179336E8F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8" y="6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8" name="Freeform 1312">
                  <a:extLst>
                    <a:ext uri="{FF2B5EF4-FFF2-40B4-BE49-F238E27FC236}">
                      <a16:creationId xmlns:a16="http://schemas.microsoft.com/office/drawing/2014/main" id="{1A0A76AC-56A5-498E-A93A-02BAE4894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9" y="6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9" name="Freeform 1313">
                  <a:extLst>
                    <a:ext uri="{FF2B5EF4-FFF2-40B4-BE49-F238E27FC236}">
                      <a16:creationId xmlns:a16="http://schemas.microsoft.com/office/drawing/2014/main" id="{E0520813-47C5-445E-A732-5C48D2374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14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1 w 1"/>
                    <a:gd name="T4" fmla="*/ 0 w 1"/>
                    <a:gd name="T5" fmla="*/ 0 w 1"/>
                    <a:gd name="T6" fmla="*/ 1 w 1"/>
                    <a:gd name="T7" fmla="*/ 1 w 1"/>
                    <a:gd name="T8" fmla="*/ 1 w 1"/>
                    <a:gd name="T9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0" name="Freeform 1314">
                  <a:extLst>
                    <a:ext uri="{FF2B5EF4-FFF2-40B4-BE49-F238E27FC236}">
                      <a16:creationId xmlns:a16="http://schemas.microsoft.com/office/drawing/2014/main" id="{8FE387D5-7D09-455C-BABB-D2A5DAED3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1" y="6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1" name="Freeform 1315">
                  <a:extLst>
                    <a:ext uri="{FF2B5EF4-FFF2-40B4-BE49-F238E27FC236}">
                      <a16:creationId xmlns:a16="http://schemas.microsoft.com/office/drawing/2014/main" id="{87356A46-3F51-44E7-AAFE-DC37824352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1" y="5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2" name="Rectangle 1316">
                  <a:extLst>
                    <a:ext uri="{FF2B5EF4-FFF2-40B4-BE49-F238E27FC236}">
                      <a16:creationId xmlns:a16="http://schemas.microsoft.com/office/drawing/2014/main" id="{CBE60F86-C478-4AE6-AD7C-20386BAA3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1" y="59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3" name="Freeform 1317">
                  <a:extLst>
                    <a:ext uri="{FF2B5EF4-FFF2-40B4-BE49-F238E27FC236}">
                      <a16:creationId xmlns:a16="http://schemas.microsoft.com/office/drawing/2014/main" id="{982AB3FC-6C18-44E3-BA79-5885D13B0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5" y="64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4" name="Freeform 1318">
                  <a:extLst>
                    <a:ext uri="{FF2B5EF4-FFF2-40B4-BE49-F238E27FC236}">
                      <a16:creationId xmlns:a16="http://schemas.microsoft.com/office/drawing/2014/main" id="{14967796-A379-4033-AAEA-DA557EE2A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4" y="6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5" name="Freeform 1319">
                  <a:extLst>
                    <a:ext uri="{FF2B5EF4-FFF2-40B4-BE49-F238E27FC236}">
                      <a16:creationId xmlns:a16="http://schemas.microsoft.com/office/drawing/2014/main" id="{F358236E-A85F-4E9A-9316-116F506F0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6" y="6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6" name="Freeform 1320">
                  <a:extLst>
                    <a:ext uri="{FF2B5EF4-FFF2-40B4-BE49-F238E27FC236}">
                      <a16:creationId xmlns:a16="http://schemas.microsoft.com/office/drawing/2014/main" id="{19D4F3FB-00D2-471F-8C7D-E059C15C1A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5" y="6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7" name="Freeform 1321">
                  <a:extLst>
                    <a:ext uri="{FF2B5EF4-FFF2-40B4-BE49-F238E27FC236}">
                      <a16:creationId xmlns:a16="http://schemas.microsoft.com/office/drawing/2014/main" id="{21E1CFDB-C978-4541-8B02-0ECCDDF116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7" y="6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8" name="Freeform 1322">
                  <a:extLst>
                    <a:ext uri="{FF2B5EF4-FFF2-40B4-BE49-F238E27FC236}">
                      <a16:creationId xmlns:a16="http://schemas.microsoft.com/office/drawing/2014/main" id="{6D3F4A9D-19BB-412F-9DF6-580FBCE71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5" y="6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9" name="Freeform 1323">
                  <a:extLst>
                    <a:ext uri="{FF2B5EF4-FFF2-40B4-BE49-F238E27FC236}">
                      <a16:creationId xmlns:a16="http://schemas.microsoft.com/office/drawing/2014/main" id="{14ACF926-5F72-4DCA-9E06-E09F94848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5" y="6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0" name="Freeform 1324">
                  <a:extLst>
                    <a:ext uri="{FF2B5EF4-FFF2-40B4-BE49-F238E27FC236}">
                      <a16:creationId xmlns:a16="http://schemas.microsoft.com/office/drawing/2014/main" id="{9A439682-C296-468C-A1ED-DDF273039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0" y="6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1" name="Freeform 1325">
                  <a:extLst>
                    <a:ext uri="{FF2B5EF4-FFF2-40B4-BE49-F238E27FC236}">
                      <a16:creationId xmlns:a16="http://schemas.microsoft.com/office/drawing/2014/main" id="{5906C678-3C5D-478A-9F8E-43762BA41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2" name="Rectangle 1326">
                  <a:extLst>
                    <a:ext uri="{FF2B5EF4-FFF2-40B4-BE49-F238E27FC236}">
                      <a16:creationId xmlns:a16="http://schemas.microsoft.com/office/drawing/2014/main" id="{B7FC68EC-150E-4026-B894-B9213825ED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6" y="6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3" name="Rectangle 1327">
                  <a:extLst>
                    <a:ext uri="{FF2B5EF4-FFF2-40B4-BE49-F238E27FC236}">
                      <a16:creationId xmlns:a16="http://schemas.microsoft.com/office/drawing/2014/main" id="{8DCD0AD4-1AC2-4BE5-A2A3-455223AF9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" y="6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4" name="Freeform 1328">
                  <a:extLst>
                    <a:ext uri="{FF2B5EF4-FFF2-40B4-BE49-F238E27FC236}">
                      <a16:creationId xmlns:a16="http://schemas.microsoft.com/office/drawing/2014/main" id="{7A324C1F-F35D-490F-9C0B-4B3D989DC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7" y="6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5" name="Freeform 1329">
                  <a:extLst>
                    <a:ext uri="{FF2B5EF4-FFF2-40B4-BE49-F238E27FC236}">
                      <a16:creationId xmlns:a16="http://schemas.microsoft.com/office/drawing/2014/main" id="{9743B6BD-0885-4D57-9013-342C2548D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6" y="6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6" name="Freeform 1330">
                  <a:extLst>
                    <a:ext uri="{FF2B5EF4-FFF2-40B4-BE49-F238E27FC236}">
                      <a16:creationId xmlns:a16="http://schemas.microsoft.com/office/drawing/2014/main" id="{A1375465-F006-42BF-92B9-F12F9CC75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4" y="689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2 w 2"/>
                    <a:gd name="T4" fmla="*/ 0 w 2"/>
                    <a:gd name="T5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7" name="Rectangle 1331">
                  <a:extLst>
                    <a:ext uri="{FF2B5EF4-FFF2-40B4-BE49-F238E27FC236}">
                      <a16:creationId xmlns:a16="http://schemas.microsoft.com/office/drawing/2014/main" id="{5F9CE3F5-BA2F-40D6-8349-314B7EF0C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4" y="68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8" name="Freeform 1332">
                  <a:extLst>
                    <a:ext uri="{FF2B5EF4-FFF2-40B4-BE49-F238E27FC236}">
                      <a16:creationId xmlns:a16="http://schemas.microsoft.com/office/drawing/2014/main" id="{BC88B269-17B9-45AF-9351-2B7A78330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6" y="6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9" name="Freeform 1333">
                  <a:extLst>
                    <a:ext uri="{FF2B5EF4-FFF2-40B4-BE49-F238E27FC236}">
                      <a16:creationId xmlns:a16="http://schemas.microsoft.com/office/drawing/2014/main" id="{0A224BF0-066E-4E63-BD85-F21513CDE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4" y="69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  <a:gd name="T5" fmla="*/ 1 h 1"/>
                    <a:gd name="T6" fmla="*/ 1 h 1"/>
                    <a:gd name="T7" fmla="*/ 1 h 1"/>
                    <a:gd name="T8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0" name="Freeform 1334">
                  <a:extLst>
                    <a:ext uri="{FF2B5EF4-FFF2-40B4-BE49-F238E27FC236}">
                      <a16:creationId xmlns:a16="http://schemas.microsoft.com/office/drawing/2014/main" id="{5D463367-1765-4D3A-B32A-443668204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7" y="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1" name="Freeform 1335">
                  <a:extLst>
                    <a:ext uri="{FF2B5EF4-FFF2-40B4-BE49-F238E27FC236}">
                      <a16:creationId xmlns:a16="http://schemas.microsoft.com/office/drawing/2014/main" id="{D31B2B66-F296-4D0E-9CBD-0FA937483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4" y="6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2" name="Rectangle 1336">
                  <a:extLst>
                    <a:ext uri="{FF2B5EF4-FFF2-40B4-BE49-F238E27FC236}">
                      <a16:creationId xmlns:a16="http://schemas.microsoft.com/office/drawing/2014/main" id="{5FABF5CE-12D1-4EC5-97B6-1797FCAC8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3" y="69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3" name="Freeform 1337">
                  <a:extLst>
                    <a:ext uri="{FF2B5EF4-FFF2-40B4-BE49-F238E27FC236}">
                      <a16:creationId xmlns:a16="http://schemas.microsoft.com/office/drawing/2014/main" id="{4A31DF87-0C91-4FEB-8223-E1C9C6291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3" y="69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  <a:gd name="T6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4" name="Freeform 1338">
                  <a:extLst>
                    <a:ext uri="{FF2B5EF4-FFF2-40B4-BE49-F238E27FC236}">
                      <a16:creationId xmlns:a16="http://schemas.microsoft.com/office/drawing/2014/main" id="{19EA94DE-6D9A-4268-8835-CEB44C414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4" y="6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5" name="Rectangle 1339">
                  <a:extLst>
                    <a:ext uri="{FF2B5EF4-FFF2-40B4-BE49-F238E27FC236}">
                      <a16:creationId xmlns:a16="http://schemas.microsoft.com/office/drawing/2014/main" id="{5ADBFFB8-11F9-4D08-83A5-21567412C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9" y="70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6" name="Freeform 1340">
                  <a:extLst>
                    <a:ext uri="{FF2B5EF4-FFF2-40B4-BE49-F238E27FC236}">
                      <a16:creationId xmlns:a16="http://schemas.microsoft.com/office/drawing/2014/main" id="{D2C78F3D-E362-4C44-9866-122F3187D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9" y="70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7" name="Freeform 1341">
                  <a:extLst>
                    <a:ext uri="{FF2B5EF4-FFF2-40B4-BE49-F238E27FC236}">
                      <a16:creationId xmlns:a16="http://schemas.microsoft.com/office/drawing/2014/main" id="{1D7A79F6-CE35-4FEC-A8E7-84C1E74C1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8" name="Rectangle 1342">
                  <a:extLst>
                    <a:ext uri="{FF2B5EF4-FFF2-40B4-BE49-F238E27FC236}">
                      <a16:creationId xmlns:a16="http://schemas.microsoft.com/office/drawing/2014/main" id="{64F38DD7-B5C1-40EC-B369-B80D18C7C7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9" y="7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9" name="Freeform 1343">
                  <a:extLst>
                    <a:ext uri="{FF2B5EF4-FFF2-40B4-BE49-F238E27FC236}">
                      <a16:creationId xmlns:a16="http://schemas.microsoft.com/office/drawing/2014/main" id="{CDA9AAD0-3959-4252-96F2-B020D91C7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0" name="Freeform 1344">
                  <a:extLst>
                    <a:ext uri="{FF2B5EF4-FFF2-40B4-BE49-F238E27FC236}">
                      <a16:creationId xmlns:a16="http://schemas.microsoft.com/office/drawing/2014/main" id="{DE14DB06-46DB-475C-A084-75350EDAE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1" name="Freeform 1345">
                  <a:extLst>
                    <a:ext uri="{FF2B5EF4-FFF2-40B4-BE49-F238E27FC236}">
                      <a16:creationId xmlns:a16="http://schemas.microsoft.com/office/drawing/2014/main" id="{3C35B2E2-B4F7-4E31-B3A3-1220A28E6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2" name="Rectangle 1346">
                  <a:extLst>
                    <a:ext uri="{FF2B5EF4-FFF2-40B4-BE49-F238E27FC236}">
                      <a16:creationId xmlns:a16="http://schemas.microsoft.com/office/drawing/2014/main" id="{8D5EB5A5-B7BE-42F6-BE87-AC64AA51D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9" y="7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3" name="Rectangle 1347">
                  <a:extLst>
                    <a:ext uri="{FF2B5EF4-FFF2-40B4-BE49-F238E27FC236}">
                      <a16:creationId xmlns:a16="http://schemas.microsoft.com/office/drawing/2014/main" id="{BB8256A5-9DB7-4086-875E-7E47412C5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0" y="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4" name="Rectangle 1348">
                  <a:extLst>
                    <a:ext uri="{FF2B5EF4-FFF2-40B4-BE49-F238E27FC236}">
                      <a16:creationId xmlns:a16="http://schemas.microsoft.com/office/drawing/2014/main" id="{4007883F-F2B6-4F22-99BD-347123468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0" y="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5" name="Freeform 1349">
                  <a:extLst>
                    <a:ext uri="{FF2B5EF4-FFF2-40B4-BE49-F238E27FC236}">
                      <a16:creationId xmlns:a16="http://schemas.microsoft.com/office/drawing/2014/main" id="{7C8480A1-6097-499B-AEFD-5E76BD104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0" y="7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6" name="Freeform 1350">
                  <a:extLst>
                    <a:ext uri="{FF2B5EF4-FFF2-40B4-BE49-F238E27FC236}">
                      <a16:creationId xmlns:a16="http://schemas.microsoft.com/office/drawing/2014/main" id="{8EC3CC02-D106-4472-A8C2-DE2D03A0F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0" y="714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  <a:gd name="T5" fmla="*/ 0 h 2"/>
                    <a:gd name="T6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7" name="Freeform 1351">
                  <a:extLst>
                    <a:ext uri="{FF2B5EF4-FFF2-40B4-BE49-F238E27FC236}">
                      <a16:creationId xmlns:a16="http://schemas.microsoft.com/office/drawing/2014/main" id="{4E6BA5A5-9638-4175-9988-A81C2FF9F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9" y="713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8" name="Freeform 1352">
                  <a:extLst>
                    <a:ext uri="{FF2B5EF4-FFF2-40B4-BE49-F238E27FC236}">
                      <a16:creationId xmlns:a16="http://schemas.microsoft.com/office/drawing/2014/main" id="{A05D8CF2-00D9-4A22-94C0-6CC97B766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0" y="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9" name="Rectangle 1353">
                  <a:extLst>
                    <a:ext uri="{FF2B5EF4-FFF2-40B4-BE49-F238E27FC236}">
                      <a16:creationId xmlns:a16="http://schemas.microsoft.com/office/drawing/2014/main" id="{A567467E-DCBD-4049-BA0E-F0D06F43CA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9" y="713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0" name="Freeform 1354">
                  <a:extLst>
                    <a:ext uri="{FF2B5EF4-FFF2-40B4-BE49-F238E27FC236}">
                      <a16:creationId xmlns:a16="http://schemas.microsoft.com/office/drawing/2014/main" id="{79F198F0-58B8-45AF-B74F-F0A8DA4F9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9" y="7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1" name="Freeform 1355">
                  <a:extLst>
                    <a:ext uri="{FF2B5EF4-FFF2-40B4-BE49-F238E27FC236}">
                      <a16:creationId xmlns:a16="http://schemas.microsoft.com/office/drawing/2014/main" id="{56412F59-38FB-461C-AF57-6BA92A28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9" y="7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2" name="Freeform 1356">
                  <a:extLst>
                    <a:ext uri="{FF2B5EF4-FFF2-40B4-BE49-F238E27FC236}">
                      <a16:creationId xmlns:a16="http://schemas.microsoft.com/office/drawing/2014/main" id="{AE2216DF-836A-4FF7-9EFE-DF96473FE2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9" y="7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3" name="Freeform 1357">
                  <a:extLst>
                    <a:ext uri="{FF2B5EF4-FFF2-40B4-BE49-F238E27FC236}">
                      <a16:creationId xmlns:a16="http://schemas.microsoft.com/office/drawing/2014/main" id="{E937AA1B-BD73-44C6-B3D5-4EA50FC86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9" y="7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4" name="Rectangle 1358">
                  <a:extLst>
                    <a:ext uri="{FF2B5EF4-FFF2-40B4-BE49-F238E27FC236}">
                      <a16:creationId xmlns:a16="http://schemas.microsoft.com/office/drawing/2014/main" id="{057884AF-07CC-441E-AD50-6792394DF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9" y="7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5" name="Freeform 1359">
                  <a:extLst>
                    <a:ext uri="{FF2B5EF4-FFF2-40B4-BE49-F238E27FC236}">
                      <a16:creationId xmlns:a16="http://schemas.microsoft.com/office/drawing/2014/main" id="{43A9A3B0-8F39-431E-85DA-270BD7728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8" y="71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6" name="Freeform 1360">
                  <a:extLst>
                    <a:ext uri="{FF2B5EF4-FFF2-40B4-BE49-F238E27FC236}">
                      <a16:creationId xmlns:a16="http://schemas.microsoft.com/office/drawing/2014/main" id="{668448F6-7E6A-4C85-A4F3-C0C82FD4D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4" y="9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7" name="Freeform 1361">
                  <a:extLst>
                    <a:ext uri="{FF2B5EF4-FFF2-40B4-BE49-F238E27FC236}">
                      <a16:creationId xmlns:a16="http://schemas.microsoft.com/office/drawing/2014/main" id="{96BB4CF9-08E0-45B1-B712-ECF66051F5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4" y="9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8" name="Freeform 1362">
                  <a:extLst>
                    <a:ext uri="{FF2B5EF4-FFF2-40B4-BE49-F238E27FC236}">
                      <a16:creationId xmlns:a16="http://schemas.microsoft.com/office/drawing/2014/main" id="{931ADE5C-9BCF-4DE9-9157-BB6068701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9" name="Freeform 1363">
                  <a:extLst>
                    <a:ext uri="{FF2B5EF4-FFF2-40B4-BE49-F238E27FC236}">
                      <a16:creationId xmlns:a16="http://schemas.microsoft.com/office/drawing/2014/main" id="{7D7A5973-2092-4D65-AFFB-CF6F771B5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0" name="Freeform 1364">
                  <a:extLst>
                    <a:ext uri="{FF2B5EF4-FFF2-40B4-BE49-F238E27FC236}">
                      <a16:creationId xmlns:a16="http://schemas.microsoft.com/office/drawing/2014/main" id="{7A71DE6D-362D-443E-9AC5-02E8CDFDF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1" name="Rectangle 1365">
                  <a:extLst>
                    <a:ext uri="{FF2B5EF4-FFF2-40B4-BE49-F238E27FC236}">
                      <a16:creationId xmlns:a16="http://schemas.microsoft.com/office/drawing/2014/main" id="{22B87B38-C0E2-40ED-9D57-D541A8694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1" y="92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2" name="Freeform 1366">
                  <a:extLst>
                    <a:ext uri="{FF2B5EF4-FFF2-40B4-BE49-F238E27FC236}">
                      <a16:creationId xmlns:a16="http://schemas.microsoft.com/office/drawing/2014/main" id="{FD6A54EE-1D6A-458E-AD33-1385C6064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3" name="Rectangle 1367">
                  <a:extLst>
                    <a:ext uri="{FF2B5EF4-FFF2-40B4-BE49-F238E27FC236}">
                      <a16:creationId xmlns:a16="http://schemas.microsoft.com/office/drawing/2014/main" id="{C99A2ED3-058C-4AFC-B06F-AD57A852A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0" y="92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4" name="Freeform 1368">
                  <a:extLst>
                    <a:ext uri="{FF2B5EF4-FFF2-40B4-BE49-F238E27FC236}">
                      <a16:creationId xmlns:a16="http://schemas.microsoft.com/office/drawing/2014/main" id="{C3EB2BEA-4F6D-45C5-97C7-A95A9B1EF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9" y="7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5" name="Rectangle 1369">
                  <a:extLst>
                    <a:ext uri="{FF2B5EF4-FFF2-40B4-BE49-F238E27FC236}">
                      <a16:creationId xmlns:a16="http://schemas.microsoft.com/office/drawing/2014/main" id="{14A49396-E7E1-48FE-9D65-E066A27B4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9" y="76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6" name="Freeform 1370">
                  <a:extLst>
                    <a:ext uri="{FF2B5EF4-FFF2-40B4-BE49-F238E27FC236}">
                      <a16:creationId xmlns:a16="http://schemas.microsoft.com/office/drawing/2014/main" id="{C1D7F059-DEE8-4940-974D-5F720B2BF0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8" y="767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0 w 1"/>
                    <a:gd name="T4" fmla="*/ 0 w 1"/>
                    <a:gd name="T5" fmla="*/ 1 w 1"/>
                    <a:gd name="T6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7" name="Freeform 1371">
                  <a:extLst>
                    <a:ext uri="{FF2B5EF4-FFF2-40B4-BE49-F238E27FC236}">
                      <a16:creationId xmlns:a16="http://schemas.microsoft.com/office/drawing/2014/main" id="{EDDAE4C9-989D-4F46-9AA2-A6C9F079A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6" y="76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8" name="Freeform 1372">
                  <a:extLst>
                    <a:ext uri="{FF2B5EF4-FFF2-40B4-BE49-F238E27FC236}">
                      <a16:creationId xmlns:a16="http://schemas.microsoft.com/office/drawing/2014/main" id="{157E2B7C-2368-461C-8A9E-6D7A5CC90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6" y="766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9" name="Rectangle 1373">
                  <a:extLst>
                    <a:ext uri="{FF2B5EF4-FFF2-40B4-BE49-F238E27FC236}">
                      <a16:creationId xmlns:a16="http://schemas.microsoft.com/office/drawing/2014/main" id="{4DEA1C1A-48FE-49EC-BC49-C33BF4648F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6" y="76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0" name="Freeform 1374">
                  <a:extLst>
                    <a:ext uri="{FF2B5EF4-FFF2-40B4-BE49-F238E27FC236}">
                      <a16:creationId xmlns:a16="http://schemas.microsoft.com/office/drawing/2014/main" id="{1FBBBEDE-4FE8-4788-B741-9F4B17F5C6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6" y="7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1" name="Freeform 1375">
                  <a:extLst>
                    <a:ext uri="{FF2B5EF4-FFF2-40B4-BE49-F238E27FC236}">
                      <a16:creationId xmlns:a16="http://schemas.microsoft.com/office/drawing/2014/main" id="{FDEA8631-05EB-44D4-89BA-D6FF41919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6" y="766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2" name="Freeform 1376">
                  <a:extLst>
                    <a:ext uri="{FF2B5EF4-FFF2-40B4-BE49-F238E27FC236}">
                      <a16:creationId xmlns:a16="http://schemas.microsoft.com/office/drawing/2014/main" id="{FAB63CE1-D724-4943-B832-CDE9AA3F4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6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3" name="Freeform 1377">
                  <a:extLst>
                    <a:ext uri="{FF2B5EF4-FFF2-40B4-BE49-F238E27FC236}">
                      <a16:creationId xmlns:a16="http://schemas.microsoft.com/office/drawing/2014/main" id="{814872C9-217A-40FE-81E4-41710A188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4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4" name="Freeform 1378">
                  <a:extLst>
                    <a:ext uri="{FF2B5EF4-FFF2-40B4-BE49-F238E27FC236}">
                      <a16:creationId xmlns:a16="http://schemas.microsoft.com/office/drawing/2014/main" id="{560FF727-3B48-41D7-BFF6-388E15EA0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4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5" name="Rectangle 1379">
                  <a:extLst>
                    <a:ext uri="{FF2B5EF4-FFF2-40B4-BE49-F238E27FC236}">
                      <a16:creationId xmlns:a16="http://schemas.microsoft.com/office/drawing/2014/main" id="{77AE9DAF-C84A-4A27-9A26-4B51BDD1F4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4" y="76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6" name="Rectangle 1380">
                  <a:extLst>
                    <a:ext uri="{FF2B5EF4-FFF2-40B4-BE49-F238E27FC236}">
                      <a16:creationId xmlns:a16="http://schemas.microsoft.com/office/drawing/2014/main" id="{30DC4222-A2E1-4164-8596-707ADF969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4" y="76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7" name="Freeform 1381">
                  <a:extLst>
                    <a:ext uri="{FF2B5EF4-FFF2-40B4-BE49-F238E27FC236}">
                      <a16:creationId xmlns:a16="http://schemas.microsoft.com/office/drawing/2014/main" id="{000AFC66-BBF7-44EC-9486-4E22DB90D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4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8" name="Rectangle 1382">
                  <a:extLst>
                    <a:ext uri="{FF2B5EF4-FFF2-40B4-BE49-F238E27FC236}">
                      <a16:creationId xmlns:a16="http://schemas.microsoft.com/office/drawing/2014/main" id="{B2D67FE9-034B-4A50-9BC8-B8F9EBDFB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4" y="78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9" name="Freeform 1383">
                  <a:extLst>
                    <a:ext uri="{FF2B5EF4-FFF2-40B4-BE49-F238E27FC236}">
                      <a16:creationId xmlns:a16="http://schemas.microsoft.com/office/drawing/2014/main" id="{CCE448F4-E851-4302-84B2-127941C09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4" y="78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0" name="Freeform 1384">
                  <a:extLst>
                    <a:ext uri="{FF2B5EF4-FFF2-40B4-BE49-F238E27FC236}">
                      <a16:creationId xmlns:a16="http://schemas.microsoft.com/office/drawing/2014/main" id="{F38E72C1-A0BD-4D3D-8BB6-F82C0B9CF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2" y="7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1" name="Freeform 1385">
                  <a:extLst>
                    <a:ext uri="{FF2B5EF4-FFF2-40B4-BE49-F238E27FC236}">
                      <a16:creationId xmlns:a16="http://schemas.microsoft.com/office/drawing/2014/main" id="{D82DAF66-DC51-45B7-BD93-F74D0EE05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2" y="7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2" name="Freeform 1386">
                  <a:extLst>
                    <a:ext uri="{FF2B5EF4-FFF2-40B4-BE49-F238E27FC236}">
                      <a16:creationId xmlns:a16="http://schemas.microsoft.com/office/drawing/2014/main" id="{3CE74148-E104-4A54-981F-614820BCD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2" y="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3" name="Freeform 1387">
                  <a:extLst>
                    <a:ext uri="{FF2B5EF4-FFF2-40B4-BE49-F238E27FC236}">
                      <a16:creationId xmlns:a16="http://schemas.microsoft.com/office/drawing/2014/main" id="{E64E5F1F-F5C2-493B-AAD6-438EF851B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2" y="793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  <a:gd name="T6" fmla="*/ 1 h 1"/>
                    <a:gd name="T7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4" name="Rectangle 1388">
                  <a:extLst>
                    <a:ext uri="{FF2B5EF4-FFF2-40B4-BE49-F238E27FC236}">
                      <a16:creationId xmlns:a16="http://schemas.microsoft.com/office/drawing/2014/main" id="{B5D2D8F0-D2E8-4BB0-9FA9-9E5BF4365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2" y="79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5" name="Freeform 1389">
                  <a:extLst>
                    <a:ext uri="{FF2B5EF4-FFF2-40B4-BE49-F238E27FC236}">
                      <a16:creationId xmlns:a16="http://schemas.microsoft.com/office/drawing/2014/main" id="{FDD2CD19-7B49-43EE-A6A4-6A8BBDBE7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2" y="791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" name="Rectangle 1390">
                  <a:extLst>
                    <a:ext uri="{FF2B5EF4-FFF2-40B4-BE49-F238E27FC236}">
                      <a16:creationId xmlns:a16="http://schemas.microsoft.com/office/drawing/2014/main" id="{38009F31-23F4-499A-A3AD-0B683ED17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2" y="7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7" name="Rectangle 1391">
                  <a:extLst>
                    <a:ext uri="{FF2B5EF4-FFF2-40B4-BE49-F238E27FC236}">
                      <a16:creationId xmlns:a16="http://schemas.microsoft.com/office/drawing/2014/main" id="{97D44BBB-1830-4BAA-B32B-E2FE8FDFB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2" y="7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8" name="Freeform 1392">
                  <a:extLst>
                    <a:ext uri="{FF2B5EF4-FFF2-40B4-BE49-F238E27FC236}">
                      <a16:creationId xmlns:a16="http://schemas.microsoft.com/office/drawing/2014/main" id="{4685A077-35CE-48CD-BB33-65E1C7239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2" y="7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9" name="Rectangle 1393">
                  <a:extLst>
                    <a:ext uri="{FF2B5EF4-FFF2-40B4-BE49-F238E27FC236}">
                      <a16:creationId xmlns:a16="http://schemas.microsoft.com/office/drawing/2014/main" id="{4095D6E2-7A15-4B92-9E20-01557F4BB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2" y="78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0" name="Freeform 1394">
                  <a:extLst>
                    <a:ext uri="{FF2B5EF4-FFF2-40B4-BE49-F238E27FC236}">
                      <a16:creationId xmlns:a16="http://schemas.microsoft.com/office/drawing/2014/main" id="{30C02B63-F21D-452E-A57D-DADA2D8FA8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2" y="78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1" name="Rectangle 1395">
                  <a:extLst>
                    <a:ext uri="{FF2B5EF4-FFF2-40B4-BE49-F238E27FC236}">
                      <a16:creationId xmlns:a16="http://schemas.microsoft.com/office/drawing/2014/main" id="{E95C62B6-BE11-4391-87B0-83D50BE8D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2" y="79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2" name="Freeform 1396">
                  <a:extLst>
                    <a:ext uri="{FF2B5EF4-FFF2-40B4-BE49-F238E27FC236}">
                      <a16:creationId xmlns:a16="http://schemas.microsoft.com/office/drawing/2014/main" id="{143FE7C5-126A-47A4-AF86-8455421C5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2" y="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3" name="Rectangle 1397">
                  <a:extLst>
                    <a:ext uri="{FF2B5EF4-FFF2-40B4-BE49-F238E27FC236}">
                      <a16:creationId xmlns:a16="http://schemas.microsoft.com/office/drawing/2014/main" id="{EAB510E9-46A7-4838-BF75-D026FE1ED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1" y="79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4" name="Freeform 1398">
                  <a:extLst>
                    <a:ext uri="{FF2B5EF4-FFF2-40B4-BE49-F238E27FC236}">
                      <a16:creationId xmlns:a16="http://schemas.microsoft.com/office/drawing/2014/main" id="{DE6BA263-4CB2-4CA5-ADF4-3D19B1F5F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1" y="7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5" name="Freeform 1399">
                  <a:extLst>
                    <a:ext uri="{FF2B5EF4-FFF2-40B4-BE49-F238E27FC236}">
                      <a16:creationId xmlns:a16="http://schemas.microsoft.com/office/drawing/2014/main" id="{223663A7-4C31-4329-A5F1-1E99F66DD5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1" y="7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6" name="Freeform 1400">
                  <a:extLst>
                    <a:ext uri="{FF2B5EF4-FFF2-40B4-BE49-F238E27FC236}">
                      <a16:creationId xmlns:a16="http://schemas.microsoft.com/office/drawing/2014/main" id="{D389AC5D-C873-4AB1-89BB-3F92077E3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1" y="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7" name="Freeform 1401">
                  <a:extLst>
                    <a:ext uri="{FF2B5EF4-FFF2-40B4-BE49-F238E27FC236}">
                      <a16:creationId xmlns:a16="http://schemas.microsoft.com/office/drawing/2014/main" id="{DE7CBA15-3FE7-4C5B-9687-5E1B3A2A4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1" y="7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8" name="Rectangle 1402">
                  <a:extLst>
                    <a:ext uri="{FF2B5EF4-FFF2-40B4-BE49-F238E27FC236}">
                      <a16:creationId xmlns:a16="http://schemas.microsoft.com/office/drawing/2014/main" id="{75B7F3A1-D800-42B6-9042-CC5707954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9" name="Freeform 1403">
                  <a:extLst>
                    <a:ext uri="{FF2B5EF4-FFF2-40B4-BE49-F238E27FC236}">
                      <a16:creationId xmlns:a16="http://schemas.microsoft.com/office/drawing/2014/main" id="{C17CEC3F-C82F-491D-A0C8-6A20B4289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1" y="78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0" name="Freeform 1404">
                  <a:extLst>
                    <a:ext uri="{FF2B5EF4-FFF2-40B4-BE49-F238E27FC236}">
                      <a16:creationId xmlns:a16="http://schemas.microsoft.com/office/drawing/2014/main" id="{331DEDEB-6348-4460-A8FF-3C7855B00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1" y="7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1" name="Rectangle 1405">
                  <a:extLst>
                    <a:ext uri="{FF2B5EF4-FFF2-40B4-BE49-F238E27FC236}">
                      <a16:creationId xmlns:a16="http://schemas.microsoft.com/office/drawing/2014/main" id="{A7D9C406-F2FE-4264-9AF4-10490ECBF3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2" name="Rectangle 1406">
                  <a:extLst>
                    <a:ext uri="{FF2B5EF4-FFF2-40B4-BE49-F238E27FC236}">
                      <a16:creationId xmlns:a16="http://schemas.microsoft.com/office/drawing/2014/main" id="{9C63A14F-EB60-4269-96D2-C1F81659B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3" name="Rectangle 1407">
                  <a:extLst>
                    <a:ext uri="{FF2B5EF4-FFF2-40B4-BE49-F238E27FC236}">
                      <a16:creationId xmlns:a16="http://schemas.microsoft.com/office/drawing/2014/main" id="{2AA27F31-0625-4FEA-81C8-D113ABB32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0" y="79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4" name="Freeform 1408">
                  <a:extLst>
                    <a:ext uri="{FF2B5EF4-FFF2-40B4-BE49-F238E27FC236}">
                      <a16:creationId xmlns:a16="http://schemas.microsoft.com/office/drawing/2014/main" id="{645BA287-4CD8-4D6E-8B93-335EB528E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0" y="79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  <a:gd name="T6" fmla="*/ 0 h 1"/>
                    <a:gd name="T7" fmla="*/ 0 h 1"/>
                    <a:gd name="T8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5" name="Freeform 1409">
                  <a:extLst>
                    <a:ext uri="{FF2B5EF4-FFF2-40B4-BE49-F238E27FC236}">
                      <a16:creationId xmlns:a16="http://schemas.microsoft.com/office/drawing/2014/main" id="{BAA10011-B245-4FD6-A409-F563F08F1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8" y="7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6" name="Rectangle 1410">
                  <a:extLst>
                    <a:ext uri="{FF2B5EF4-FFF2-40B4-BE49-F238E27FC236}">
                      <a16:creationId xmlns:a16="http://schemas.microsoft.com/office/drawing/2014/main" id="{C0A6CB49-B799-488A-AA2F-D0ADB5658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0" y="79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7" name="Freeform 1411">
                  <a:extLst>
                    <a:ext uri="{FF2B5EF4-FFF2-40B4-BE49-F238E27FC236}">
                      <a16:creationId xmlns:a16="http://schemas.microsoft.com/office/drawing/2014/main" id="{74607B4F-716B-45D3-BB0C-8A967C08B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8" y="7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8" name="Freeform 1412">
                  <a:extLst>
                    <a:ext uri="{FF2B5EF4-FFF2-40B4-BE49-F238E27FC236}">
                      <a16:creationId xmlns:a16="http://schemas.microsoft.com/office/drawing/2014/main" id="{723EE9CF-0F9E-4F09-B2C9-BB523AE47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0" y="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9" name="Freeform 1413">
                  <a:extLst>
                    <a:ext uri="{FF2B5EF4-FFF2-40B4-BE49-F238E27FC236}">
                      <a16:creationId xmlns:a16="http://schemas.microsoft.com/office/drawing/2014/main" id="{B8626CA0-931E-4D73-B679-58B380E3F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0" y="889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0 h 1"/>
                    <a:gd name="T6" fmla="*/ 1 h 1"/>
                    <a:gd name="T7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0" name="Freeform 1414">
                  <a:extLst>
                    <a:ext uri="{FF2B5EF4-FFF2-40B4-BE49-F238E27FC236}">
                      <a16:creationId xmlns:a16="http://schemas.microsoft.com/office/drawing/2014/main" id="{01ECF7B4-1913-4C9E-ACEC-DA3D85ECE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0" y="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1" name="Freeform 1415">
                  <a:extLst>
                    <a:ext uri="{FF2B5EF4-FFF2-40B4-BE49-F238E27FC236}">
                      <a16:creationId xmlns:a16="http://schemas.microsoft.com/office/drawing/2014/main" id="{65D5E33D-A99A-460B-ADD6-C787A3739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7" y="816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  <a:gd name="T6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2" name="Rectangle 1416">
                  <a:extLst>
                    <a:ext uri="{FF2B5EF4-FFF2-40B4-BE49-F238E27FC236}">
                      <a16:creationId xmlns:a16="http://schemas.microsoft.com/office/drawing/2014/main" id="{A921068F-13EE-4A6F-AFCB-A2DF46595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9" y="83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3" name="Freeform 1417">
                  <a:extLst>
                    <a:ext uri="{FF2B5EF4-FFF2-40B4-BE49-F238E27FC236}">
                      <a16:creationId xmlns:a16="http://schemas.microsoft.com/office/drawing/2014/main" id="{9A45EB56-69C1-48BB-A7EF-D0180739C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9" y="83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4" name="Freeform 1418">
                  <a:extLst>
                    <a:ext uri="{FF2B5EF4-FFF2-40B4-BE49-F238E27FC236}">
                      <a16:creationId xmlns:a16="http://schemas.microsoft.com/office/drawing/2014/main" id="{6F41C340-E204-4BBA-B278-96AA6FC9B6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2" y="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5" name="Freeform 1419">
                  <a:extLst>
                    <a:ext uri="{FF2B5EF4-FFF2-40B4-BE49-F238E27FC236}">
                      <a16:creationId xmlns:a16="http://schemas.microsoft.com/office/drawing/2014/main" id="{F5F8D20B-FDBF-4500-B944-490C5A2C5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8" y="8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6" name="Freeform 1420">
                  <a:extLst>
                    <a:ext uri="{FF2B5EF4-FFF2-40B4-BE49-F238E27FC236}">
                      <a16:creationId xmlns:a16="http://schemas.microsoft.com/office/drawing/2014/main" id="{DE52414A-DBC5-4A3C-BAEB-A3DD1E3BD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6" y="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7" name="Freeform 1421">
                  <a:extLst>
                    <a:ext uri="{FF2B5EF4-FFF2-40B4-BE49-F238E27FC236}">
                      <a16:creationId xmlns:a16="http://schemas.microsoft.com/office/drawing/2014/main" id="{26143F36-F1E8-485E-85A3-A6BAD6F16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6" y="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8" name="Freeform 1422">
                  <a:extLst>
                    <a:ext uri="{FF2B5EF4-FFF2-40B4-BE49-F238E27FC236}">
                      <a16:creationId xmlns:a16="http://schemas.microsoft.com/office/drawing/2014/main" id="{46DA0B9A-986B-45C7-9F48-D1D114BAC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41" y="8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9" name="Freeform 1423">
                  <a:extLst>
                    <a:ext uri="{FF2B5EF4-FFF2-40B4-BE49-F238E27FC236}">
                      <a16:creationId xmlns:a16="http://schemas.microsoft.com/office/drawing/2014/main" id="{08718783-664C-4283-B255-00474003A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5" y="8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0" name="Freeform 1424">
                  <a:extLst>
                    <a:ext uri="{FF2B5EF4-FFF2-40B4-BE49-F238E27FC236}">
                      <a16:creationId xmlns:a16="http://schemas.microsoft.com/office/drawing/2014/main" id="{F5B2E90E-815B-4291-9D75-39E3FCBF8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6" y="8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1" name="Freeform 1425">
                  <a:extLst>
                    <a:ext uri="{FF2B5EF4-FFF2-40B4-BE49-F238E27FC236}">
                      <a16:creationId xmlns:a16="http://schemas.microsoft.com/office/drawing/2014/main" id="{2E32FA29-BBCC-4299-AE7D-27464F14B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45" y="87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2" name="Freeform 1426">
                  <a:extLst>
                    <a:ext uri="{FF2B5EF4-FFF2-40B4-BE49-F238E27FC236}">
                      <a16:creationId xmlns:a16="http://schemas.microsoft.com/office/drawing/2014/main" id="{C2944CD7-2006-4042-A088-65D9235E1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0" y="8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3" name="Freeform 1427">
                  <a:extLst>
                    <a:ext uri="{FF2B5EF4-FFF2-40B4-BE49-F238E27FC236}">
                      <a16:creationId xmlns:a16="http://schemas.microsoft.com/office/drawing/2014/main" id="{DADFF515-5DC9-4CA0-A967-C4AED58BB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0" y="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4" name="Rectangle 1428">
                  <a:extLst>
                    <a:ext uri="{FF2B5EF4-FFF2-40B4-BE49-F238E27FC236}">
                      <a16:creationId xmlns:a16="http://schemas.microsoft.com/office/drawing/2014/main" id="{9F5B9118-D954-4014-9CE4-3CF78A851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0" y="7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5" name="Freeform 1429">
                  <a:extLst>
                    <a:ext uri="{FF2B5EF4-FFF2-40B4-BE49-F238E27FC236}">
                      <a16:creationId xmlns:a16="http://schemas.microsoft.com/office/drawing/2014/main" id="{A8207717-D356-4348-8B6B-E3683D85D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0" y="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6" name="Freeform 1430">
                  <a:extLst>
                    <a:ext uri="{FF2B5EF4-FFF2-40B4-BE49-F238E27FC236}">
                      <a16:creationId xmlns:a16="http://schemas.microsoft.com/office/drawing/2014/main" id="{202BE870-445E-448E-9676-3B274DE43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0" y="92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7" name="Rectangle 1431">
                  <a:extLst>
                    <a:ext uri="{FF2B5EF4-FFF2-40B4-BE49-F238E27FC236}">
                      <a16:creationId xmlns:a16="http://schemas.microsoft.com/office/drawing/2014/main" id="{B94B8245-AA68-448B-B369-9C12AD431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74" y="92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8" name="Freeform 1432">
                  <a:extLst>
                    <a:ext uri="{FF2B5EF4-FFF2-40B4-BE49-F238E27FC236}">
                      <a16:creationId xmlns:a16="http://schemas.microsoft.com/office/drawing/2014/main" id="{35668350-3495-40CE-BCA7-9E2019703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0" y="9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9" name="Freeform 1433">
                  <a:extLst>
                    <a:ext uri="{FF2B5EF4-FFF2-40B4-BE49-F238E27FC236}">
                      <a16:creationId xmlns:a16="http://schemas.microsoft.com/office/drawing/2014/main" id="{11C0EFCA-5242-41DD-B23A-D8711BC3D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1" y="92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0" name="Freeform 1434">
                  <a:extLst>
                    <a:ext uri="{FF2B5EF4-FFF2-40B4-BE49-F238E27FC236}">
                      <a16:creationId xmlns:a16="http://schemas.microsoft.com/office/drawing/2014/main" id="{4B511CBD-1F84-4ACB-B526-94B2E653C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1" y="9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49" name="Freeform 2580">
                <a:extLst>
                  <a:ext uri="{FF2B5EF4-FFF2-40B4-BE49-F238E27FC236}">
                    <a16:creationId xmlns:a16="http://schemas.microsoft.com/office/drawing/2014/main" id="{3A612974-A9B5-47DD-AD9D-312F62BD3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3388" y="1389063"/>
                <a:ext cx="314325" cy="314325"/>
              </a:xfrm>
              <a:custGeom>
                <a:avLst/>
                <a:gdLst>
                  <a:gd name="T0" fmla="*/ 158 w 198"/>
                  <a:gd name="T1" fmla="*/ 180 h 198"/>
                  <a:gd name="T2" fmla="*/ 158 w 198"/>
                  <a:gd name="T3" fmla="*/ 180 h 198"/>
                  <a:gd name="T4" fmla="*/ 140 w 198"/>
                  <a:gd name="T5" fmla="*/ 190 h 198"/>
                  <a:gd name="T6" fmla="*/ 122 w 198"/>
                  <a:gd name="T7" fmla="*/ 196 h 198"/>
                  <a:gd name="T8" fmla="*/ 102 w 198"/>
                  <a:gd name="T9" fmla="*/ 198 h 198"/>
                  <a:gd name="T10" fmla="*/ 84 w 198"/>
                  <a:gd name="T11" fmla="*/ 198 h 198"/>
                  <a:gd name="T12" fmla="*/ 66 w 198"/>
                  <a:gd name="T13" fmla="*/ 194 h 198"/>
                  <a:gd name="T14" fmla="*/ 48 w 198"/>
                  <a:gd name="T15" fmla="*/ 184 h 198"/>
                  <a:gd name="T16" fmla="*/ 32 w 198"/>
                  <a:gd name="T17" fmla="*/ 174 h 198"/>
                  <a:gd name="T18" fmla="*/ 20 w 198"/>
                  <a:gd name="T19" fmla="*/ 158 h 198"/>
                  <a:gd name="T20" fmla="*/ 20 w 198"/>
                  <a:gd name="T21" fmla="*/ 158 h 198"/>
                  <a:gd name="T22" fmla="*/ 8 w 198"/>
                  <a:gd name="T23" fmla="*/ 142 h 198"/>
                  <a:gd name="T24" fmla="*/ 2 w 198"/>
                  <a:gd name="T25" fmla="*/ 122 h 198"/>
                  <a:gd name="T26" fmla="*/ 0 w 198"/>
                  <a:gd name="T27" fmla="*/ 104 h 198"/>
                  <a:gd name="T28" fmla="*/ 2 w 198"/>
                  <a:gd name="T29" fmla="*/ 84 h 198"/>
                  <a:gd name="T30" fmla="*/ 6 w 198"/>
                  <a:gd name="T31" fmla="*/ 66 h 198"/>
                  <a:gd name="T32" fmla="*/ 14 w 198"/>
                  <a:gd name="T33" fmla="*/ 50 h 198"/>
                  <a:gd name="T34" fmla="*/ 26 w 198"/>
                  <a:gd name="T35" fmla="*/ 34 h 198"/>
                  <a:gd name="T36" fmla="*/ 40 w 198"/>
                  <a:gd name="T37" fmla="*/ 20 h 198"/>
                  <a:gd name="T38" fmla="*/ 40 w 198"/>
                  <a:gd name="T39" fmla="*/ 20 h 198"/>
                  <a:gd name="T40" fmla="*/ 58 w 198"/>
                  <a:gd name="T41" fmla="*/ 10 h 198"/>
                  <a:gd name="T42" fmla="*/ 76 w 198"/>
                  <a:gd name="T43" fmla="*/ 4 h 198"/>
                  <a:gd name="T44" fmla="*/ 94 w 198"/>
                  <a:gd name="T45" fmla="*/ 0 h 198"/>
                  <a:gd name="T46" fmla="*/ 114 w 198"/>
                  <a:gd name="T47" fmla="*/ 2 h 198"/>
                  <a:gd name="T48" fmla="*/ 132 w 198"/>
                  <a:gd name="T49" fmla="*/ 6 h 198"/>
                  <a:gd name="T50" fmla="*/ 150 w 198"/>
                  <a:gd name="T51" fmla="*/ 14 h 198"/>
                  <a:gd name="T52" fmla="*/ 166 w 198"/>
                  <a:gd name="T53" fmla="*/ 26 h 198"/>
                  <a:gd name="T54" fmla="*/ 178 w 198"/>
                  <a:gd name="T55" fmla="*/ 42 h 198"/>
                  <a:gd name="T56" fmla="*/ 178 w 198"/>
                  <a:gd name="T57" fmla="*/ 42 h 198"/>
                  <a:gd name="T58" fmla="*/ 188 w 198"/>
                  <a:gd name="T59" fmla="*/ 58 h 198"/>
                  <a:gd name="T60" fmla="*/ 196 w 198"/>
                  <a:gd name="T61" fmla="*/ 76 h 198"/>
                  <a:gd name="T62" fmla="*/ 198 w 198"/>
                  <a:gd name="T63" fmla="*/ 96 h 198"/>
                  <a:gd name="T64" fmla="*/ 196 w 198"/>
                  <a:gd name="T65" fmla="*/ 114 h 198"/>
                  <a:gd name="T66" fmla="*/ 192 w 198"/>
                  <a:gd name="T67" fmla="*/ 134 h 198"/>
                  <a:gd name="T68" fmla="*/ 184 w 198"/>
                  <a:gd name="T69" fmla="*/ 150 h 198"/>
                  <a:gd name="T70" fmla="*/ 172 w 198"/>
                  <a:gd name="T71" fmla="*/ 166 h 198"/>
                  <a:gd name="T72" fmla="*/ 158 w 198"/>
                  <a:gd name="T73" fmla="*/ 180 h 198"/>
                  <a:gd name="T74" fmla="*/ 158 w 198"/>
                  <a:gd name="T75" fmla="*/ 18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8" h="198">
                    <a:moveTo>
                      <a:pt x="158" y="180"/>
                    </a:moveTo>
                    <a:lnTo>
                      <a:pt x="158" y="180"/>
                    </a:lnTo>
                    <a:lnTo>
                      <a:pt x="140" y="190"/>
                    </a:lnTo>
                    <a:lnTo>
                      <a:pt x="122" y="196"/>
                    </a:lnTo>
                    <a:lnTo>
                      <a:pt x="102" y="198"/>
                    </a:lnTo>
                    <a:lnTo>
                      <a:pt x="84" y="198"/>
                    </a:lnTo>
                    <a:lnTo>
                      <a:pt x="66" y="194"/>
                    </a:lnTo>
                    <a:lnTo>
                      <a:pt x="48" y="184"/>
                    </a:lnTo>
                    <a:lnTo>
                      <a:pt x="32" y="174"/>
                    </a:lnTo>
                    <a:lnTo>
                      <a:pt x="20" y="158"/>
                    </a:lnTo>
                    <a:lnTo>
                      <a:pt x="20" y="158"/>
                    </a:lnTo>
                    <a:lnTo>
                      <a:pt x="8" y="142"/>
                    </a:lnTo>
                    <a:lnTo>
                      <a:pt x="2" y="122"/>
                    </a:lnTo>
                    <a:lnTo>
                      <a:pt x="0" y="104"/>
                    </a:lnTo>
                    <a:lnTo>
                      <a:pt x="2" y="84"/>
                    </a:lnTo>
                    <a:lnTo>
                      <a:pt x="6" y="66"/>
                    </a:lnTo>
                    <a:lnTo>
                      <a:pt x="14" y="50"/>
                    </a:lnTo>
                    <a:lnTo>
                      <a:pt x="26" y="34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58" y="10"/>
                    </a:lnTo>
                    <a:lnTo>
                      <a:pt x="76" y="4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32" y="6"/>
                    </a:lnTo>
                    <a:lnTo>
                      <a:pt x="150" y="14"/>
                    </a:lnTo>
                    <a:lnTo>
                      <a:pt x="166" y="26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8" y="58"/>
                    </a:lnTo>
                    <a:lnTo>
                      <a:pt x="196" y="76"/>
                    </a:lnTo>
                    <a:lnTo>
                      <a:pt x="198" y="96"/>
                    </a:lnTo>
                    <a:lnTo>
                      <a:pt x="196" y="114"/>
                    </a:lnTo>
                    <a:lnTo>
                      <a:pt x="192" y="134"/>
                    </a:lnTo>
                    <a:lnTo>
                      <a:pt x="184" y="150"/>
                    </a:lnTo>
                    <a:lnTo>
                      <a:pt x="172" y="166"/>
                    </a:lnTo>
                    <a:lnTo>
                      <a:pt x="158" y="180"/>
                    </a:lnTo>
                    <a:lnTo>
                      <a:pt x="158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 2581">
                <a:extLst>
                  <a:ext uri="{FF2B5EF4-FFF2-40B4-BE49-F238E27FC236}">
                    <a16:creationId xmlns:a16="http://schemas.microsoft.com/office/drawing/2014/main" id="{0E15072F-C05D-4921-B630-1CFDD44EA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1663" y="1271588"/>
                <a:ext cx="365125" cy="298450"/>
              </a:xfrm>
              <a:custGeom>
                <a:avLst/>
                <a:gdLst>
                  <a:gd name="T0" fmla="*/ 0 w 230"/>
                  <a:gd name="T1" fmla="*/ 98 h 188"/>
                  <a:gd name="T2" fmla="*/ 230 w 230"/>
                  <a:gd name="T3" fmla="*/ 0 h 188"/>
                  <a:gd name="T4" fmla="*/ 68 w 230"/>
                  <a:gd name="T5" fmla="*/ 188 h 188"/>
                  <a:gd name="T6" fmla="*/ 0 w 230"/>
                  <a:gd name="T7" fmla="*/ 9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188">
                    <a:moveTo>
                      <a:pt x="0" y="98"/>
                    </a:moveTo>
                    <a:lnTo>
                      <a:pt x="230" y="0"/>
                    </a:lnTo>
                    <a:lnTo>
                      <a:pt x="68" y="188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2582">
                <a:extLst>
                  <a:ext uri="{FF2B5EF4-FFF2-40B4-BE49-F238E27FC236}">
                    <a16:creationId xmlns:a16="http://schemas.microsoft.com/office/drawing/2014/main" id="{D7BD7628-D0A4-4E69-AE76-ECD272983C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04313" y="1522413"/>
                <a:ext cx="365125" cy="301625"/>
              </a:xfrm>
              <a:custGeom>
                <a:avLst/>
                <a:gdLst>
                  <a:gd name="T0" fmla="*/ 162 w 230"/>
                  <a:gd name="T1" fmla="*/ 20 h 190"/>
                  <a:gd name="T2" fmla="*/ 210 w 230"/>
                  <a:gd name="T3" fmla="*/ 88 h 190"/>
                  <a:gd name="T4" fmla="*/ 42 w 230"/>
                  <a:gd name="T5" fmla="*/ 158 h 190"/>
                  <a:gd name="T6" fmla="*/ 162 w 230"/>
                  <a:gd name="T7" fmla="*/ 20 h 190"/>
                  <a:gd name="T8" fmla="*/ 162 w 230"/>
                  <a:gd name="T9" fmla="*/ 20 h 190"/>
                  <a:gd name="T10" fmla="*/ 162 w 230"/>
                  <a:gd name="T11" fmla="*/ 0 h 190"/>
                  <a:gd name="T12" fmla="*/ 0 w 230"/>
                  <a:gd name="T13" fmla="*/ 190 h 190"/>
                  <a:gd name="T14" fmla="*/ 230 w 230"/>
                  <a:gd name="T15" fmla="*/ 92 h 190"/>
                  <a:gd name="T16" fmla="*/ 162 w 230"/>
                  <a:gd name="T17" fmla="*/ 0 h 190"/>
                  <a:gd name="T18" fmla="*/ 162 w 230"/>
                  <a:gd name="T1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190">
                    <a:moveTo>
                      <a:pt x="162" y="20"/>
                    </a:moveTo>
                    <a:lnTo>
                      <a:pt x="210" y="88"/>
                    </a:lnTo>
                    <a:lnTo>
                      <a:pt x="42" y="158"/>
                    </a:lnTo>
                    <a:lnTo>
                      <a:pt x="162" y="20"/>
                    </a:lnTo>
                    <a:lnTo>
                      <a:pt x="162" y="20"/>
                    </a:lnTo>
                    <a:close/>
                    <a:moveTo>
                      <a:pt x="162" y="0"/>
                    </a:moveTo>
                    <a:lnTo>
                      <a:pt x="0" y="190"/>
                    </a:lnTo>
                    <a:lnTo>
                      <a:pt x="230" y="92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 2583">
                <a:extLst>
                  <a:ext uri="{FF2B5EF4-FFF2-40B4-BE49-F238E27FC236}">
                    <a16:creationId xmlns:a16="http://schemas.microsoft.com/office/drawing/2014/main" id="{CCAF634F-8E94-4D10-842B-5822E5FBF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913" y="1455738"/>
                <a:ext cx="142875" cy="76200"/>
              </a:xfrm>
              <a:custGeom>
                <a:avLst/>
                <a:gdLst>
                  <a:gd name="T0" fmla="*/ 90 w 90"/>
                  <a:gd name="T1" fmla="*/ 22 h 48"/>
                  <a:gd name="T2" fmla="*/ 90 w 90"/>
                  <a:gd name="T3" fmla="*/ 22 h 48"/>
                  <a:gd name="T4" fmla="*/ 90 w 90"/>
                  <a:gd name="T5" fmla="*/ 22 h 48"/>
                  <a:gd name="T6" fmla="*/ 54 w 90"/>
                  <a:gd name="T7" fmla="*/ 14 h 48"/>
                  <a:gd name="T8" fmla="*/ 4 w 90"/>
                  <a:gd name="T9" fmla="*/ 0 h 48"/>
                  <a:gd name="T10" fmla="*/ 4 w 90"/>
                  <a:gd name="T11" fmla="*/ 0 h 48"/>
                  <a:gd name="T12" fmla="*/ 0 w 90"/>
                  <a:gd name="T13" fmla="*/ 24 h 48"/>
                  <a:gd name="T14" fmla="*/ 0 w 90"/>
                  <a:gd name="T15" fmla="*/ 48 h 48"/>
                  <a:gd name="T16" fmla="*/ 54 w 90"/>
                  <a:gd name="T17" fmla="*/ 32 h 48"/>
                  <a:gd name="T18" fmla="*/ 54 w 90"/>
                  <a:gd name="T19" fmla="*/ 32 h 48"/>
                  <a:gd name="T20" fmla="*/ 90 w 90"/>
                  <a:gd name="T21" fmla="*/ 22 h 48"/>
                  <a:gd name="T22" fmla="*/ 90 w 90"/>
                  <a:gd name="T23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48">
                    <a:moveTo>
                      <a:pt x="90" y="22"/>
                    </a:moveTo>
                    <a:lnTo>
                      <a:pt x="90" y="22"/>
                    </a:lnTo>
                    <a:lnTo>
                      <a:pt x="90" y="22"/>
                    </a:lnTo>
                    <a:lnTo>
                      <a:pt x="54" y="1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90" y="22"/>
                    </a:lnTo>
                    <a:lnTo>
                      <a:pt x="9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 2584">
                <a:extLst>
                  <a:ext uri="{FF2B5EF4-FFF2-40B4-BE49-F238E27FC236}">
                    <a16:creationId xmlns:a16="http://schemas.microsoft.com/office/drawing/2014/main" id="{858D9C31-6F35-4108-AE6B-F7A081454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913" y="1560513"/>
                <a:ext cx="142875" cy="79375"/>
              </a:xfrm>
              <a:custGeom>
                <a:avLst/>
                <a:gdLst>
                  <a:gd name="T0" fmla="*/ 90 w 90"/>
                  <a:gd name="T1" fmla="*/ 28 h 50"/>
                  <a:gd name="T2" fmla="*/ 90 w 90"/>
                  <a:gd name="T3" fmla="*/ 28 h 50"/>
                  <a:gd name="T4" fmla="*/ 90 w 90"/>
                  <a:gd name="T5" fmla="*/ 28 h 50"/>
                  <a:gd name="T6" fmla="*/ 54 w 90"/>
                  <a:gd name="T7" fmla="*/ 18 h 50"/>
                  <a:gd name="T8" fmla="*/ 0 w 90"/>
                  <a:gd name="T9" fmla="*/ 0 h 50"/>
                  <a:gd name="T10" fmla="*/ 0 w 90"/>
                  <a:gd name="T11" fmla="*/ 0 h 50"/>
                  <a:gd name="T12" fmla="*/ 0 w 90"/>
                  <a:gd name="T13" fmla="*/ 26 h 50"/>
                  <a:gd name="T14" fmla="*/ 4 w 90"/>
                  <a:gd name="T15" fmla="*/ 50 h 50"/>
                  <a:gd name="T16" fmla="*/ 54 w 90"/>
                  <a:gd name="T17" fmla="*/ 36 h 50"/>
                  <a:gd name="T18" fmla="*/ 54 w 90"/>
                  <a:gd name="T19" fmla="*/ 36 h 50"/>
                  <a:gd name="T20" fmla="*/ 90 w 90"/>
                  <a:gd name="T21" fmla="*/ 28 h 50"/>
                  <a:gd name="T22" fmla="*/ 90 w 90"/>
                  <a:gd name="T23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50">
                    <a:moveTo>
                      <a:pt x="90" y="28"/>
                    </a:moveTo>
                    <a:lnTo>
                      <a:pt x="90" y="28"/>
                    </a:lnTo>
                    <a:lnTo>
                      <a:pt x="90" y="28"/>
                    </a:lnTo>
                    <a:lnTo>
                      <a:pt x="54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4" y="50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90" y="28"/>
                    </a:lnTo>
                    <a:lnTo>
                      <a:pt x="9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 2585">
                <a:extLst>
                  <a:ext uri="{FF2B5EF4-FFF2-40B4-BE49-F238E27FC236}">
                    <a16:creationId xmlns:a16="http://schemas.microsoft.com/office/drawing/2014/main" id="{13C4C696-E994-4D23-84FE-DFFF0ED57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4438" y="893763"/>
                <a:ext cx="581025" cy="584200"/>
              </a:xfrm>
              <a:custGeom>
                <a:avLst/>
                <a:gdLst>
                  <a:gd name="T0" fmla="*/ 366 w 366"/>
                  <a:gd name="T1" fmla="*/ 106 h 368"/>
                  <a:gd name="T2" fmla="*/ 366 w 366"/>
                  <a:gd name="T3" fmla="*/ 0 h 368"/>
                  <a:gd name="T4" fmla="*/ 366 w 366"/>
                  <a:gd name="T5" fmla="*/ 0 h 368"/>
                  <a:gd name="T6" fmla="*/ 332 w 366"/>
                  <a:gd name="T7" fmla="*/ 4 h 368"/>
                  <a:gd name="T8" fmla="*/ 298 w 366"/>
                  <a:gd name="T9" fmla="*/ 12 h 368"/>
                  <a:gd name="T10" fmla="*/ 266 w 366"/>
                  <a:gd name="T11" fmla="*/ 22 h 368"/>
                  <a:gd name="T12" fmla="*/ 236 w 366"/>
                  <a:gd name="T13" fmla="*/ 34 h 368"/>
                  <a:gd name="T14" fmla="*/ 206 w 366"/>
                  <a:gd name="T15" fmla="*/ 50 h 368"/>
                  <a:gd name="T16" fmla="*/ 178 w 366"/>
                  <a:gd name="T17" fmla="*/ 66 h 368"/>
                  <a:gd name="T18" fmla="*/ 152 w 366"/>
                  <a:gd name="T19" fmla="*/ 86 h 368"/>
                  <a:gd name="T20" fmla="*/ 126 w 366"/>
                  <a:gd name="T21" fmla="*/ 108 h 368"/>
                  <a:gd name="T22" fmla="*/ 104 w 366"/>
                  <a:gd name="T23" fmla="*/ 130 h 368"/>
                  <a:gd name="T24" fmla="*/ 82 w 366"/>
                  <a:gd name="T25" fmla="*/ 156 h 368"/>
                  <a:gd name="T26" fmla="*/ 64 w 366"/>
                  <a:gd name="T27" fmla="*/ 182 h 368"/>
                  <a:gd name="T28" fmla="*/ 46 w 366"/>
                  <a:gd name="T29" fmla="*/ 210 h 368"/>
                  <a:gd name="T30" fmla="*/ 30 w 366"/>
                  <a:gd name="T31" fmla="*/ 238 h 368"/>
                  <a:gd name="T32" fmla="*/ 18 w 366"/>
                  <a:gd name="T33" fmla="*/ 270 h 368"/>
                  <a:gd name="T34" fmla="*/ 8 w 366"/>
                  <a:gd name="T35" fmla="*/ 302 h 368"/>
                  <a:gd name="T36" fmla="*/ 0 w 366"/>
                  <a:gd name="T37" fmla="*/ 334 h 368"/>
                  <a:gd name="T38" fmla="*/ 102 w 366"/>
                  <a:gd name="T39" fmla="*/ 368 h 368"/>
                  <a:gd name="T40" fmla="*/ 102 w 366"/>
                  <a:gd name="T41" fmla="*/ 368 h 368"/>
                  <a:gd name="T42" fmla="*/ 106 w 366"/>
                  <a:gd name="T43" fmla="*/ 342 h 368"/>
                  <a:gd name="T44" fmla="*/ 112 w 366"/>
                  <a:gd name="T45" fmla="*/ 318 h 368"/>
                  <a:gd name="T46" fmla="*/ 122 w 366"/>
                  <a:gd name="T47" fmla="*/ 294 h 368"/>
                  <a:gd name="T48" fmla="*/ 132 w 366"/>
                  <a:gd name="T49" fmla="*/ 272 h 368"/>
                  <a:gd name="T50" fmla="*/ 144 w 366"/>
                  <a:gd name="T51" fmla="*/ 250 h 368"/>
                  <a:gd name="T52" fmla="*/ 158 w 366"/>
                  <a:gd name="T53" fmla="*/ 230 h 368"/>
                  <a:gd name="T54" fmla="*/ 174 w 366"/>
                  <a:gd name="T55" fmla="*/ 210 h 368"/>
                  <a:gd name="T56" fmla="*/ 190 w 366"/>
                  <a:gd name="T57" fmla="*/ 192 h 368"/>
                  <a:gd name="T58" fmla="*/ 208 w 366"/>
                  <a:gd name="T59" fmla="*/ 176 h 368"/>
                  <a:gd name="T60" fmla="*/ 228 w 366"/>
                  <a:gd name="T61" fmla="*/ 160 h 368"/>
                  <a:gd name="T62" fmla="*/ 248 w 366"/>
                  <a:gd name="T63" fmla="*/ 148 h 368"/>
                  <a:gd name="T64" fmla="*/ 270 w 366"/>
                  <a:gd name="T65" fmla="*/ 136 h 368"/>
                  <a:gd name="T66" fmla="*/ 292 w 366"/>
                  <a:gd name="T67" fmla="*/ 126 h 368"/>
                  <a:gd name="T68" fmla="*/ 316 w 366"/>
                  <a:gd name="T69" fmla="*/ 116 h 368"/>
                  <a:gd name="T70" fmla="*/ 340 w 366"/>
                  <a:gd name="T71" fmla="*/ 110 h 368"/>
                  <a:gd name="T72" fmla="*/ 366 w 366"/>
                  <a:gd name="T73" fmla="*/ 106 h 368"/>
                  <a:gd name="T74" fmla="*/ 366 w 366"/>
                  <a:gd name="T75" fmla="*/ 106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6" h="368">
                    <a:moveTo>
                      <a:pt x="366" y="106"/>
                    </a:moveTo>
                    <a:lnTo>
                      <a:pt x="366" y="0"/>
                    </a:lnTo>
                    <a:lnTo>
                      <a:pt x="366" y="0"/>
                    </a:lnTo>
                    <a:lnTo>
                      <a:pt x="332" y="4"/>
                    </a:lnTo>
                    <a:lnTo>
                      <a:pt x="298" y="12"/>
                    </a:lnTo>
                    <a:lnTo>
                      <a:pt x="266" y="22"/>
                    </a:lnTo>
                    <a:lnTo>
                      <a:pt x="236" y="34"/>
                    </a:lnTo>
                    <a:lnTo>
                      <a:pt x="206" y="50"/>
                    </a:lnTo>
                    <a:lnTo>
                      <a:pt x="178" y="66"/>
                    </a:lnTo>
                    <a:lnTo>
                      <a:pt x="152" y="86"/>
                    </a:lnTo>
                    <a:lnTo>
                      <a:pt x="126" y="108"/>
                    </a:lnTo>
                    <a:lnTo>
                      <a:pt x="104" y="130"/>
                    </a:lnTo>
                    <a:lnTo>
                      <a:pt x="82" y="156"/>
                    </a:lnTo>
                    <a:lnTo>
                      <a:pt x="64" y="182"/>
                    </a:lnTo>
                    <a:lnTo>
                      <a:pt x="46" y="210"/>
                    </a:lnTo>
                    <a:lnTo>
                      <a:pt x="30" y="238"/>
                    </a:lnTo>
                    <a:lnTo>
                      <a:pt x="18" y="270"/>
                    </a:lnTo>
                    <a:lnTo>
                      <a:pt x="8" y="302"/>
                    </a:lnTo>
                    <a:lnTo>
                      <a:pt x="0" y="334"/>
                    </a:lnTo>
                    <a:lnTo>
                      <a:pt x="102" y="368"/>
                    </a:lnTo>
                    <a:lnTo>
                      <a:pt x="102" y="368"/>
                    </a:lnTo>
                    <a:lnTo>
                      <a:pt x="106" y="342"/>
                    </a:lnTo>
                    <a:lnTo>
                      <a:pt x="112" y="318"/>
                    </a:lnTo>
                    <a:lnTo>
                      <a:pt x="122" y="294"/>
                    </a:lnTo>
                    <a:lnTo>
                      <a:pt x="132" y="272"/>
                    </a:lnTo>
                    <a:lnTo>
                      <a:pt x="144" y="250"/>
                    </a:lnTo>
                    <a:lnTo>
                      <a:pt x="158" y="230"/>
                    </a:lnTo>
                    <a:lnTo>
                      <a:pt x="174" y="210"/>
                    </a:lnTo>
                    <a:lnTo>
                      <a:pt x="190" y="192"/>
                    </a:lnTo>
                    <a:lnTo>
                      <a:pt x="208" y="176"/>
                    </a:lnTo>
                    <a:lnTo>
                      <a:pt x="228" y="160"/>
                    </a:lnTo>
                    <a:lnTo>
                      <a:pt x="248" y="148"/>
                    </a:lnTo>
                    <a:lnTo>
                      <a:pt x="270" y="136"/>
                    </a:lnTo>
                    <a:lnTo>
                      <a:pt x="292" y="126"/>
                    </a:lnTo>
                    <a:lnTo>
                      <a:pt x="316" y="116"/>
                    </a:lnTo>
                    <a:lnTo>
                      <a:pt x="340" y="110"/>
                    </a:lnTo>
                    <a:lnTo>
                      <a:pt x="366" y="106"/>
                    </a:lnTo>
                    <a:lnTo>
                      <a:pt x="36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 2586">
                <a:extLst>
                  <a:ext uri="{FF2B5EF4-FFF2-40B4-BE49-F238E27FC236}">
                    <a16:creationId xmlns:a16="http://schemas.microsoft.com/office/drawing/2014/main" id="{AD6D04DC-DE2C-4B55-9396-F9BEDAB34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5638" y="893763"/>
                <a:ext cx="590550" cy="603250"/>
              </a:xfrm>
              <a:custGeom>
                <a:avLst/>
                <a:gdLst>
                  <a:gd name="T0" fmla="*/ 266 w 372"/>
                  <a:gd name="T1" fmla="*/ 380 h 380"/>
                  <a:gd name="T2" fmla="*/ 372 w 372"/>
                  <a:gd name="T3" fmla="*/ 380 h 380"/>
                  <a:gd name="T4" fmla="*/ 372 w 372"/>
                  <a:gd name="T5" fmla="*/ 380 h 380"/>
                  <a:gd name="T6" fmla="*/ 368 w 372"/>
                  <a:gd name="T7" fmla="*/ 344 h 380"/>
                  <a:gd name="T8" fmla="*/ 360 w 372"/>
                  <a:gd name="T9" fmla="*/ 308 h 380"/>
                  <a:gd name="T10" fmla="*/ 348 w 372"/>
                  <a:gd name="T11" fmla="*/ 274 h 380"/>
                  <a:gd name="T12" fmla="*/ 336 w 372"/>
                  <a:gd name="T13" fmla="*/ 240 h 380"/>
                  <a:gd name="T14" fmla="*/ 318 w 372"/>
                  <a:gd name="T15" fmla="*/ 208 h 380"/>
                  <a:gd name="T16" fmla="*/ 300 w 372"/>
                  <a:gd name="T17" fmla="*/ 178 h 380"/>
                  <a:gd name="T18" fmla="*/ 278 w 372"/>
                  <a:gd name="T19" fmla="*/ 150 h 380"/>
                  <a:gd name="T20" fmla="*/ 254 w 372"/>
                  <a:gd name="T21" fmla="*/ 122 h 380"/>
                  <a:gd name="T22" fmla="*/ 230 w 372"/>
                  <a:gd name="T23" fmla="*/ 98 h 380"/>
                  <a:gd name="T24" fmla="*/ 202 w 372"/>
                  <a:gd name="T25" fmla="*/ 76 h 380"/>
                  <a:gd name="T26" fmla="*/ 172 w 372"/>
                  <a:gd name="T27" fmla="*/ 56 h 380"/>
                  <a:gd name="T28" fmla="*/ 140 w 372"/>
                  <a:gd name="T29" fmla="*/ 40 h 380"/>
                  <a:gd name="T30" fmla="*/ 108 w 372"/>
                  <a:gd name="T31" fmla="*/ 26 h 380"/>
                  <a:gd name="T32" fmla="*/ 72 w 372"/>
                  <a:gd name="T33" fmla="*/ 14 h 380"/>
                  <a:gd name="T34" fmla="*/ 38 w 372"/>
                  <a:gd name="T35" fmla="*/ 6 h 380"/>
                  <a:gd name="T36" fmla="*/ 0 w 372"/>
                  <a:gd name="T37" fmla="*/ 0 h 380"/>
                  <a:gd name="T38" fmla="*/ 0 w 372"/>
                  <a:gd name="T39" fmla="*/ 106 h 380"/>
                  <a:gd name="T40" fmla="*/ 0 w 372"/>
                  <a:gd name="T41" fmla="*/ 106 h 380"/>
                  <a:gd name="T42" fmla="*/ 26 w 372"/>
                  <a:gd name="T43" fmla="*/ 110 h 380"/>
                  <a:gd name="T44" fmla="*/ 52 w 372"/>
                  <a:gd name="T45" fmla="*/ 118 h 380"/>
                  <a:gd name="T46" fmla="*/ 76 w 372"/>
                  <a:gd name="T47" fmla="*/ 126 h 380"/>
                  <a:gd name="T48" fmla="*/ 100 w 372"/>
                  <a:gd name="T49" fmla="*/ 138 h 380"/>
                  <a:gd name="T50" fmla="*/ 122 w 372"/>
                  <a:gd name="T51" fmla="*/ 150 h 380"/>
                  <a:gd name="T52" fmla="*/ 142 w 372"/>
                  <a:gd name="T53" fmla="*/ 164 h 380"/>
                  <a:gd name="T54" fmla="*/ 162 w 372"/>
                  <a:gd name="T55" fmla="*/ 180 h 380"/>
                  <a:gd name="T56" fmla="*/ 180 w 372"/>
                  <a:gd name="T57" fmla="*/ 198 h 380"/>
                  <a:gd name="T58" fmla="*/ 198 w 372"/>
                  <a:gd name="T59" fmla="*/ 216 h 380"/>
                  <a:gd name="T60" fmla="*/ 212 w 372"/>
                  <a:gd name="T61" fmla="*/ 236 h 380"/>
                  <a:gd name="T62" fmla="*/ 226 w 372"/>
                  <a:gd name="T63" fmla="*/ 258 h 380"/>
                  <a:gd name="T64" fmla="*/ 238 w 372"/>
                  <a:gd name="T65" fmla="*/ 280 h 380"/>
                  <a:gd name="T66" fmla="*/ 248 w 372"/>
                  <a:gd name="T67" fmla="*/ 304 h 380"/>
                  <a:gd name="T68" fmla="*/ 256 w 372"/>
                  <a:gd name="T69" fmla="*/ 330 h 380"/>
                  <a:gd name="T70" fmla="*/ 262 w 372"/>
                  <a:gd name="T71" fmla="*/ 354 h 380"/>
                  <a:gd name="T72" fmla="*/ 266 w 372"/>
                  <a:gd name="T73" fmla="*/ 380 h 380"/>
                  <a:gd name="T74" fmla="*/ 266 w 372"/>
                  <a:gd name="T75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2" h="380">
                    <a:moveTo>
                      <a:pt x="266" y="380"/>
                    </a:moveTo>
                    <a:lnTo>
                      <a:pt x="372" y="380"/>
                    </a:lnTo>
                    <a:lnTo>
                      <a:pt x="372" y="380"/>
                    </a:lnTo>
                    <a:lnTo>
                      <a:pt x="368" y="344"/>
                    </a:lnTo>
                    <a:lnTo>
                      <a:pt x="360" y="308"/>
                    </a:lnTo>
                    <a:lnTo>
                      <a:pt x="348" y="274"/>
                    </a:lnTo>
                    <a:lnTo>
                      <a:pt x="336" y="240"/>
                    </a:lnTo>
                    <a:lnTo>
                      <a:pt x="318" y="208"/>
                    </a:lnTo>
                    <a:lnTo>
                      <a:pt x="300" y="178"/>
                    </a:lnTo>
                    <a:lnTo>
                      <a:pt x="278" y="150"/>
                    </a:lnTo>
                    <a:lnTo>
                      <a:pt x="254" y="122"/>
                    </a:lnTo>
                    <a:lnTo>
                      <a:pt x="230" y="98"/>
                    </a:lnTo>
                    <a:lnTo>
                      <a:pt x="202" y="76"/>
                    </a:lnTo>
                    <a:lnTo>
                      <a:pt x="172" y="56"/>
                    </a:lnTo>
                    <a:lnTo>
                      <a:pt x="140" y="40"/>
                    </a:lnTo>
                    <a:lnTo>
                      <a:pt x="108" y="26"/>
                    </a:lnTo>
                    <a:lnTo>
                      <a:pt x="72" y="14"/>
                    </a:lnTo>
                    <a:lnTo>
                      <a:pt x="38" y="6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26" y="110"/>
                    </a:lnTo>
                    <a:lnTo>
                      <a:pt x="52" y="118"/>
                    </a:lnTo>
                    <a:lnTo>
                      <a:pt x="76" y="126"/>
                    </a:lnTo>
                    <a:lnTo>
                      <a:pt x="100" y="138"/>
                    </a:lnTo>
                    <a:lnTo>
                      <a:pt x="122" y="150"/>
                    </a:lnTo>
                    <a:lnTo>
                      <a:pt x="142" y="164"/>
                    </a:lnTo>
                    <a:lnTo>
                      <a:pt x="162" y="180"/>
                    </a:lnTo>
                    <a:lnTo>
                      <a:pt x="180" y="198"/>
                    </a:lnTo>
                    <a:lnTo>
                      <a:pt x="198" y="216"/>
                    </a:lnTo>
                    <a:lnTo>
                      <a:pt x="212" y="236"/>
                    </a:lnTo>
                    <a:lnTo>
                      <a:pt x="226" y="258"/>
                    </a:lnTo>
                    <a:lnTo>
                      <a:pt x="238" y="280"/>
                    </a:lnTo>
                    <a:lnTo>
                      <a:pt x="248" y="304"/>
                    </a:lnTo>
                    <a:lnTo>
                      <a:pt x="256" y="330"/>
                    </a:lnTo>
                    <a:lnTo>
                      <a:pt x="262" y="354"/>
                    </a:lnTo>
                    <a:lnTo>
                      <a:pt x="266" y="380"/>
                    </a:lnTo>
                    <a:lnTo>
                      <a:pt x="266" y="3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 2587">
                <a:extLst>
                  <a:ext uri="{FF2B5EF4-FFF2-40B4-BE49-F238E27FC236}">
                    <a16:creationId xmlns:a16="http://schemas.microsoft.com/office/drawing/2014/main" id="{8A7A3DE4-F012-4869-A340-3BFDD1D19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0863" y="890588"/>
                <a:ext cx="85725" cy="142875"/>
              </a:xfrm>
              <a:custGeom>
                <a:avLst/>
                <a:gdLst>
                  <a:gd name="T0" fmla="*/ 54 w 54"/>
                  <a:gd name="T1" fmla="*/ 90 h 90"/>
                  <a:gd name="T2" fmla="*/ 54 w 54"/>
                  <a:gd name="T3" fmla="*/ 90 h 90"/>
                  <a:gd name="T4" fmla="*/ 54 w 54"/>
                  <a:gd name="T5" fmla="*/ 90 h 90"/>
                  <a:gd name="T6" fmla="*/ 52 w 54"/>
                  <a:gd name="T7" fmla="*/ 44 h 90"/>
                  <a:gd name="T8" fmla="*/ 52 w 54"/>
                  <a:gd name="T9" fmla="*/ 0 h 90"/>
                  <a:gd name="T10" fmla="*/ 52 w 54"/>
                  <a:gd name="T11" fmla="*/ 0 h 90"/>
                  <a:gd name="T12" fmla="*/ 24 w 54"/>
                  <a:gd name="T13" fmla="*/ 0 h 90"/>
                  <a:gd name="T14" fmla="*/ 24 w 54"/>
                  <a:gd name="T15" fmla="*/ 0 h 90"/>
                  <a:gd name="T16" fmla="*/ 0 w 54"/>
                  <a:gd name="T17" fmla="*/ 0 h 90"/>
                  <a:gd name="T18" fmla="*/ 34 w 54"/>
                  <a:gd name="T19" fmla="*/ 54 h 90"/>
                  <a:gd name="T20" fmla="*/ 34 w 54"/>
                  <a:gd name="T21" fmla="*/ 54 h 90"/>
                  <a:gd name="T22" fmla="*/ 46 w 54"/>
                  <a:gd name="T23" fmla="*/ 72 h 90"/>
                  <a:gd name="T24" fmla="*/ 54 w 54"/>
                  <a:gd name="T25" fmla="*/ 90 h 90"/>
                  <a:gd name="T26" fmla="*/ 54 w 54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90">
                    <a:moveTo>
                      <a:pt x="54" y="90"/>
                    </a:moveTo>
                    <a:lnTo>
                      <a:pt x="54" y="90"/>
                    </a:lnTo>
                    <a:lnTo>
                      <a:pt x="54" y="90"/>
                    </a:lnTo>
                    <a:lnTo>
                      <a:pt x="52" y="4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46" y="72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 2588">
                <a:extLst>
                  <a:ext uri="{FF2B5EF4-FFF2-40B4-BE49-F238E27FC236}">
                    <a16:creationId xmlns:a16="http://schemas.microsoft.com/office/drawing/2014/main" id="{2906FD97-41D0-4272-A8B6-6F82EB211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4438" y="1620838"/>
                <a:ext cx="673100" cy="584200"/>
              </a:xfrm>
              <a:custGeom>
                <a:avLst/>
                <a:gdLst>
                  <a:gd name="T0" fmla="*/ 382 w 424"/>
                  <a:gd name="T1" fmla="*/ 354 h 368"/>
                  <a:gd name="T2" fmla="*/ 382 w 424"/>
                  <a:gd name="T3" fmla="*/ 354 h 368"/>
                  <a:gd name="T4" fmla="*/ 390 w 424"/>
                  <a:gd name="T5" fmla="*/ 356 h 368"/>
                  <a:gd name="T6" fmla="*/ 402 w 424"/>
                  <a:gd name="T7" fmla="*/ 358 h 368"/>
                  <a:gd name="T8" fmla="*/ 402 w 424"/>
                  <a:gd name="T9" fmla="*/ 358 h 368"/>
                  <a:gd name="T10" fmla="*/ 412 w 424"/>
                  <a:gd name="T11" fmla="*/ 358 h 368"/>
                  <a:gd name="T12" fmla="*/ 418 w 424"/>
                  <a:gd name="T13" fmla="*/ 354 h 368"/>
                  <a:gd name="T14" fmla="*/ 422 w 424"/>
                  <a:gd name="T15" fmla="*/ 348 h 368"/>
                  <a:gd name="T16" fmla="*/ 424 w 424"/>
                  <a:gd name="T17" fmla="*/ 342 h 368"/>
                  <a:gd name="T18" fmla="*/ 424 w 424"/>
                  <a:gd name="T19" fmla="*/ 342 h 368"/>
                  <a:gd name="T20" fmla="*/ 422 w 424"/>
                  <a:gd name="T21" fmla="*/ 336 h 368"/>
                  <a:gd name="T22" fmla="*/ 418 w 424"/>
                  <a:gd name="T23" fmla="*/ 330 h 368"/>
                  <a:gd name="T24" fmla="*/ 412 w 424"/>
                  <a:gd name="T25" fmla="*/ 326 h 368"/>
                  <a:gd name="T26" fmla="*/ 402 w 424"/>
                  <a:gd name="T27" fmla="*/ 322 h 368"/>
                  <a:gd name="T28" fmla="*/ 402 w 424"/>
                  <a:gd name="T29" fmla="*/ 322 h 368"/>
                  <a:gd name="T30" fmla="*/ 390 w 424"/>
                  <a:gd name="T31" fmla="*/ 316 h 368"/>
                  <a:gd name="T32" fmla="*/ 382 w 424"/>
                  <a:gd name="T33" fmla="*/ 310 h 368"/>
                  <a:gd name="T34" fmla="*/ 376 w 424"/>
                  <a:gd name="T35" fmla="*/ 302 h 368"/>
                  <a:gd name="T36" fmla="*/ 374 w 424"/>
                  <a:gd name="T37" fmla="*/ 290 h 368"/>
                  <a:gd name="T38" fmla="*/ 374 w 424"/>
                  <a:gd name="T39" fmla="*/ 290 h 368"/>
                  <a:gd name="T40" fmla="*/ 376 w 424"/>
                  <a:gd name="T41" fmla="*/ 282 h 368"/>
                  <a:gd name="T42" fmla="*/ 380 w 424"/>
                  <a:gd name="T43" fmla="*/ 274 h 368"/>
                  <a:gd name="T44" fmla="*/ 386 w 424"/>
                  <a:gd name="T45" fmla="*/ 266 h 368"/>
                  <a:gd name="T46" fmla="*/ 396 w 424"/>
                  <a:gd name="T47" fmla="*/ 262 h 368"/>
                  <a:gd name="T48" fmla="*/ 396 w 424"/>
                  <a:gd name="T49" fmla="*/ 262 h 368"/>
                  <a:gd name="T50" fmla="*/ 368 w 424"/>
                  <a:gd name="T51" fmla="*/ 260 h 368"/>
                  <a:gd name="T52" fmla="*/ 340 w 424"/>
                  <a:gd name="T53" fmla="*/ 256 h 368"/>
                  <a:gd name="T54" fmla="*/ 314 w 424"/>
                  <a:gd name="T55" fmla="*/ 248 h 368"/>
                  <a:gd name="T56" fmla="*/ 290 w 424"/>
                  <a:gd name="T57" fmla="*/ 240 h 368"/>
                  <a:gd name="T58" fmla="*/ 266 w 424"/>
                  <a:gd name="T59" fmla="*/ 228 h 368"/>
                  <a:gd name="T60" fmla="*/ 242 w 424"/>
                  <a:gd name="T61" fmla="*/ 216 h 368"/>
                  <a:gd name="T62" fmla="*/ 222 w 424"/>
                  <a:gd name="T63" fmla="*/ 200 h 368"/>
                  <a:gd name="T64" fmla="*/ 200 w 424"/>
                  <a:gd name="T65" fmla="*/ 184 h 368"/>
                  <a:gd name="T66" fmla="*/ 182 w 424"/>
                  <a:gd name="T67" fmla="*/ 166 h 368"/>
                  <a:gd name="T68" fmla="*/ 166 w 424"/>
                  <a:gd name="T69" fmla="*/ 146 h 368"/>
                  <a:gd name="T70" fmla="*/ 150 w 424"/>
                  <a:gd name="T71" fmla="*/ 124 h 368"/>
                  <a:gd name="T72" fmla="*/ 136 w 424"/>
                  <a:gd name="T73" fmla="*/ 102 h 368"/>
                  <a:gd name="T74" fmla="*/ 124 w 424"/>
                  <a:gd name="T75" fmla="*/ 78 h 368"/>
                  <a:gd name="T76" fmla="*/ 114 w 424"/>
                  <a:gd name="T77" fmla="*/ 54 h 368"/>
                  <a:gd name="T78" fmla="*/ 108 w 424"/>
                  <a:gd name="T79" fmla="*/ 28 h 368"/>
                  <a:gd name="T80" fmla="*/ 102 w 424"/>
                  <a:gd name="T81" fmla="*/ 0 h 368"/>
                  <a:gd name="T82" fmla="*/ 0 w 424"/>
                  <a:gd name="T83" fmla="*/ 32 h 368"/>
                  <a:gd name="T84" fmla="*/ 0 w 424"/>
                  <a:gd name="T85" fmla="*/ 32 h 368"/>
                  <a:gd name="T86" fmla="*/ 8 w 424"/>
                  <a:gd name="T87" fmla="*/ 66 h 368"/>
                  <a:gd name="T88" fmla="*/ 20 w 424"/>
                  <a:gd name="T89" fmla="*/ 98 h 368"/>
                  <a:gd name="T90" fmla="*/ 32 w 424"/>
                  <a:gd name="T91" fmla="*/ 130 h 368"/>
                  <a:gd name="T92" fmla="*/ 48 w 424"/>
                  <a:gd name="T93" fmla="*/ 160 h 368"/>
                  <a:gd name="T94" fmla="*/ 66 w 424"/>
                  <a:gd name="T95" fmla="*/ 188 h 368"/>
                  <a:gd name="T96" fmla="*/ 86 w 424"/>
                  <a:gd name="T97" fmla="*/ 216 h 368"/>
                  <a:gd name="T98" fmla="*/ 110 w 424"/>
                  <a:gd name="T99" fmla="*/ 242 h 368"/>
                  <a:gd name="T100" fmla="*/ 134 w 424"/>
                  <a:gd name="T101" fmla="*/ 264 h 368"/>
                  <a:gd name="T102" fmla="*/ 160 w 424"/>
                  <a:gd name="T103" fmla="*/ 286 h 368"/>
                  <a:gd name="T104" fmla="*/ 188 w 424"/>
                  <a:gd name="T105" fmla="*/ 306 h 368"/>
                  <a:gd name="T106" fmla="*/ 218 w 424"/>
                  <a:gd name="T107" fmla="*/ 322 h 368"/>
                  <a:gd name="T108" fmla="*/ 248 w 424"/>
                  <a:gd name="T109" fmla="*/ 336 h 368"/>
                  <a:gd name="T110" fmla="*/ 280 w 424"/>
                  <a:gd name="T111" fmla="*/ 348 h 368"/>
                  <a:gd name="T112" fmla="*/ 314 w 424"/>
                  <a:gd name="T113" fmla="*/ 358 h 368"/>
                  <a:gd name="T114" fmla="*/ 350 w 424"/>
                  <a:gd name="T115" fmla="*/ 364 h 368"/>
                  <a:gd name="T116" fmla="*/ 384 w 424"/>
                  <a:gd name="T117" fmla="*/ 368 h 368"/>
                  <a:gd name="T118" fmla="*/ 384 w 424"/>
                  <a:gd name="T119" fmla="*/ 368 h 368"/>
                  <a:gd name="T120" fmla="*/ 378 w 424"/>
                  <a:gd name="T121" fmla="*/ 364 h 368"/>
                  <a:gd name="T122" fmla="*/ 382 w 424"/>
                  <a:gd name="T123" fmla="*/ 3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4" h="368">
                    <a:moveTo>
                      <a:pt x="382" y="354"/>
                    </a:moveTo>
                    <a:lnTo>
                      <a:pt x="382" y="354"/>
                    </a:lnTo>
                    <a:lnTo>
                      <a:pt x="390" y="356"/>
                    </a:lnTo>
                    <a:lnTo>
                      <a:pt x="402" y="358"/>
                    </a:lnTo>
                    <a:lnTo>
                      <a:pt x="402" y="358"/>
                    </a:lnTo>
                    <a:lnTo>
                      <a:pt x="412" y="358"/>
                    </a:lnTo>
                    <a:lnTo>
                      <a:pt x="418" y="354"/>
                    </a:lnTo>
                    <a:lnTo>
                      <a:pt x="422" y="348"/>
                    </a:lnTo>
                    <a:lnTo>
                      <a:pt x="424" y="342"/>
                    </a:lnTo>
                    <a:lnTo>
                      <a:pt x="424" y="342"/>
                    </a:lnTo>
                    <a:lnTo>
                      <a:pt x="422" y="336"/>
                    </a:lnTo>
                    <a:lnTo>
                      <a:pt x="418" y="330"/>
                    </a:lnTo>
                    <a:lnTo>
                      <a:pt x="412" y="326"/>
                    </a:lnTo>
                    <a:lnTo>
                      <a:pt x="402" y="322"/>
                    </a:lnTo>
                    <a:lnTo>
                      <a:pt x="402" y="322"/>
                    </a:lnTo>
                    <a:lnTo>
                      <a:pt x="390" y="316"/>
                    </a:lnTo>
                    <a:lnTo>
                      <a:pt x="382" y="310"/>
                    </a:lnTo>
                    <a:lnTo>
                      <a:pt x="376" y="302"/>
                    </a:lnTo>
                    <a:lnTo>
                      <a:pt x="374" y="290"/>
                    </a:lnTo>
                    <a:lnTo>
                      <a:pt x="374" y="290"/>
                    </a:lnTo>
                    <a:lnTo>
                      <a:pt x="376" y="282"/>
                    </a:lnTo>
                    <a:lnTo>
                      <a:pt x="380" y="274"/>
                    </a:lnTo>
                    <a:lnTo>
                      <a:pt x="386" y="266"/>
                    </a:lnTo>
                    <a:lnTo>
                      <a:pt x="396" y="262"/>
                    </a:lnTo>
                    <a:lnTo>
                      <a:pt x="396" y="262"/>
                    </a:lnTo>
                    <a:lnTo>
                      <a:pt x="368" y="260"/>
                    </a:lnTo>
                    <a:lnTo>
                      <a:pt x="340" y="256"/>
                    </a:lnTo>
                    <a:lnTo>
                      <a:pt x="314" y="248"/>
                    </a:lnTo>
                    <a:lnTo>
                      <a:pt x="290" y="240"/>
                    </a:lnTo>
                    <a:lnTo>
                      <a:pt x="266" y="228"/>
                    </a:lnTo>
                    <a:lnTo>
                      <a:pt x="242" y="216"/>
                    </a:lnTo>
                    <a:lnTo>
                      <a:pt x="222" y="200"/>
                    </a:lnTo>
                    <a:lnTo>
                      <a:pt x="200" y="184"/>
                    </a:lnTo>
                    <a:lnTo>
                      <a:pt x="182" y="166"/>
                    </a:lnTo>
                    <a:lnTo>
                      <a:pt x="166" y="146"/>
                    </a:lnTo>
                    <a:lnTo>
                      <a:pt x="150" y="124"/>
                    </a:lnTo>
                    <a:lnTo>
                      <a:pt x="136" y="102"/>
                    </a:lnTo>
                    <a:lnTo>
                      <a:pt x="124" y="78"/>
                    </a:lnTo>
                    <a:lnTo>
                      <a:pt x="114" y="54"/>
                    </a:lnTo>
                    <a:lnTo>
                      <a:pt x="108" y="28"/>
                    </a:lnTo>
                    <a:lnTo>
                      <a:pt x="102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8" y="66"/>
                    </a:lnTo>
                    <a:lnTo>
                      <a:pt x="20" y="98"/>
                    </a:lnTo>
                    <a:lnTo>
                      <a:pt x="32" y="130"/>
                    </a:lnTo>
                    <a:lnTo>
                      <a:pt x="48" y="160"/>
                    </a:lnTo>
                    <a:lnTo>
                      <a:pt x="66" y="188"/>
                    </a:lnTo>
                    <a:lnTo>
                      <a:pt x="86" y="216"/>
                    </a:lnTo>
                    <a:lnTo>
                      <a:pt x="110" y="242"/>
                    </a:lnTo>
                    <a:lnTo>
                      <a:pt x="134" y="264"/>
                    </a:lnTo>
                    <a:lnTo>
                      <a:pt x="160" y="286"/>
                    </a:lnTo>
                    <a:lnTo>
                      <a:pt x="188" y="306"/>
                    </a:lnTo>
                    <a:lnTo>
                      <a:pt x="218" y="322"/>
                    </a:lnTo>
                    <a:lnTo>
                      <a:pt x="248" y="336"/>
                    </a:lnTo>
                    <a:lnTo>
                      <a:pt x="280" y="348"/>
                    </a:lnTo>
                    <a:lnTo>
                      <a:pt x="314" y="358"/>
                    </a:lnTo>
                    <a:lnTo>
                      <a:pt x="350" y="364"/>
                    </a:lnTo>
                    <a:lnTo>
                      <a:pt x="384" y="368"/>
                    </a:lnTo>
                    <a:lnTo>
                      <a:pt x="384" y="368"/>
                    </a:lnTo>
                    <a:lnTo>
                      <a:pt x="378" y="364"/>
                    </a:lnTo>
                    <a:lnTo>
                      <a:pt x="382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 2589">
                <a:extLst>
                  <a:ext uri="{FF2B5EF4-FFF2-40B4-BE49-F238E27FC236}">
                    <a16:creationId xmlns:a16="http://schemas.microsoft.com/office/drawing/2014/main" id="{7DD1CDCB-235C-4CDA-9282-957F89478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6663" y="1506538"/>
                <a:ext cx="136525" cy="85725"/>
              </a:xfrm>
              <a:custGeom>
                <a:avLst/>
                <a:gdLst>
                  <a:gd name="T0" fmla="*/ 86 w 86"/>
                  <a:gd name="T1" fmla="*/ 0 h 54"/>
                  <a:gd name="T2" fmla="*/ 36 w 86"/>
                  <a:gd name="T3" fmla="*/ 16 h 54"/>
                  <a:gd name="T4" fmla="*/ 36 w 86"/>
                  <a:gd name="T5" fmla="*/ 16 h 54"/>
                  <a:gd name="T6" fmla="*/ 0 w 86"/>
                  <a:gd name="T7" fmla="*/ 26 h 54"/>
                  <a:gd name="T8" fmla="*/ 0 w 86"/>
                  <a:gd name="T9" fmla="*/ 26 h 54"/>
                  <a:gd name="T10" fmla="*/ 0 w 86"/>
                  <a:gd name="T11" fmla="*/ 26 h 54"/>
                  <a:gd name="T12" fmla="*/ 18 w 86"/>
                  <a:gd name="T13" fmla="*/ 32 h 54"/>
                  <a:gd name="T14" fmla="*/ 36 w 86"/>
                  <a:gd name="T15" fmla="*/ 36 h 54"/>
                  <a:gd name="T16" fmla="*/ 86 w 86"/>
                  <a:gd name="T17" fmla="*/ 54 h 54"/>
                  <a:gd name="T18" fmla="*/ 86 w 86"/>
                  <a:gd name="T19" fmla="*/ 54 h 54"/>
                  <a:gd name="T20" fmla="*/ 84 w 86"/>
                  <a:gd name="T21" fmla="*/ 26 h 54"/>
                  <a:gd name="T22" fmla="*/ 84 w 86"/>
                  <a:gd name="T23" fmla="*/ 26 h 54"/>
                  <a:gd name="T24" fmla="*/ 86 w 86"/>
                  <a:gd name="T25" fmla="*/ 0 h 54"/>
                  <a:gd name="T26" fmla="*/ 86 w 86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" h="54">
                    <a:moveTo>
                      <a:pt x="86" y="0"/>
                    </a:moveTo>
                    <a:lnTo>
                      <a:pt x="36" y="16"/>
                    </a:lnTo>
                    <a:lnTo>
                      <a:pt x="36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8" y="32"/>
                    </a:lnTo>
                    <a:lnTo>
                      <a:pt x="36" y="36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 2590">
                <a:extLst>
                  <a:ext uri="{FF2B5EF4-FFF2-40B4-BE49-F238E27FC236}">
                    <a16:creationId xmlns:a16="http://schemas.microsoft.com/office/drawing/2014/main" id="{2820C8E9-F240-476C-B3D8-B3649CF2F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4513" y="915988"/>
                <a:ext cx="85725" cy="142875"/>
              </a:xfrm>
              <a:custGeom>
                <a:avLst/>
                <a:gdLst>
                  <a:gd name="T0" fmla="*/ 54 w 54"/>
                  <a:gd name="T1" fmla="*/ 90 h 90"/>
                  <a:gd name="T2" fmla="*/ 20 w 54"/>
                  <a:gd name="T3" fmla="*/ 36 h 90"/>
                  <a:gd name="T4" fmla="*/ 20 w 54"/>
                  <a:gd name="T5" fmla="*/ 36 h 90"/>
                  <a:gd name="T6" fmla="*/ 10 w 54"/>
                  <a:gd name="T7" fmla="*/ 18 h 90"/>
                  <a:gd name="T8" fmla="*/ 0 w 54"/>
                  <a:gd name="T9" fmla="*/ 0 h 90"/>
                  <a:gd name="T10" fmla="*/ 0 w 54"/>
                  <a:gd name="T11" fmla="*/ 0 h 90"/>
                  <a:gd name="T12" fmla="*/ 0 w 54"/>
                  <a:gd name="T13" fmla="*/ 0 h 90"/>
                  <a:gd name="T14" fmla="*/ 0 w 54"/>
                  <a:gd name="T15" fmla="*/ 46 h 90"/>
                  <a:gd name="T16" fmla="*/ 0 w 54"/>
                  <a:gd name="T17" fmla="*/ 90 h 90"/>
                  <a:gd name="T18" fmla="*/ 0 w 54"/>
                  <a:gd name="T19" fmla="*/ 90 h 90"/>
                  <a:gd name="T20" fmla="*/ 28 w 54"/>
                  <a:gd name="T21" fmla="*/ 90 h 90"/>
                  <a:gd name="T22" fmla="*/ 28 w 54"/>
                  <a:gd name="T23" fmla="*/ 90 h 90"/>
                  <a:gd name="T24" fmla="*/ 54 w 54"/>
                  <a:gd name="T25" fmla="*/ 90 h 90"/>
                  <a:gd name="T26" fmla="*/ 54 w 54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90">
                    <a:moveTo>
                      <a:pt x="54" y="90"/>
                    </a:moveTo>
                    <a:lnTo>
                      <a:pt x="20" y="36"/>
                    </a:lnTo>
                    <a:lnTo>
                      <a:pt x="20" y="36"/>
                    </a:lnTo>
                    <a:lnTo>
                      <a:pt x="1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2591">
                <a:extLst>
                  <a:ext uri="{FF2B5EF4-FFF2-40B4-BE49-F238E27FC236}">
                    <a16:creationId xmlns:a16="http://schemas.microsoft.com/office/drawing/2014/main" id="{5DB1E732-F486-4B76-810A-47462F702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0388" y="1522413"/>
                <a:ext cx="685800" cy="682625"/>
              </a:xfrm>
              <a:custGeom>
                <a:avLst/>
                <a:gdLst>
                  <a:gd name="T0" fmla="*/ 388 w 432"/>
                  <a:gd name="T1" fmla="*/ 0 h 430"/>
                  <a:gd name="T2" fmla="*/ 376 w 432"/>
                  <a:gd name="T3" fmla="*/ 42 h 430"/>
                  <a:gd name="T4" fmla="*/ 336 w 432"/>
                  <a:gd name="T5" fmla="*/ 0 h 430"/>
                  <a:gd name="T6" fmla="*/ 326 w 432"/>
                  <a:gd name="T7" fmla="*/ 46 h 430"/>
                  <a:gd name="T8" fmla="*/ 322 w 432"/>
                  <a:gd name="T9" fmla="*/ 74 h 430"/>
                  <a:gd name="T10" fmla="*/ 306 w 432"/>
                  <a:gd name="T11" fmla="*/ 126 h 430"/>
                  <a:gd name="T12" fmla="*/ 284 w 432"/>
                  <a:gd name="T13" fmla="*/ 176 h 430"/>
                  <a:gd name="T14" fmla="*/ 252 w 432"/>
                  <a:gd name="T15" fmla="*/ 218 h 430"/>
                  <a:gd name="T16" fmla="*/ 214 w 432"/>
                  <a:gd name="T17" fmla="*/ 256 h 430"/>
                  <a:gd name="T18" fmla="*/ 170 w 432"/>
                  <a:gd name="T19" fmla="*/ 286 h 430"/>
                  <a:gd name="T20" fmla="*/ 120 w 432"/>
                  <a:gd name="T21" fmla="*/ 308 h 430"/>
                  <a:gd name="T22" fmla="*/ 68 w 432"/>
                  <a:gd name="T23" fmla="*/ 320 h 430"/>
                  <a:gd name="T24" fmla="*/ 40 w 432"/>
                  <a:gd name="T25" fmla="*/ 324 h 430"/>
                  <a:gd name="T26" fmla="*/ 48 w 432"/>
                  <a:gd name="T27" fmla="*/ 340 h 430"/>
                  <a:gd name="T28" fmla="*/ 36 w 432"/>
                  <a:gd name="T29" fmla="*/ 336 h 430"/>
                  <a:gd name="T30" fmla="*/ 24 w 432"/>
                  <a:gd name="T31" fmla="*/ 334 h 430"/>
                  <a:gd name="T32" fmla="*/ 6 w 432"/>
                  <a:gd name="T33" fmla="*/ 338 h 430"/>
                  <a:gd name="T34" fmla="*/ 0 w 432"/>
                  <a:gd name="T35" fmla="*/ 352 h 430"/>
                  <a:gd name="T36" fmla="*/ 2 w 432"/>
                  <a:gd name="T37" fmla="*/ 358 h 430"/>
                  <a:gd name="T38" fmla="*/ 12 w 432"/>
                  <a:gd name="T39" fmla="*/ 368 h 430"/>
                  <a:gd name="T40" fmla="*/ 20 w 432"/>
                  <a:gd name="T41" fmla="*/ 372 h 430"/>
                  <a:gd name="T42" fmla="*/ 42 w 432"/>
                  <a:gd name="T43" fmla="*/ 384 h 430"/>
                  <a:gd name="T44" fmla="*/ 50 w 432"/>
                  <a:gd name="T45" fmla="*/ 402 h 430"/>
                  <a:gd name="T46" fmla="*/ 48 w 432"/>
                  <a:gd name="T47" fmla="*/ 412 h 430"/>
                  <a:gd name="T48" fmla="*/ 38 w 432"/>
                  <a:gd name="T49" fmla="*/ 426 h 430"/>
                  <a:gd name="T50" fmla="*/ 30 w 432"/>
                  <a:gd name="T51" fmla="*/ 430 h 430"/>
                  <a:gd name="T52" fmla="*/ 108 w 432"/>
                  <a:gd name="T53" fmla="*/ 420 h 430"/>
                  <a:gd name="T54" fmla="*/ 180 w 432"/>
                  <a:gd name="T55" fmla="*/ 396 h 430"/>
                  <a:gd name="T56" fmla="*/ 246 w 432"/>
                  <a:gd name="T57" fmla="*/ 362 h 430"/>
                  <a:gd name="T58" fmla="*/ 306 w 432"/>
                  <a:gd name="T59" fmla="*/ 314 h 430"/>
                  <a:gd name="T60" fmla="*/ 354 w 432"/>
                  <a:gd name="T61" fmla="*/ 258 h 430"/>
                  <a:gd name="T62" fmla="*/ 392 w 432"/>
                  <a:gd name="T63" fmla="*/ 194 h 430"/>
                  <a:gd name="T64" fmla="*/ 420 w 432"/>
                  <a:gd name="T65" fmla="*/ 122 h 430"/>
                  <a:gd name="T66" fmla="*/ 432 w 432"/>
                  <a:gd name="T67" fmla="*/ 44 h 430"/>
                  <a:gd name="T68" fmla="*/ 422 w 432"/>
                  <a:gd name="T6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2" h="430">
                    <a:moveTo>
                      <a:pt x="422" y="0"/>
                    </a:moveTo>
                    <a:lnTo>
                      <a:pt x="388" y="0"/>
                    </a:lnTo>
                    <a:lnTo>
                      <a:pt x="388" y="42"/>
                    </a:lnTo>
                    <a:lnTo>
                      <a:pt x="376" y="42"/>
                    </a:lnTo>
                    <a:lnTo>
                      <a:pt x="376" y="0"/>
                    </a:lnTo>
                    <a:lnTo>
                      <a:pt x="336" y="0"/>
                    </a:lnTo>
                    <a:lnTo>
                      <a:pt x="336" y="46"/>
                    </a:lnTo>
                    <a:lnTo>
                      <a:pt x="326" y="46"/>
                    </a:lnTo>
                    <a:lnTo>
                      <a:pt x="326" y="46"/>
                    </a:lnTo>
                    <a:lnTo>
                      <a:pt x="322" y="74"/>
                    </a:lnTo>
                    <a:lnTo>
                      <a:pt x="316" y="102"/>
                    </a:lnTo>
                    <a:lnTo>
                      <a:pt x="306" y="126"/>
                    </a:lnTo>
                    <a:lnTo>
                      <a:pt x="296" y="152"/>
                    </a:lnTo>
                    <a:lnTo>
                      <a:pt x="284" y="176"/>
                    </a:lnTo>
                    <a:lnTo>
                      <a:pt x="268" y="198"/>
                    </a:lnTo>
                    <a:lnTo>
                      <a:pt x="252" y="218"/>
                    </a:lnTo>
                    <a:lnTo>
                      <a:pt x="234" y="238"/>
                    </a:lnTo>
                    <a:lnTo>
                      <a:pt x="214" y="256"/>
                    </a:lnTo>
                    <a:lnTo>
                      <a:pt x="192" y="270"/>
                    </a:lnTo>
                    <a:lnTo>
                      <a:pt x="170" y="286"/>
                    </a:lnTo>
                    <a:lnTo>
                      <a:pt x="146" y="298"/>
                    </a:lnTo>
                    <a:lnTo>
                      <a:pt x="120" y="308"/>
                    </a:lnTo>
                    <a:lnTo>
                      <a:pt x="94" y="316"/>
                    </a:lnTo>
                    <a:lnTo>
                      <a:pt x="68" y="320"/>
                    </a:lnTo>
                    <a:lnTo>
                      <a:pt x="40" y="324"/>
                    </a:lnTo>
                    <a:lnTo>
                      <a:pt x="40" y="324"/>
                    </a:lnTo>
                    <a:lnTo>
                      <a:pt x="52" y="328"/>
                    </a:lnTo>
                    <a:lnTo>
                      <a:pt x="48" y="340"/>
                    </a:lnTo>
                    <a:lnTo>
                      <a:pt x="48" y="340"/>
                    </a:lnTo>
                    <a:lnTo>
                      <a:pt x="36" y="336"/>
                    </a:lnTo>
                    <a:lnTo>
                      <a:pt x="24" y="334"/>
                    </a:lnTo>
                    <a:lnTo>
                      <a:pt x="24" y="334"/>
                    </a:lnTo>
                    <a:lnTo>
                      <a:pt x="14" y="334"/>
                    </a:lnTo>
                    <a:lnTo>
                      <a:pt x="6" y="338"/>
                    </a:lnTo>
                    <a:lnTo>
                      <a:pt x="2" y="344"/>
                    </a:lnTo>
                    <a:lnTo>
                      <a:pt x="0" y="352"/>
                    </a:lnTo>
                    <a:lnTo>
                      <a:pt x="0" y="352"/>
                    </a:lnTo>
                    <a:lnTo>
                      <a:pt x="2" y="358"/>
                    </a:lnTo>
                    <a:lnTo>
                      <a:pt x="6" y="364"/>
                    </a:lnTo>
                    <a:lnTo>
                      <a:pt x="12" y="368"/>
                    </a:lnTo>
                    <a:lnTo>
                      <a:pt x="20" y="372"/>
                    </a:lnTo>
                    <a:lnTo>
                      <a:pt x="20" y="372"/>
                    </a:lnTo>
                    <a:lnTo>
                      <a:pt x="32" y="378"/>
                    </a:lnTo>
                    <a:lnTo>
                      <a:pt x="42" y="384"/>
                    </a:lnTo>
                    <a:lnTo>
                      <a:pt x="48" y="392"/>
                    </a:lnTo>
                    <a:lnTo>
                      <a:pt x="50" y="402"/>
                    </a:lnTo>
                    <a:lnTo>
                      <a:pt x="50" y="402"/>
                    </a:lnTo>
                    <a:lnTo>
                      <a:pt x="48" y="412"/>
                    </a:lnTo>
                    <a:lnTo>
                      <a:pt x="44" y="420"/>
                    </a:lnTo>
                    <a:lnTo>
                      <a:pt x="38" y="426"/>
                    </a:lnTo>
                    <a:lnTo>
                      <a:pt x="30" y="430"/>
                    </a:lnTo>
                    <a:lnTo>
                      <a:pt x="30" y="430"/>
                    </a:lnTo>
                    <a:lnTo>
                      <a:pt x="68" y="426"/>
                    </a:lnTo>
                    <a:lnTo>
                      <a:pt x="108" y="420"/>
                    </a:lnTo>
                    <a:lnTo>
                      <a:pt x="144" y="410"/>
                    </a:lnTo>
                    <a:lnTo>
                      <a:pt x="180" y="396"/>
                    </a:lnTo>
                    <a:lnTo>
                      <a:pt x="214" y="380"/>
                    </a:lnTo>
                    <a:lnTo>
                      <a:pt x="246" y="362"/>
                    </a:lnTo>
                    <a:lnTo>
                      <a:pt x="278" y="340"/>
                    </a:lnTo>
                    <a:lnTo>
                      <a:pt x="306" y="314"/>
                    </a:lnTo>
                    <a:lnTo>
                      <a:pt x="332" y="288"/>
                    </a:lnTo>
                    <a:lnTo>
                      <a:pt x="354" y="258"/>
                    </a:lnTo>
                    <a:lnTo>
                      <a:pt x="376" y="226"/>
                    </a:lnTo>
                    <a:lnTo>
                      <a:pt x="392" y="194"/>
                    </a:lnTo>
                    <a:lnTo>
                      <a:pt x="408" y="158"/>
                    </a:lnTo>
                    <a:lnTo>
                      <a:pt x="420" y="122"/>
                    </a:lnTo>
                    <a:lnTo>
                      <a:pt x="428" y="84"/>
                    </a:lnTo>
                    <a:lnTo>
                      <a:pt x="432" y="44"/>
                    </a:lnTo>
                    <a:lnTo>
                      <a:pt x="422" y="44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66" name="TextBox 18">
            <a:extLst>
              <a:ext uri="{FF2B5EF4-FFF2-40B4-BE49-F238E27FC236}">
                <a16:creationId xmlns:a16="http://schemas.microsoft.com/office/drawing/2014/main" id="{E1E4FD29-7888-4192-B3B7-852C37E62669}"/>
              </a:ext>
            </a:extLst>
          </p:cNvPr>
          <p:cNvSpPr txBox="1"/>
          <p:nvPr/>
        </p:nvSpPr>
        <p:spPr>
          <a:xfrm>
            <a:off x="9104860" y="4571355"/>
            <a:ext cx="2143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zh-CN" altLang="en-US" sz="3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更好更快</a:t>
            </a:r>
            <a:endParaRPr lang="id-ID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7" name="图片 8" descr="福清汇通农商银行福万通标志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74" r="365"/>
          <a:stretch>
            <a:fillRect/>
          </a:stretch>
        </p:blipFill>
        <p:spPr bwMode="auto">
          <a:xfrm>
            <a:off x="190550" y="189434"/>
            <a:ext cx="4084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3" descr="C:\Users\user\Desktop\youdu图片202109241639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8949" y="1369131"/>
            <a:ext cx="3009418" cy="2997842"/>
          </a:xfrm>
          <a:prstGeom prst="ellipse">
            <a:avLst/>
          </a:prstGeom>
          <a:noFill/>
        </p:spPr>
      </p:pic>
      <p:graphicFrame>
        <p:nvGraphicFramePr>
          <p:cNvPr id="289" name="图示 288"/>
          <p:cNvGraphicFramePr/>
          <p:nvPr>
            <p:extLst>
              <p:ext uri="{D42A27DB-BD31-4B8C-83A1-F6EECF244321}">
                <p14:modId xmlns:p14="http://schemas.microsoft.com/office/powerpoint/2010/main" val="2186370745"/>
              </p:ext>
            </p:extLst>
          </p:nvPr>
        </p:nvGraphicFramePr>
        <p:xfrm>
          <a:off x="-1098467" y="909514"/>
          <a:ext cx="1276683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第一PPT，www.1ppt.com">
  <a:themeElements>
    <a:clrScheme name="红色商务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reydcd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75EE9BA8-FCA9-4CE8-B172-7B50ED139D19}" vid="{2E8808CA-C74B-4717-B781-4B1D7C8EF436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532</Words>
  <Application>Microsoft Office PowerPoint</Application>
  <PresentationFormat>自定义</PresentationFormat>
  <Paragraphs>59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Gill Sans</vt:lpstr>
      <vt:lpstr>宋体</vt:lpstr>
      <vt:lpstr>微软雅黑</vt:lpstr>
      <vt:lpstr>义启小魏楷</vt:lpstr>
      <vt:lpstr>Arial</vt:lpstr>
      <vt:lpstr>Calibri</vt:lpstr>
      <vt:lpstr>Impact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user</cp:lastModifiedBy>
  <cp:revision>70</cp:revision>
  <dcterms:created xsi:type="dcterms:W3CDTF">2019-12-24T09:15:27Z</dcterms:created>
  <dcterms:modified xsi:type="dcterms:W3CDTF">2022-09-08T09:05:55Z</dcterms:modified>
</cp:coreProperties>
</file>