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wav" ContentType="audio/x-wav"/>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 Id="CQWMI6GK7R9A06HGQZRNDL057NN0OXGREO0XXJDXXGHRTG5TZ7BJYCJVFYYTPB8RXSM6COZNZIX78PNJRUFTVFF689EMWMWBBJOOZHB32BCF5CB52035ADF5D5AB82E4040BFDA1" Type="http://schemas.microsoft.com/office/2006/relationships/officeDocumentMain" Target="docProps/core.xml"/><Relationship Id="DPWM86GI797A0T9GQPR8RL097NM0OAYREF0XTJDXXFM8TDWTZ6BJRC0QFYRTP8IRAUM69OLYZIAD8INJQXFAQF8O8RF0WOLBBSODPHB3589A2C604E37E591A53FE667BB687C06" Type="http://schemas.microsoft.com/office/2006/relationships/officeDocumentExtended"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17"/>
  </p:handoutMasterIdLst>
  <p:sldIdLst>
    <p:sldId id="685" r:id="rId3"/>
    <p:sldId id="695" r:id="rId4"/>
    <p:sldId id="762" r:id="rId5"/>
    <p:sldId id="975" r:id="rId6"/>
    <p:sldId id="991" r:id="rId7"/>
    <p:sldId id="761" r:id="rId8"/>
    <p:sldId id="984" r:id="rId9"/>
    <p:sldId id="992" r:id="rId10"/>
    <p:sldId id="986" r:id="rId11"/>
    <p:sldId id="987" r:id="rId12"/>
    <p:sldId id="988" r:id="rId13"/>
    <p:sldId id="990" r:id="rId14"/>
    <p:sldId id="895" r:id="rId15"/>
  </p:sldIdLst>
  <p:sldSz cx="12192000" cy="6858000"/>
  <p:notesSz cx="6858000" cy="9144000"/>
  <p:custDataLst>
    <p:tags r:id="rId22"/>
  </p:custDataLst>
  <p:defaultTextStyle>
    <a:defPPr>
      <a:defRPr lang="zh-CN"/>
    </a:defPPr>
    <a:lvl1pPr algn="l" defTabSz="1086485" rtl="0" fontAlgn="base">
      <a:spcBef>
        <a:spcPct val="0"/>
      </a:spcBef>
      <a:spcAft>
        <a:spcPct val="0"/>
      </a:spcAft>
      <a:defRPr sz="2135" kern="1200">
        <a:solidFill>
          <a:schemeClr val="tx1"/>
        </a:solidFill>
        <a:latin typeface="Calibri" panose="020F0502020204030204" pitchFamily="34" charset="0"/>
        <a:ea typeface="宋体" panose="02010600030101010101" pitchFamily="2" charset="-122"/>
        <a:cs typeface="+mn-cs"/>
      </a:defRPr>
    </a:lvl1pPr>
    <a:lvl2pPr marL="543560" indent="-49530" algn="l" defTabSz="1086485" rtl="0" fontAlgn="base">
      <a:spcBef>
        <a:spcPct val="0"/>
      </a:spcBef>
      <a:spcAft>
        <a:spcPct val="0"/>
      </a:spcAft>
      <a:defRPr sz="2135" kern="1200">
        <a:solidFill>
          <a:schemeClr val="tx1"/>
        </a:solidFill>
        <a:latin typeface="Calibri" panose="020F0502020204030204" pitchFamily="34" charset="0"/>
        <a:ea typeface="宋体" panose="02010600030101010101" pitchFamily="2" charset="-122"/>
        <a:cs typeface="+mn-cs"/>
      </a:defRPr>
    </a:lvl2pPr>
    <a:lvl3pPr marL="1086485" indent="-99695" algn="l" defTabSz="1086485" rtl="0" fontAlgn="base">
      <a:spcBef>
        <a:spcPct val="0"/>
      </a:spcBef>
      <a:spcAft>
        <a:spcPct val="0"/>
      </a:spcAft>
      <a:defRPr sz="2135" kern="1200">
        <a:solidFill>
          <a:schemeClr val="tx1"/>
        </a:solidFill>
        <a:latin typeface="Calibri" panose="020F0502020204030204" pitchFamily="34" charset="0"/>
        <a:ea typeface="宋体" panose="02010600030101010101" pitchFamily="2" charset="-122"/>
        <a:cs typeface="+mn-cs"/>
      </a:defRPr>
    </a:lvl3pPr>
    <a:lvl4pPr marL="1631950" indent="-151130" algn="l" defTabSz="1086485" rtl="0" fontAlgn="base">
      <a:spcBef>
        <a:spcPct val="0"/>
      </a:spcBef>
      <a:spcAft>
        <a:spcPct val="0"/>
      </a:spcAft>
      <a:defRPr sz="2135" kern="1200">
        <a:solidFill>
          <a:schemeClr val="tx1"/>
        </a:solidFill>
        <a:latin typeface="Calibri" panose="020F0502020204030204" pitchFamily="34" charset="0"/>
        <a:ea typeface="宋体" panose="02010600030101010101" pitchFamily="2" charset="-122"/>
        <a:cs typeface="+mn-cs"/>
      </a:defRPr>
    </a:lvl4pPr>
    <a:lvl5pPr marL="2174875" indent="-200660" algn="l" defTabSz="1086485" rtl="0" fontAlgn="base">
      <a:spcBef>
        <a:spcPct val="0"/>
      </a:spcBef>
      <a:spcAft>
        <a:spcPct val="0"/>
      </a:spcAft>
      <a:defRPr sz="2135" kern="1200">
        <a:solidFill>
          <a:schemeClr val="tx1"/>
        </a:solidFill>
        <a:latin typeface="Calibri" panose="020F0502020204030204" pitchFamily="34" charset="0"/>
        <a:ea typeface="宋体" panose="02010600030101010101" pitchFamily="2" charset="-122"/>
        <a:cs typeface="+mn-cs"/>
      </a:defRPr>
    </a:lvl5pPr>
    <a:lvl6pPr marL="2468245" algn="l" defTabSz="987425" rtl="0" eaLnBrk="1" latinLnBrk="0" hangingPunct="1">
      <a:defRPr sz="2135" kern="1200">
        <a:solidFill>
          <a:schemeClr val="tx1"/>
        </a:solidFill>
        <a:latin typeface="Calibri" panose="020F0502020204030204" pitchFamily="34" charset="0"/>
        <a:ea typeface="宋体" panose="02010600030101010101" pitchFamily="2" charset="-122"/>
        <a:cs typeface="+mn-cs"/>
      </a:defRPr>
    </a:lvl6pPr>
    <a:lvl7pPr marL="2961640" algn="l" defTabSz="987425" rtl="0" eaLnBrk="1" latinLnBrk="0" hangingPunct="1">
      <a:defRPr sz="2135" kern="1200">
        <a:solidFill>
          <a:schemeClr val="tx1"/>
        </a:solidFill>
        <a:latin typeface="Calibri" panose="020F0502020204030204" pitchFamily="34" charset="0"/>
        <a:ea typeface="宋体" panose="02010600030101010101" pitchFamily="2" charset="-122"/>
        <a:cs typeface="+mn-cs"/>
      </a:defRPr>
    </a:lvl7pPr>
    <a:lvl8pPr marL="3455670" algn="l" defTabSz="987425" rtl="0" eaLnBrk="1" latinLnBrk="0" hangingPunct="1">
      <a:defRPr sz="2135" kern="1200">
        <a:solidFill>
          <a:schemeClr val="tx1"/>
        </a:solidFill>
        <a:latin typeface="Calibri" panose="020F0502020204030204" pitchFamily="34" charset="0"/>
        <a:ea typeface="宋体" panose="02010600030101010101" pitchFamily="2" charset="-122"/>
        <a:cs typeface="+mn-cs"/>
      </a:defRPr>
    </a:lvl8pPr>
    <a:lvl9pPr marL="3949065" algn="l" defTabSz="987425" rtl="0" eaLnBrk="1" latinLnBrk="0" hangingPunct="1">
      <a:defRPr sz="2135"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 id="2" name="露大大" initials="露" lastIdx="1" clrIdx="1"/>
  <p:cmAuthor id="7" name="1206988966@qq.com" initials="1" lastIdx="1" clrIdx="2"/>
  <p:cmAuthor id="1" name="张箐" initials="张" lastIdx="12" clrIdx="0"/>
  <p:cmAuthor id="8" name="姜伟光" initials="姜" lastIdx="1" clrIdx="0"/>
  <p:cmAuthor id="3" name="lenovo" initials="l" lastIdx="6" clrIdx="2"/>
  <p:cmAuthor id="4" name="Administrator" initials="A" lastIdx="5" clrIdx="3"/>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59F"/>
    <a:srgbClr val="1C96F4"/>
    <a:srgbClr val="009146"/>
    <a:srgbClr val="068844"/>
    <a:srgbClr val="7F7F7F"/>
    <a:srgbClr val="A6A6A6"/>
    <a:srgbClr val="009246"/>
    <a:srgbClr val="F5F5F5"/>
    <a:srgbClr val="F5F7F9"/>
    <a:srgbClr val="017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96" autoAdjust="0"/>
    <p:restoredTop sz="94712"/>
  </p:normalViewPr>
  <p:slideViewPr>
    <p:cSldViewPr>
      <p:cViewPr varScale="1">
        <p:scale>
          <a:sx n="104" d="100"/>
          <a:sy n="104" d="100"/>
        </p:scale>
        <p:origin x="208" y="536"/>
      </p:cViewPr>
      <p:guideLst>
        <p:guide orient="horz" pos="2512"/>
        <p:guide pos="38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gs" Target="tags/tag1.xml"/><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0"/>
          <c:dPt>
            <c:idx val="0"/>
            <c:bubble3D val="0"/>
            <c:spPr>
              <a:solidFill>
                <a:srgbClr val="00559F"/>
              </a:solidFill>
              <a:ln w="19050">
                <a:noFill/>
              </a:ln>
              <a:effectLst/>
            </c:spPr>
          </c:dPt>
          <c:dPt>
            <c:idx val="1"/>
            <c:bubble3D val="0"/>
            <c:spPr>
              <a:solidFill>
                <a:srgbClr val="D9D9D9"/>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2"/>
                <c:pt idx="0">
                  <c:v>1st Qtr</c:v>
                </c:pt>
                <c:pt idx="1">
                  <c:v>2nd Qtr</c:v>
                </c:pt>
              </c:strCache>
            </c:strRef>
          </c:cat>
          <c:val>
            <c:numRef>
              <c:f>Sheet1!$B$2:$B$5</c:f>
              <c:numCache>
                <c:formatCode>General</c:formatCode>
                <c:ptCount val="4"/>
                <c:pt idx="0">
                  <c:v>55</c:v>
                </c:pt>
                <c:pt idx="1">
                  <c:v>45</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0"/>
          <c:dPt>
            <c:idx val="0"/>
            <c:bubble3D val="0"/>
            <c:spPr>
              <a:solidFill>
                <a:srgbClr val="00559F"/>
              </a:solidFill>
              <a:ln w="19050">
                <a:noFill/>
              </a:ln>
              <a:effectLst/>
            </c:spPr>
          </c:dPt>
          <c:dPt>
            <c:idx val="1"/>
            <c:bubble3D val="0"/>
            <c:spPr>
              <a:solidFill>
                <a:srgbClr val="D9D9D9"/>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2"/>
                <c:pt idx="0">
                  <c:v>1st Qtr</c:v>
                </c:pt>
                <c:pt idx="1">
                  <c:v>2nd Qtr</c:v>
                </c:pt>
              </c:strCache>
            </c:strRef>
          </c:cat>
          <c:val>
            <c:numRef>
              <c:f>Sheet1!$B$2:$B$5</c:f>
              <c:numCache>
                <c:formatCode>General</c:formatCode>
                <c:ptCount val="4"/>
                <c:pt idx="0">
                  <c:v>55</c:v>
                </c:pt>
                <c:pt idx="1">
                  <c:v>45</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0"/>
          <c:dPt>
            <c:idx val="0"/>
            <c:bubble3D val="0"/>
            <c:spPr>
              <a:solidFill>
                <a:srgbClr val="00559F"/>
              </a:solidFill>
              <a:ln w="19050">
                <a:noFill/>
              </a:ln>
              <a:effectLst/>
            </c:spPr>
          </c:dPt>
          <c:dPt>
            <c:idx val="1"/>
            <c:bubble3D val="0"/>
            <c:spPr>
              <a:solidFill>
                <a:srgbClr val="D9D9D9"/>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2"/>
                <c:pt idx="0">
                  <c:v>1st Qtr</c:v>
                </c:pt>
                <c:pt idx="1">
                  <c:v>2nd Qtr</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0"/>
          <c:dPt>
            <c:idx val="0"/>
            <c:bubble3D val="0"/>
            <c:spPr>
              <a:solidFill>
                <a:srgbClr val="00559F"/>
              </a:solidFill>
              <a:ln w="19050">
                <a:noFill/>
              </a:ln>
              <a:effectLst/>
            </c:spPr>
          </c:dPt>
          <c:dPt>
            <c:idx val="1"/>
            <c:bubble3D val="0"/>
            <c:spPr>
              <a:solidFill>
                <a:srgbClr val="D9D9D9"/>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2"/>
                <c:pt idx="0">
                  <c:v>1st Qtr</c:v>
                </c:pt>
                <c:pt idx="1">
                  <c:v>2nd Qtr</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0"/>
          <c:dPt>
            <c:idx val="0"/>
            <c:bubble3D val="0"/>
            <c:spPr>
              <a:solidFill>
                <a:srgbClr val="00559F"/>
              </a:solidFill>
              <a:ln w="19050">
                <a:noFill/>
              </a:ln>
              <a:effectLst/>
            </c:spPr>
          </c:dPt>
          <c:dPt>
            <c:idx val="1"/>
            <c:bubble3D val="0"/>
            <c:spPr>
              <a:solidFill>
                <a:srgbClr val="D9D9D9"/>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2"/>
                <c:pt idx="0">
                  <c:v>1st Qtr</c:v>
                </c:pt>
                <c:pt idx="1">
                  <c:v>2nd Qtr</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0"/>
          <c:dPt>
            <c:idx val="0"/>
            <c:bubble3D val="0"/>
            <c:spPr>
              <a:solidFill>
                <a:srgbClr val="00559F"/>
              </a:solidFill>
              <a:ln w="19050">
                <a:noFill/>
              </a:ln>
              <a:effectLst/>
            </c:spPr>
          </c:dPt>
          <c:dPt>
            <c:idx val="1"/>
            <c:bubble3D val="0"/>
            <c:spPr>
              <a:solidFill>
                <a:srgbClr val="D9D9D9"/>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2"/>
                <c:pt idx="0">
                  <c:v>1st Qtr</c:v>
                </c:pt>
                <c:pt idx="1">
                  <c:v>2nd Qtr</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C3DDEC3-4410-4A7B-A08D-B4E398522276}" type="doc">
      <dgm:prSet loTypeId="hierarchy" loCatId="hierarchy" qsTypeId="urn:microsoft.com/office/officeart/2005/8/quickstyle/simple2" qsCatId="simple" csTypeId="urn:microsoft.com/office/officeart/2005/8/colors/colorful1" csCatId="accent1" phldr="0"/>
      <dgm:spPr/>
      <dgm:t>
        <a:bodyPr/>
        <a:p>
          <a:endParaRPr lang="zh-CN" altLang="en-US"/>
        </a:p>
      </dgm:t>
    </dgm:pt>
    <dgm:pt modelId="{F970B406-3137-445F-A047-960BE6F8F548}">
      <dgm:prSet phldrT="[文本]" phldr="0" custT="1"/>
      <dgm:spPr/>
      <dgm:t>
        <a:bodyPr vert="horz" wrap="square"/>
        <a:p>
          <a:pPr>
            <a:lnSpc>
              <a:spcPct val="100000"/>
            </a:lnSpc>
            <a:spcBef>
              <a:spcPct val="0"/>
            </a:spcBef>
            <a:spcAft>
              <a:spcPct val="35000"/>
            </a:spcAft>
          </a:pPr>
          <a:r>
            <a:rPr lang="en-US" altLang="zh-CN" sz="2000" b="1">
              <a:latin typeface="微软雅黑" panose="020B0503020204020204" charset="-122"/>
              <a:ea typeface="微软雅黑" panose="020B0503020204020204" charset="-122"/>
              <a:cs typeface="微软雅黑" panose="020B0503020204020204" charset="-122"/>
            </a:rPr>
            <a:t>AAA</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AA+</a:t>
          </a:r>
          <a:r>
            <a:rPr lang="en-US" altLang="zh-CN" sz="2000" b="1">
              <a:latin typeface="微软雅黑" panose="020B0503020204020204" charset="-122"/>
              <a:ea typeface="微软雅黑" panose="020B0503020204020204" charset="-122"/>
              <a:cs typeface="微软雅黑" panose="020B0503020204020204" charset="-122"/>
            </a:rPr>
            <a:t/>
          </a:r>
          <a:endParaRPr lang="en-US" altLang="zh-CN" sz="2000" b="1">
            <a:latin typeface="微软雅黑" panose="020B0503020204020204" charset="-122"/>
            <a:ea typeface="微软雅黑" panose="020B0503020204020204" charset="-122"/>
            <a:cs typeface="微软雅黑" panose="020B0503020204020204" charset="-122"/>
          </a:endParaRPr>
        </a:p>
      </dgm:t>
    </dgm:pt>
    <dgm:pt modelId="{DE9920FC-ADF2-43FC-8D66-AB16E15737FC}" cxnId="{A91294FA-4BBE-4A72-A666-6E6CE4BB801A}" type="parTrans">
      <dgm:prSet/>
      <dgm:spPr/>
      <dgm:t>
        <a:bodyPr/>
        <a:p>
          <a:endParaRPr lang="zh-CN" altLang="en-US"/>
        </a:p>
      </dgm:t>
    </dgm:pt>
    <dgm:pt modelId="{A6DBE21A-0230-45DE-A17E-9E9D78667511}" cxnId="{A91294FA-4BBE-4A72-A666-6E6CE4BB801A}" type="sibTrans">
      <dgm:prSet/>
      <dgm:spPr/>
      <dgm:t>
        <a:bodyPr/>
        <a:p>
          <a:endParaRPr lang="zh-CN" altLang="en-US"/>
        </a:p>
      </dgm:t>
    </dgm:pt>
    <dgm:pt modelId="{56AC3188-DB0E-453D-94DF-323860EC5AF8}">
      <dgm:prSet phldr="0" custT="1"/>
      <dgm:spPr/>
      <dgm:t>
        <a:bodyPr vert="horz" wrap="square"/>
        <a:p>
          <a:pPr>
            <a:lnSpc>
              <a:spcPct val="100000"/>
            </a:lnSpc>
            <a:spcBef>
              <a:spcPct val="0"/>
            </a:spcBef>
            <a:spcAft>
              <a:spcPct val="35000"/>
            </a:spcAft>
          </a:pPr>
          <a:r>
            <a:rPr lang="en-US" sz="1800">
              <a:latin typeface="微软雅黑" panose="020B0503020204020204" charset="-122"/>
              <a:ea typeface="微软雅黑" panose="020B0503020204020204" charset="-122"/>
              <a:cs typeface="微软雅黑" panose="020B0503020204020204" charset="-122"/>
            </a:rPr>
            <a:t>2</a:t>
          </a:r>
          <a:r>
            <a:rPr lang="en-US" sz="1800">
              <a:latin typeface="微软雅黑" panose="020B0503020204020204" charset="-122"/>
              <a:ea typeface="微软雅黑" panose="020B0503020204020204" charset="-122"/>
              <a:cs typeface="微软雅黑" panose="020B0503020204020204" charset="-122"/>
            </a:rPr>
            <a:t>0</a:t>
          </a:r>
          <a:r>
            <a:rPr lang="zh-CN" altLang="en-US" sz="1800">
              <a:latin typeface="微软雅黑" panose="020B0503020204020204" charset="-122"/>
              <a:ea typeface="微软雅黑" panose="020B0503020204020204" charset="-122"/>
              <a:cs typeface="微软雅黑" panose="020B0503020204020204" charset="-122"/>
            </a:rPr>
            <a:t>亿元</a:t>
          </a:r>
          <a:r>
            <a:rPr lang="zh-CN" altLang="en-US" sz="1800">
              <a:latin typeface="微软雅黑" panose="020B0503020204020204" charset="-122"/>
              <a:ea typeface="微软雅黑" panose="020B0503020204020204" charset="-122"/>
              <a:cs typeface="微软雅黑" panose="020B0503020204020204" charset="-122"/>
            </a:rPr>
            <a:t/>
          </a:r>
          <a:endParaRPr lang="zh-CN" altLang="en-US" sz="1800">
            <a:latin typeface="微软雅黑" panose="020B0503020204020204" charset="-122"/>
            <a:ea typeface="微软雅黑" panose="020B0503020204020204" charset="-122"/>
            <a:cs typeface="微软雅黑" panose="020B0503020204020204" charset="-122"/>
          </a:endParaRPr>
        </a:p>
      </dgm:t>
    </dgm:pt>
    <dgm:pt modelId="{31971DA1-2B2D-4478-B012-14DC9D408402}" cxnId="{001038B9-2A22-434F-94A3-8A1F323C17CB}" type="parTrans">
      <dgm:prSet/>
      <dgm:spPr/>
    </dgm:pt>
    <dgm:pt modelId="{5A9794F2-4DB8-4854-A45B-24F113514055}" cxnId="{001038B9-2A22-434F-94A3-8A1F323C17CB}" type="sibTrans">
      <dgm:prSet/>
      <dgm:spPr/>
    </dgm:pt>
    <dgm:pt modelId="{801B842D-85C3-4525-98E5-1BA14578BFA4}">
      <dgm:prSet phldr="0" custT="1"/>
      <dgm:spPr/>
      <dgm:t>
        <a:bodyPr vert="horz" wrap="square"/>
        <a:p>
          <a:pPr>
            <a:lnSpc>
              <a:spcPct val="100000"/>
            </a:lnSpc>
            <a:spcBef>
              <a:spcPct val="0"/>
            </a:spcBef>
            <a:spcAft>
              <a:spcPct val="35000"/>
            </a:spcAft>
          </a:pPr>
          <a:r>
            <a:rPr lang="en-US" altLang="zh-CN" sz="2000" b="1">
              <a:latin typeface="微软雅黑" panose="020B0503020204020204" charset="-122"/>
              <a:ea typeface="微软雅黑" panose="020B0503020204020204" charset="-122"/>
              <a:cs typeface="微软雅黑" panose="020B0503020204020204" charset="-122"/>
            </a:rPr>
            <a:t>AA</a:t>
          </a:r>
          <a:r>
            <a:rPr lang="zh-CN" altLang="en-US" sz="2000" b="1">
              <a:latin typeface="微软雅黑" panose="020B0503020204020204" charset="-122"/>
              <a:ea typeface="微软雅黑" panose="020B0503020204020204" charset="-122"/>
              <a:cs typeface="微软雅黑" panose="020B0503020204020204" charset="-122"/>
            </a:rPr>
            <a:t>、</a:t>
          </a:r>
          <a:r>
            <a:rPr lang="en-US" altLang="zh-CN" sz="2000" b="1">
              <a:latin typeface="微软雅黑" panose="020B0503020204020204" charset="-122"/>
              <a:ea typeface="微软雅黑" panose="020B0503020204020204" charset="-122"/>
              <a:cs typeface="微软雅黑" panose="020B0503020204020204" charset="-122"/>
            </a:rPr>
            <a:t>AA-</a:t>
          </a:r>
          <a:r>
            <a:rPr lang="en-US" altLang="zh-CN" sz="2000" b="1">
              <a:latin typeface="微软雅黑" panose="020B0503020204020204" charset="-122"/>
              <a:ea typeface="微软雅黑" panose="020B0503020204020204" charset="-122"/>
              <a:cs typeface="微软雅黑" panose="020B0503020204020204" charset="-122"/>
            </a:rPr>
            <a:t/>
          </a:r>
          <a:endParaRPr lang="en-US" altLang="zh-CN" sz="2000" b="1">
            <a:latin typeface="微软雅黑" panose="020B0503020204020204" charset="-122"/>
            <a:ea typeface="微软雅黑" panose="020B0503020204020204" charset="-122"/>
            <a:cs typeface="微软雅黑" panose="020B0503020204020204" charset="-122"/>
          </a:endParaRPr>
        </a:p>
      </dgm:t>
    </dgm:pt>
    <dgm:pt modelId="{23066057-9CDB-4ABC-A1DE-EB7D05A4A499}" cxnId="{138687B1-9A69-423A-89F3-6F57F17054A4}" type="parTrans">
      <dgm:prSet/>
      <dgm:spPr/>
    </dgm:pt>
    <dgm:pt modelId="{1D1392F7-8C1D-42B3-98A4-C7E60F40E710}" cxnId="{138687B1-9A69-423A-89F3-6F57F17054A4}" type="sibTrans">
      <dgm:prSet/>
      <dgm:spPr/>
    </dgm:pt>
    <dgm:pt modelId="{F3DA6CCC-58F4-40F6-8687-1F8C688B5A36}">
      <dgm:prSet phldr="0" custT="1"/>
      <dgm:spPr/>
      <dgm:t>
        <a:bodyPr vert="horz" wrap="square"/>
        <a:p>
          <a:pPr>
            <a:lnSpc>
              <a:spcPct val="100000"/>
            </a:lnSpc>
            <a:spcBef>
              <a:spcPct val="0"/>
            </a:spcBef>
            <a:spcAft>
              <a:spcPct val="35000"/>
            </a:spcAft>
          </a:pPr>
          <a:r>
            <a:rPr lang="en-US" altLang="zh-CN" sz="1800">
              <a:latin typeface="微软雅黑" panose="020B0503020204020204" charset="-122"/>
              <a:ea typeface="微软雅黑" panose="020B0503020204020204" charset="-122"/>
              <a:cs typeface="微软雅黑" panose="020B0503020204020204" charset="-122"/>
            </a:rPr>
            <a:t>6</a:t>
          </a:r>
          <a:r>
            <a:rPr lang="zh-CN" altLang="en-US" sz="1800">
              <a:latin typeface="微软雅黑" panose="020B0503020204020204" charset="-122"/>
              <a:ea typeface="微软雅黑" panose="020B0503020204020204" charset="-122"/>
              <a:cs typeface="微软雅黑" panose="020B0503020204020204" charset="-122"/>
            </a:rPr>
            <a:t>亿元</a:t>
          </a:r>
          <a:r>
            <a:rPr lang="zh-CN" altLang="en-US" sz="1800">
              <a:latin typeface="微软雅黑" panose="020B0503020204020204" charset="-122"/>
              <a:ea typeface="微软雅黑" panose="020B0503020204020204" charset="-122"/>
              <a:cs typeface="微软雅黑" panose="020B0503020204020204" charset="-122"/>
            </a:rPr>
            <a:t/>
          </a:r>
          <a:endParaRPr lang="zh-CN" altLang="en-US" sz="1800">
            <a:latin typeface="微软雅黑" panose="020B0503020204020204" charset="-122"/>
            <a:ea typeface="微软雅黑" panose="020B0503020204020204" charset="-122"/>
            <a:cs typeface="微软雅黑" panose="020B0503020204020204" charset="-122"/>
          </a:endParaRPr>
        </a:p>
      </dgm:t>
    </dgm:pt>
    <dgm:pt modelId="{0CFCE60F-3F7A-4750-A5AE-9D8B0E0C6ED5}" cxnId="{8E134782-B4C5-441E-91FA-80C779AEAC7C}" type="parTrans">
      <dgm:prSet/>
      <dgm:spPr/>
    </dgm:pt>
    <dgm:pt modelId="{361A842F-18B2-499B-9443-6432A2C734E2}" cxnId="{8E134782-B4C5-441E-91FA-80C779AEAC7C}" type="sibTrans">
      <dgm:prSet/>
      <dgm:spPr/>
    </dgm:pt>
    <dgm:pt modelId="{50ED7C91-AB41-426A-BD2A-4F848A7DDD74}">
      <dgm:prSet phldr="0" custT="1"/>
      <dgm:spPr/>
      <dgm:t>
        <a:bodyPr vert="horz" wrap="square"/>
        <a:p>
          <a:pPr>
            <a:lnSpc>
              <a:spcPct val="100000"/>
            </a:lnSpc>
            <a:spcBef>
              <a:spcPct val="0"/>
            </a:spcBef>
            <a:spcAft>
              <a:spcPct val="35000"/>
            </a:spcAft>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及</a:t>
          </a:r>
          <a:r>
            <a:rPr lang="zh-CN" altLang="en-US" sz="2000" b="1">
              <a:latin typeface="微软雅黑" panose="020B0503020204020204" charset="-122"/>
              <a:ea typeface="微软雅黑" panose="020B0503020204020204" charset="-122"/>
              <a:cs typeface="微软雅黑" panose="020B0503020204020204" charset="-122"/>
            </a:rPr>
            <a:t>以下</a:t>
          </a:r>
          <a:r>
            <a:rPr lang="zh-CN" altLang="en-US"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无评级</a:t>
          </a:r>
          <a:r>
            <a:rPr lang="zh-CN" altLang="en-US" sz="2000" b="1">
              <a:latin typeface="微软雅黑" panose="020B0503020204020204" charset="-122"/>
              <a:ea typeface="微软雅黑" panose="020B0503020204020204" charset="-122"/>
              <a:cs typeface="微软雅黑" panose="020B0503020204020204" charset="-122"/>
            </a:rPr>
            <a:t/>
          </a:r>
          <a:endParaRPr lang="zh-CN" altLang="en-US" sz="2000" b="1">
            <a:latin typeface="微软雅黑" panose="020B0503020204020204" charset="-122"/>
            <a:ea typeface="微软雅黑" panose="020B0503020204020204" charset="-122"/>
            <a:cs typeface="微软雅黑" panose="020B0503020204020204" charset="-122"/>
          </a:endParaRPr>
        </a:p>
      </dgm:t>
    </dgm:pt>
    <dgm:pt modelId="{15A07B98-A5E0-4C7E-9B08-91DDAD352673}" cxnId="{BEE6B41E-FBA8-4408-8D5F-3357BE398221}" type="parTrans">
      <dgm:prSet/>
      <dgm:spPr/>
    </dgm:pt>
    <dgm:pt modelId="{904BF6AC-E51E-4B5F-B5D9-95D2D79EE00B}" cxnId="{BEE6B41E-FBA8-4408-8D5F-3357BE398221}" type="sibTrans">
      <dgm:prSet/>
      <dgm:spPr/>
    </dgm:pt>
    <dgm:pt modelId="{9C8B4A99-0E9B-41A9-A94A-78285BA124FD}">
      <dgm:prSet phldr="0" custT="1"/>
      <dgm:spPr/>
      <dgm:t>
        <a:bodyPr vert="horz" wrap="square"/>
        <a:p>
          <a:pPr>
            <a:lnSpc>
              <a:spcPct val="100000"/>
            </a:lnSpc>
            <a:spcBef>
              <a:spcPct val="0"/>
            </a:spcBef>
            <a:spcAft>
              <a:spcPct val="35000"/>
            </a:spcAft>
          </a:pPr>
          <a:r>
            <a:rPr lang="en-US" altLang="zh-CN" sz="1800">
              <a:latin typeface="微软雅黑" panose="020B0503020204020204" charset="-122"/>
              <a:ea typeface="微软雅黑" panose="020B0503020204020204" charset="-122"/>
              <a:cs typeface="微软雅黑" panose="020B0503020204020204" charset="-122"/>
            </a:rPr>
            <a:t>2</a:t>
          </a:r>
          <a:r>
            <a:rPr lang="zh-CN" altLang="en-US" sz="1800">
              <a:latin typeface="微软雅黑" panose="020B0503020204020204" charset="-122"/>
              <a:ea typeface="微软雅黑" panose="020B0503020204020204" charset="-122"/>
              <a:cs typeface="微软雅黑" panose="020B0503020204020204" charset="-122"/>
            </a:rPr>
            <a:t>亿元</a:t>
          </a:r>
          <a:r>
            <a:rPr lang="zh-CN" altLang="en-US" sz="1800">
              <a:latin typeface="微软雅黑" panose="020B0503020204020204" charset="-122"/>
              <a:ea typeface="微软雅黑" panose="020B0503020204020204" charset="-122"/>
              <a:cs typeface="微软雅黑" panose="020B0503020204020204" charset="-122"/>
            </a:rPr>
            <a:t/>
          </a:r>
          <a:endParaRPr lang="zh-CN" altLang="en-US" sz="1800">
            <a:latin typeface="微软雅黑" panose="020B0503020204020204" charset="-122"/>
            <a:ea typeface="微软雅黑" panose="020B0503020204020204" charset="-122"/>
            <a:cs typeface="微软雅黑" panose="020B0503020204020204" charset="-122"/>
          </a:endParaRPr>
        </a:p>
      </dgm:t>
    </dgm:pt>
    <dgm:pt modelId="{29701B8F-99CF-4CC2-ADC1-26D6FC5501EB}" cxnId="{C01B7EEF-4B25-45A9-A86C-1909C109B49E}" type="parTrans">
      <dgm:prSet/>
      <dgm:spPr/>
    </dgm:pt>
    <dgm:pt modelId="{C1CDA3AC-8C29-4FD0-92F2-426BF1C137DC}" cxnId="{C01B7EEF-4B25-45A9-A86C-1909C109B49E}" type="sibTrans">
      <dgm:prSet/>
      <dgm:spPr/>
    </dgm:pt>
    <dgm:pt modelId="{BA99965A-2D40-4D79-8990-EDFF24C85EE8}" type="pres">
      <dgm:prSet presAssocID="{8C3DDEC3-4410-4A7B-A08D-B4E398522276}" presName="diagram" presStyleCnt="0">
        <dgm:presLayoutVars>
          <dgm:chPref val="1"/>
          <dgm:dir/>
          <dgm:animOne val="branch"/>
          <dgm:animLvl val="lvl"/>
          <dgm:resizeHandles/>
        </dgm:presLayoutVars>
      </dgm:prSet>
      <dgm:spPr/>
    </dgm:pt>
    <dgm:pt modelId="{687F4677-56D9-46C1-8D8A-E79069C61FEF}" type="pres">
      <dgm:prSet presAssocID="{F970B406-3137-445F-A047-960BE6F8F548}" presName="root" presStyleCnt="0"/>
      <dgm:spPr/>
    </dgm:pt>
    <dgm:pt modelId="{A0242BD7-40EC-4B30-A4E6-F6CADB9C4AF7}" type="pres">
      <dgm:prSet presAssocID="{F970B406-3137-445F-A047-960BE6F8F548}" presName="rootComposite" presStyleCnt="0"/>
      <dgm:spPr/>
    </dgm:pt>
    <dgm:pt modelId="{F7165120-5FFC-451F-A676-9DCAA5026EF0}" type="pres">
      <dgm:prSet presAssocID="{F970B406-3137-445F-A047-960BE6F8F548}" presName="rootText" presStyleLbl="node1" presStyleIdx="0" presStyleCnt="3"/>
      <dgm:spPr/>
    </dgm:pt>
    <dgm:pt modelId="{76A4EA41-4C04-4672-9E66-C332C13D0A8A}" type="pres">
      <dgm:prSet presAssocID="{F970B406-3137-445F-A047-960BE6F8F548}" presName="rootConnector" presStyleCnt="0"/>
      <dgm:spPr/>
    </dgm:pt>
    <dgm:pt modelId="{F8EA77B5-FD36-4D9F-8881-E02597338EBD}" type="pres">
      <dgm:prSet presAssocID="{F970B406-3137-445F-A047-960BE6F8F548}" presName="childShape" presStyleCnt="0"/>
      <dgm:spPr/>
    </dgm:pt>
    <dgm:pt modelId="{F9AE809E-DEC3-4F5A-8AAB-6E265F89C42E}" type="pres">
      <dgm:prSet presAssocID="{31971DA1-2B2D-4478-B012-14DC9D408402}" presName="Name13" presStyleLbl="parChTrans1D2" presStyleIdx="0" presStyleCnt="3"/>
      <dgm:spPr/>
    </dgm:pt>
    <dgm:pt modelId="{FC27F139-7D77-4B47-ADF4-6E05D05B29A9}" type="pres">
      <dgm:prSet presAssocID="{56AC3188-DB0E-453D-94DF-323860EC5AF8}" presName="childText" presStyleLbl="bgAcc1" presStyleIdx="0" presStyleCnt="3">
        <dgm:presLayoutVars>
          <dgm:bulletEnabled val="1"/>
        </dgm:presLayoutVars>
      </dgm:prSet>
      <dgm:spPr/>
    </dgm:pt>
    <dgm:pt modelId="{CBF84E86-BD46-417C-B080-2009103F8140}" type="pres">
      <dgm:prSet presAssocID="{801B842D-85C3-4525-98E5-1BA14578BFA4}" presName="root" presStyleCnt="0"/>
      <dgm:spPr/>
    </dgm:pt>
    <dgm:pt modelId="{545FFAE7-F63C-4D9C-904E-EBF1754317AC}" type="pres">
      <dgm:prSet presAssocID="{801B842D-85C3-4525-98E5-1BA14578BFA4}" presName="rootComposite" presStyleCnt="0"/>
      <dgm:spPr/>
    </dgm:pt>
    <dgm:pt modelId="{2F663015-CC06-4749-8063-F00247A51CD1}" type="pres">
      <dgm:prSet presAssocID="{801B842D-85C3-4525-98E5-1BA14578BFA4}" presName="rootText" presStyleLbl="node1" presStyleIdx="1" presStyleCnt="3"/>
      <dgm:spPr/>
    </dgm:pt>
    <dgm:pt modelId="{4DAD8D45-4E5D-49DC-A938-1AD6792698C2}" type="pres">
      <dgm:prSet presAssocID="{801B842D-85C3-4525-98E5-1BA14578BFA4}" presName="rootConnector" presStyleCnt="0"/>
      <dgm:spPr/>
    </dgm:pt>
    <dgm:pt modelId="{F19FFF4B-D305-473D-AAF2-12079EDFCCCC}" type="pres">
      <dgm:prSet presAssocID="{801B842D-85C3-4525-98E5-1BA14578BFA4}" presName="childShape" presStyleCnt="0"/>
      <dgm:spPr/>
    </dgm:pt>
    <dgm:pt modelId="{D98CAEEA-D15F-4024-A024-CB0A26C7694B}" type="pres">
      <dgm:prSet presAssocID="{0CFCE60F-3F7A-4750-A5AE-9D8B0E0C6ED5}" presName="Name13" presStyleLbl="parChTrans1D2" presStyleIdx="1" presStyleCnt="3"/>
      <dgm:spPr/>
    </dgm:pt>
    <dgm:pt modelId="{C1207565-F97C-431A-B380-18B69D263536}" type="pres">
      <dgm:prSet presAssocID="{F3DA6CCC-58F4-40F6-8687-1F8C688B5A36}" presName="childText" presStyleLbl="bgAcc1" presStyleIdx="1" presStyleCnt="3">
        <dgm:presLayoutVars>
          <dgm:bulletEnabled val="1"/>
        </dgm:presLayoutVars>
      </dgm:prSet>
      <dgm:spPr/>
    </dgm:pt>
    <dgm:pt modelId="{AB83D118-FBDF-46BA-A047-C4DE38551952}" type="pres">
      <dgm:prSet presAssocID="{50ED7C91-AB41-426A-BD2A-4F848A7DDD74}" presName="root" presStyleCnt="0"/>
      <dgm:spPr/>
    </dgm:pt>
    <dgm:pt modelId="{8D8C0E5D-A63B-401C-BACA-42B8C8571303}" type="pres">
      <dgm:prSet presAssocID="{50ED7C91-AB41-426A-BD2A-4F848A7DDD74}" presName="rootComposite" presStyleCnt="0"/>
      <dgm:spPr/>
    </dgm:pt>
    <dgm:pt modelId="{459B74F3-2E95-49D7-8C8C-83B9EB70FF08}" type="pres">
      <dgm:prSet presAssocID="{50ED7C91-AB41-426A-BD2A-4F848A7DDD74}" presName="rootText" presStyleLbl="node1" presStyleIdx="2" presStyleCnt="3"/>
      <dgm:spPr/>
    </dgm:pt>
    <dgm:pt modelId="{AB552564-26AE-4493-87E6-63531434309D}" type="pres">
      <dgm:prSet presAssocID="{50ED7C91-AB41-426A-BD2A-4F848A7DDD74}" presName="rootConnector" presStyleCnt="0"/>
      <dgm:spPr/>
    </dgm:pt>
    <dgm:pt modelId="{DF2F8877-8565-437C-887D-542C630493C0}" type="pres">
      <dgm:prSet presAssocID="{50ED7C91-AB41-426A-BD2A-4F848A7DDD74}" presName="childShape" presStyleCnt="0"/>
      <dgm:spPr/>
    </dgm:pt>
    <dgm:pt modelId="{628F7F48-7868-4BA7-A05B-78F252B53FAA}" type="pres">
      <dgm:prSet presAssocID="{29701B8F-99CF-4CC2-ADC1-26D6FC5501EB}" presName="Name13" presStyleLbl="parChTrans1D2" presStyleIdx="2" presStyleCnt="3"/>
      <dgm:spPr/>
    </dgm:pt>
    <dgm:pt modelId="{ED462959-551F-400F-B319-9FD5ADDEBD52}" type="pres">
      <dgm:prSet presAssocID="{9C8B4A99-0E9B-41A9-A94A-78285BA124FD}" presName="childText" presStyleLbl="bgAcc1" presStyleIdx="2" presStyleCnt="3">
        <dgm:presLayoutVars>
          <dgm:bulletEnabled val="1"/>
        </dgm:presLayoutVars>
      </dgm:prSet>
      <dgm:spPr/>
    </dgm:pt>
  </dgm:ptLst>
  <dgm:cxnLst>
    <dgm:cxn modelId="{A91294FA-4BBE-4A72-A666-6E6CE4BB801A}" srcId="{8C3DDEC3-4410-4A7B-A08D-B4E398522276}" destId="{F970B406-3137-445F-A047-960BE6F8F548}" srcOrd="0" destOrd="0" parTransId="{DE9920FC-ADF2-43FC-8D66-AB16E15737FC}" sibTransId="{A6DBE21A-0230-45DE-A17E-9E9D78667511}"/>
    <dgm:cxn modelId="{001038B9-2A22-434F-94A3-8A1F323C17CB}" srcId="{F970B406-3137-445F-A047-960BE6F8F548}" destId="{56AC3188-DB0E-453D-94DF-323860EC5AF8}" srcOrd="0" destOrd="0" parTransId="{31971DA1-2B2D-4478-B012-14DC9D408402}" sibTransId="{5A9794F2-4DB8-4854-A45B-24F113514055}"/>
    <dgm:cxn modelId="{138687B1-9A69-423A-89F3-6F57F17054A4}" srcId="{8C3DDEC3-4410-4A7B-A08D-B4E398522276}" destId="{801B842D-85C3-4525-98E5-1BA14578BFA4}" srcOrd="1" destOrd="0" parTransId="{23066057-9CDB-4ABC-A1DE-EB7D05A4A499}" sibTransId="{1D1392F7-8C1D-42B3-98A4-C7E60F40E710}"/>
    <dgm:cxn modelId="{8E134782-B4C5-441E-91FA-80C779AEAC7C}" srcId="{801B842D-85C3-4525-98E5-1BA14578BFA4}" destId="{F3DA6CCC-58F4-40F6-8687-1F8C688B5A36}" srcOrd="0" destOrd="1" parTransId="{0CFCE60F-3F7A-4750-A5AE-9D8B0E0C6ED5}" sibTransId="{361A842F-18B2-499B-9443-6432A2C734E2}"/>
    <dgm:cxn modelId="{BEE6B41E-FBA8-4408-8D5F-3357BE398221}" srcId="{8C3DDEC3-4410-4A7B-A08D-B4E398522276}" destId="{50ED7C91-AB41-426A-BD2A-4F848A7DDD74}" srcOrd="2" destOrd="0" parTransId="{15A07B98-A5E0-4C7E-9B08-91DDAD352673}" sibTransId="{904BF6AC-E51E-4B5F-B5D9-95D2D79EE00B}"/>
    <dgm:cxn modelId="{C01B7EEF-4B25-45A9-A86C-1909C109B49E}" srcId="{50ED7C91-AB41-426A-BD2A-4F848A7DDD74}" destId="{9C8B4A99-0E9B-41A9-A94A-78285BA124FD}" srcOrd="0" destOrd="2" parTransId="{29701B8F-99CF-4CC2-ADC1-26D6FC5501EB}" sibTransId="{C1CDA3AC-8C29-4FD0-92F2-426BF1C137DC}"/>
    <dgm:cxn modelId="{162F235A-9D5F-43EB-B40C-271921813E78}" type="presOf" srcId="{8C3DDEC3-4410-4A7B-A08D-B4E398522276}" destId="{BA99965A-2D40-4D79-8990-EDFF24C85EE8}" srcOrd="0" destOrd="0" presId="urn:microsoft.com/office/officeart/2005/8/layout/hierarchy3"/>
    <dgm:cxn modelId="{7747EFF0-8B41-48B8-B95A-F81E1B37DD60}" type="presParOf" srcId="{BA99965A-2D40-4D79-8990-EDFF24C85EE8}" destId="{687F4677-56D9-46C1-8D8A-E79069C61FEF}" srcOrd="0" destOrd="0" presId="urn:microsoft.com/office/officeart/2005/8/layout/hierarchy3"/>
    <dgm:cxn modelId="{B3F5D4D9-22AE-4771-A6B7-A9F40A2FA5FF}" type="presParOf" srcId="{687F4677-56D9-46C1-8D8A-E79069C61FEF}" destId="{A0242BD7-40EC-4B30-A4E6-F6CADB9C4AF7}" srcOrd="0" destOrd="0" presId="urn:microsoft.com/office/officeart/2005/8/layout/hierarchy3"/>
    <dgm:cxn modelId="{DBF7394A-0CB0-4943-9CB3-4B6FA299D7CD}" type="presOf" srcId="{F970B406-3137-445F-A047-960BE6F8F548}" destId="{A0242BD7-40EC-4B30-A4E6-F6CADB9C4AF7}" srcOrd="0" destOrd="0" presId="urn:microsoft.com/office/officeart/2005/8/layout/hierarchy3"/>
    <dgm:cxn modelId="{0F237B1A-3B78-4890-94F9-2CB2A34950AB}" type="presParOf" srcId="{A0242BD7-40EC-4B30-A4E6-F6CADB9C4AF7}" destId="{F7165120-5FFC-451F-A676-9DCAA5026EF0}" srcOrd="0" destOrd="0" presId="urn:microsoft.com/office/officeart/2005/8/layout/hierarchy3"/>
    <dgm:cxn modelId="{9D56DCAE-4731-4069-A048-79D05E8F64B0}" type="presOf" srcId="{F970B406-3137-445F-A047-960BE6F8F548}" destId="{F7165120-5FFC-451F-A676-9DCAA5026EF0}" srcOrd="0" destOrd="0" presId="urn:microsoft.com/office/officeart/2005/8/layout/hierarchy3"/>
    <dgm:cxn modelId="{21AACA14-10D6-4685-86A0-01C5516FB4B4}" type="presParOf" srcId="{A0242BD7-40EC-4B30-A4E6-F6CADB9C4AF7}" destId="{76A4EA41-4C04-4672-9E66-C332C13D0A8A}" srcOrd="1" destOrd="0" presId="urn:microsoft.com/office/officeart/2005/8/layout/hierarchy3"/>
    <dgm:cxn modelId="{083A7511-718C-4B68-A811-3A23D5EA81BC}" type="presOf" srcId="{F970B406-3137-445F-A047-960BE6F8F548}" destId="{76A4EA41-4C04-4672-9E66-C332C13D0A8A}" srcOrd="0" destOrd="0" presId="urn:microsoft.com/office/officeart/2005/8/layout/hierarchy3"/>
    <dgm:cxn modelId="{6910148F-6AA4-4494-B3D0-94A11F46D5E3}" type="presParOf" srcId="{687F4677-56D9-46C1-8D8A-E79069C61FEF}" destId="{F8EA77B5-FD36-4D9F-8881-E02597338EBD}" srcOrd="1" destOrd="0" presId="urn:microsoft.com/office/officeart/2005/8/layout/hierarchy3"/>
    <dgm:cxn modelId="{82CA067C-3D91-4BFD-8F1C-1A7B450AA7AE}" type="presParOf" srcId="{F8EA77B5-FD36-4D9F-8881-E02597338EBD}" destId="{F9AE809E-DEC3-4F5A-8AAB-6E265F89C42E}" srcOrd="0" destOrd="1" presId="urn:microsoft.com/office/officeart/2005/8/layout/hierarchy3"/>
    <dgm:cxn modelId="{E6103078-AAD1-471A-9D1F-E2A934926D30}" type="presOf" srcId="{31971DA1-2B2D-4478-B012-14DC9D408402}" destId="{F9AE809E-DEC3-4F5A-8AAB-6E265F89C42E}" srcOrd="0" destOrd="0" presId="urn:microsoft.com/office/officeart/2005/8/layout/hierarchy3"/>
    <dgm:cxn modelId="{EFDCF721-909D-4F9D-B145-CC64ED08B488}" type="presParOf" srcId="{F8EA77B5-FD36-4D9F-8881-E02597338EBD}" destId="{FC27F139-7D77-4B47-ADF4-6E05D05B29A9}" srcOrd="1" destOrd="1" presId="urn:microsoft.com/office/officeart/2005/8/layout/hierarchy3"/>
    <dgm:cxn modelId="{606148A0-9D27-424E-A2D8-5E95A3C234E0}" type="presOf" srcId="{56AC3188-DB0E-453D-94DF-323860EC5AF8}" destId="{FC27F139-7D77-4B47-ADF4-6E05D05B29A9}" srcOrd="0" destOrd="0" presId="urn:microsoft.com/office/officeart/2005/8/layout/hierarchy3"/>
    <dgm:cxn modelId="{94B5EEC9-3F09-4697-ACB0-1511E44E33FB}" type="presParOf" srcId="{BA99965A-2D40-4D79-8990-EDFF24C85EE8}" destId="{CBF84E86-BD46-417C-B080-2009103F8140}" srcOrd="1" destOrd="0" presId="urn:microsoft.com/office/officeart/2005/8/layout/hierarchy3"/>
    <dgm:cxn modelId="{E2976A28-9F8C-48F0-9F9B-8BBBF28A7164}" type="presParOf" srcId="{CBF84E86-BD46-417C-B080-2009103F8140}" destId="{545FFAE7-F63C-4D9C-904E-EBF1754317AC}" srcOrd="0" destOrd="1" presId="urn:microsoft.com/office/officeart/2005/8/layout/hierarchy3"/>
    <dgm:cxn modelId="{6332DB1D-360B-42EF-99AB-A10B631FEE62}" type="presOf" srcId="{801B842D-85C3-4525-98E5-1BA14578BFA4}" destId="{545FFAE7-F63C-4D9C-904E-EBF1754317AC}" srcOrd="0" destOrd="0" presId="urn:microsoft.com/office/officeart/2005/8/layout/hierarchy3"/>
    <dgm:cxn modelId="{F073D1BB-C960-42AD-B777-32DA3D86E77F}" type="presParOf" srcId="{545FFAE7-F63C-4D9C-904E-EBF1754317AC}" destId="{2F663015-CC06-4749-8063-F00247A51CD1}" srcOrd="0" destOrd="0" presId="urn:microsoft.com/office/officeart/2005/8/layout/hierarchy3"/>
    <dgm:cxn modelId="{649DF4CF-6A68-40DB-9050-6F96BC9FBB69}" type="presOf" srcId="{801B842D-85C3-4525-98E5-1BA14578BFA4}" destId="{2F663015-CC06-4749-8063-F00247A51CD1}" srcOrd="0" destOrd="0" presId="urn:microsoft.com/office/officeart/2005/8/layout/hierarchy3"/>
    <dgm:cxn modelId="{A70A2D2C-B0D3-474D-AB76-E8CEA9024B34}" type="presParOf" srcId="{545FFAE7-F63C-4D9C-904E-EBF1754317AC}" destId="{4DAD8D45-4E5D-49DC-A938-1AD6792698C2}" srcOrd="1" destOrd="0" presId="urn:microsoft.com/office/officeart/2005/8/layout/hierarchy3"/>
    <dgm:cxn modelId="{A5010F1B-D67B-4862-ACD2-B9E0D4AA02FC}" type="presOf" srcId="{801B842D-85C3-4525-98E5-1BA14578BFA4}" destId="{4DAD8D45-4E5D-49DC-A938-1AD6792698C2}" srcOrd="0" destOrd="0" presId="urn:microsoft.com/office/officeart/2005/8/layout/hierarchy3"/>
    <dgm:cxn modelId="{EA36727B-5617-4671-B63D-CC3D3972AAA0}" type="presParOf" srcId="{CBF84E86-BD46-417C-B080-2009103F8140}" destId="{F19FFF4B-D305-473D-AAF2-12079EDFCCCC}" srcOrd="1" destOrd="1" presId="urn:microsoft.com/office/officeart/2005/8/layout/hierarchy3"/>
    <dgm:cxn modelId="{20508B64-1A25-41D6-80F5-302717A09777}" type="presParOf" srcId="{F19FFF4B-D305-473D-AAF2-12079EDFCCCC}" destId="{D98CAEEA-D15F-4024-A024-CB0A26C7694B}" srcOrd="0" destOrd="1" presId="urn:microsoft.com/office/officeart/2005/8/layout/hierarchy3"/>
    <dgm:cxn modelId="{4EDFB49A-1059-406B-888E-A133C97F8FA6}" type="presOf" srcId="{0CFCE60F-3F7A-4750-A5AE-9D8B0E0C6ED5}" destId="{D98CAEEA-D15F-4024-A024-CB0A26C7694B}" srcOrd="0" destOrd="0" presId="urn:microsoft.com/office/officeart/2005/8/layout/hierarchy3"/>
    <dgm:cxn modelId="{8D99E3AD-2ADA-4A3F-8870-BF1CB0CF8D69}" type="presParOf" srcId="{F19FFF4B-D305-473D-AAF2-12079EDFCCCC}" destId="{C1207565-F97C-431A-B380-18B69D263536}" srcOrd="1" destOrd="1" presId="urn:microsoft.com/office/officeart/2005/8/layout/hierarchy3"/>
    <dgm:cxn modelId="{1A3B970B-6040-415F-8630-23FD908B1AFE}" type="presOf" srcId="{F3DA6CCC-58F4-40F6-8687-1F8C688B5A36}" destId="{C1207565-F97C-431A-B380-18B69D263536}" srcOrd="0" destOrd="0" presId="urn:microsoft.com/office/officeart/2005/8/layout/hierarchy3"/>
    <dgm:cxn modelId="{57D6A1B0-425D-41B7-BFC2-AF7D6CB557F5}" type="presParOf" srcId="{BA99965A-2D40-4D79-8990-EDFF24C85EE8}" destId="{AB83D118-FBDF-46BA-A047-C4DE38551952}" srcOrd="2" destOrd="0" presId="urn:microsoft.com/office/officeart/2005/8/layout/hierarchy3"/>
    <dgm:cxn modelId="{A6627C5F-3D98-40AA-8CD0-C334CD5AECF7}" type="presParOf" srcId="{AB83D118-FBDF-46BA-A047-C4DE38551952}" destId="{8D8C0E5D-A63B-401C-BACA-42B8C8571303}" srcOrd="0" destOrd="2" presId="urn:microsoft.com/office/officeart/2005/8/layout/hierarchy3"/>
    <dgm:cxn modelId="{79449136-F8E2-4439-978B-5066CE875B0C}" type="presOf" srcId="{50ED7C91-AB41-426A-BD2A-4F848A7DDD74}" destId="{8D8C0E5D-A63B-401C-BACA-42B8C8571303}" srcOrd="0" destOrd="0" presId="urn:microsoft.com/office/officeart/2005/8/layout/hierarchy3"/>
    <dgm:cxn modelId="{0052B0B4-FC85-4869-8291-09732835B8AD}" type="presParOf" srcId="{8D8C0E5D-A63B-401C-BACA-42B8C8571303}" destId="{459B74F3-2E95-49D7-8C8C-83B9EB70FF08}" srcOrd="0" destOrd="0" presId="urn:microsoft.com/office/officeart/2005/8/layout/hierarchy3"/>
    <dgm:cxn modelId="{6BDCE6BD-A33B-4584-B3BF-6D2DFBF8B7D1}" type="presOf" srcId="{50ED7C91-AB41-426A-BD2A-4F848A7DDD74}" destId="{459B74F3-2E95-49D7-8C8C-83B9EB70FF08}" srcOrd="0" destOrd="0" presId="urn:microsoft.com/office/officeart/2005/8/layout/hierarchy3"/>
    <dgm:cxn modelId="{DA9825CD-3AF9-4EE5-85F7-E6E58192B489}" type="presParOf" srcId="{8D8C0E5D-A63B-401C-BACA-42B8C8571303}" destId="{AB552564-26AE-4493-87E6-63531434309D}" srcOrd="1" destOrd="0" presId="urn:microsoft.com/office/officeart/2005/8/layout/hierarchy3"/>
    <dgm:cxn modelId="{0D53EF0A-0E0A-48C4-A016-8C8D1F7C267F}" type="presOf" srcId="{50ED7C91-AB41-426A-BD2A-4F848A7DDD74}" destId="{AB552564-26AE-4493-87E6-63531434309D}" srcOrd="0" destOrd="0" presId="urn:microsoft.com/office/officeart/2005/8/layout/hierarchy3"/>
    <dgm:cxn modelId="{FCF8C588-492E-4AA2-9788-62BB68306FCF}" type="presParOf" srcId="{AB83D118-FBDF-46BA-A047-C4DE38551952}" destId="{DF2F8877-8565-437C-887D-542C630493C0}" srcOrd="1" destOrd="2" presId="urn:microsoft.com/office/officeart/2005/8/layout/hierarchy3"/>
    <dgm:cxn modelId="{4F9A3A66-E0AE-4A7A-B390-3EF338F931D4}" type="presParOf" srcId="{DF2F8877-8565-437C-887D-542C630493C0}" destId="{628F7F48-7868-4BA7-A05B-78F252B53FAA}" srcOrd="0" destOrd="1" presId="urn:microsoft.com/office/officeart/2005/8/layout/hierarchy3"/>
    <dgm:cxn modelId="{48A58641-5D57-4ED1-9D6A-C3B74B8B24F8}" type="presOf" srcId="{29701B8F-99CF-4CC2-ADC1-26D6FC5501EB}" destId="{628F7F48-7868-4BA7-A05B-78F252B53FAA}" srcOrd="0" destOrd="0" presId="urn:microsoft.com/office/officeart/2005/8/layout/hierarchy3"/>
    <dgm:cxn modelId="{1B03824F-0C72-4EAB-B3A8-77187100AC17}" type="presParOf" srcId="{DF2F8877-8565-437C-887D-542C630493C0}" destId="{ED462959-551F-400F-B319-9FD5ADDEBD52}" srcOrd="1" destOrd="1" presId="urn:microsoft.com/office/officeart/2005/8/layout/hierarchy3"/>
    <dgm:cxn modelId="{D4117677-F9ED-4527-A8A3-5648BEBB6390}" type="presOf" srcId="{9C8B4A99-0E9B-41A9-A94A-78285BA124FD}" destId="{ED462959-551F-400F-B319-9FD5ADDEBD52}"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554460" cy="5418455"/>
        <a:chOff x="0" y="0"/>
        <a:chExt cx="11554460" cy="5418455"/>
      </a:xfrm>
    </dsp:grpSpPr>
    <dsp:sp modelId="{F7165120-5FFC-451F-A676-9DCAA5026EF0}">
      <dsp:nvSpPr>
        <dsp:cNvPr id="3" name="圆角矩形 2"/>
        <dsp:cNvSpPr/>
      </dsp:nvSpPr>
      <dsp:spPr bwMode="white">
        <a:xfrm>
          <a:off x="358775" y="0"/>
          <a:ext cx="1494746" cy="747373"/>
        </a:xfrm>
        <a:prstGeom prst="roundRect">
          <a:avLst>
            <a:gd name="adj" fmla="val 10000"/>
          </a:avLst>
        </a:prstGeom>
      </dsp:spPr>
      <dsp:style>
        <a:lnRef idx="3">
          <a:schemeClr val="lt1"/>
        </a:lnRef>
        <a:fillRef idx="1">
          <a:schemeClr val="accent2"/>
        </a:fillRef>
        <a:effectRef idx="1">
          <a:scrgbClr r="0" g="0" b="0"/>
        </a:effectRef>
        <a:fontRef idx="minor">
          <a:schemeClr val="lt1"/>
        </a:fontRef>
      </dsp:style>
      <dsp:txBody>
        <a:bodyPr vert="horz" wrap="square" lIns="34290" tIns="22860" rIns="34290" bIns="2286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a:t>专业化指标</a:t>
          </a:r>
          <a:endParaRPr lang="zh-CN" altLang="en-US" b="1"/>
        </a:p>
      </dsp:txBody>
      <dsp:txXfrm>
        <a:off x="358775" y="0"/>
        <a:ext cx="1494746" cy="747373"/>
      </dsp:txXfrm>
    </dsp:sp>
    <dsp:sp modelId="{A8F86FA2-285E-4466-A13D-4ECC369B5275}">
      <dsp:nvSpPr>
        <dsp:cNvPr id="5" name="任意多边形 4"/>
        <dsp:cNvSpPr/>
      </dsp:nvSpPr>
      <dsp:spPr bwMode="white">
        <a:xfrm>
          <a:off x="508250" y="747373"/>
          <a:ext cx="149475" cy="560530"/>
        </a:xfrm>
        <a:custGeom>
          <a:avLst/>
          <a:gdLst/>
          <a:ahLst/>
          <a:cxnLst/>
          <a:pathLst>
            <a:path w="235" h="883">
              <a:moveTo>
                <a:pt x="0" y="0"/>
              </a:moveTo>
              <a:lnTo>
                <a:pt x="0" y="883"/>
              </a:lnTo>
              <a:lnTo>
                <a:pt x="235" y="883"/>
              </a:lnTo>
            </a:path>
          </a:pathLst>
        </a:custGeom>
      </dsp:spPr>
      <dsp:style>
        <a:lnRef idx="2">
          <a:schemeClr val="accent2"/>
        </a:lnRef>
        <a:fillRef idx="0">
          <a:schemeClr val="accent3">
            <a:tint val="90000"/>
          </a:schemeClr>
        </a:fillRef>
        <a:effectRef idx="0">
          <a:scrgbClr r="0" g="0" b="0"/>
        </a:effectRef>
        <a:fontRef idx="minor"/>
      </dsp:style>
      <dsp:txXfrm>
        <a:off x="508250" y="747373"/>
        <a:ext cx="149475" cy="560530"/>
      </dsp:txXfrm>
    </dsp:sp>
    <dsp:sp modelId="{8402CCB8-5F3F-4B37-9533-2CEF8B977F02}">
      <dsp:nvSpPr>
        <dsp:cNvPr id="6" name="圆角矩形 5"/>
        <dsp:cNvSpPr/>
      </dsp:nvSpPr>
      <dsp:spPr bwMode="white">
        <a:xfrm>
          <a:off x="657724" y="934216"/>
          <a:ext cx="1195797" cy="747373"/>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6670" tIns="17780" rIns="26670" bIns="1778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ltLang="en-US" sz="1400">
              <a:solidFill>
                <a:schemeClr val="dk1"/>
              </a:solidFill>
            </a:rPr>
            <a:t>特定细分市场</a:t>
          </a:r>
          <a:r>
            <a:rPr lang="en-US" altLang="zh-CN" sz="1400">
              <a:solidFill>
                <a:schemeClr val="dk1"/>
              </a:solidFill>
            </a:rPr>
            <a:t>3</a:t>
          </a:r>
          <a:r>
            <a:rPr lang="zh-CN" altLang="en-US" sz="1400">
              <a:solidFill>
                <a:schemeClr val="dk1"/>
              </a:solidFill>
            </a:rPr>
            <a:t>年以上</a:t>
          </a:r>
          <a:endParaRPr lang="zh-CN" altLang="en-US" sz="1400">
            <a:solidFill>
              <a:schemeClr val="dk1"/>
            </a:solidFill>
          </a:endParaRPr>
        </a:p>
      </dsp:txBody>
      <dsp:txXfrm>
        <a:off x="657724" y="934216"/>
        <a:ext cx="1195797" cy="747373"/>
      </dsp:txXfrm>
    </dsp:sp>
    <dsp:sp modelId="{6FC5009F-DE3F-4EA7-8B97-755BF90691C6}">
      <dsp:nvSpPr>
        <dsp:cNvPr id="7" name="任意多边形 6"/>
        <dsp:cNvSpPr/>
      </dsp:nvSpPr>
      <dsp:spPr bwMode="white">
        <a:xfrm>
          <a:off x="508250" y="747373"/>
          <a:ext cx="149475" cy="1494746"/>
        </a:xfrm>
        <a:custGeom>
          <a:avLst/>
          <a:gdLst/>
          <a:ahLst/>
          <a:cxnLst/>
          <a:pathLst>
            <a:path w="235" h="2354">
              <a:moveTo>
                <a:pt x="0" y="0"/>
              </a:moveTo>
              <a:lnTo>
                <a:pt x="0" y="2354"/>
              </a:lnTo>
              <a:lnTo>
                <a:pt x="235" y="2354"/>
              </a:lnTo>
            </a:path>
          </a:pathLst>
        </a:custGeom>
      </dsp:spPr>
      <dsp:style>
        <a:lnRef idx="2">
          <a:schemeClr val="accent2"/>
        </a:lnRef>
        <a:fillRef idx="0">
          <a:schemeClr val="accent3">
            <a:tint val="90000"/>
          </a:schemeClr>
        </a:fillRef>
        <a:effectRef idx="0">
          <a:scrgbClr r="0" g="0" b="0"/>
        </a:effectRef>
        <a:fontRef idx="minor"/>
      </dsp:style>
      <dsp:txXfrm>
        <a:off x="508250" y="747373"/>
        <a:ext cx="149475" cy="1494746"/>
      </dsp:txXfrm>
    </dsp:sp>
    <dsp:sp modelId="{8ED2A45B-0F28-4738-BACC-E7567F498BC0}">
      <dsp:nvSpPr>
        <dsp:cNvPr id="8" name="圆角矩形 7"/>
        <dsp:cNvSpPr/>
      </dsp:nvSpPr>
      <dsp:spPr bwMode="white">
        <a:xfrm>
          <a:off x="657724" y="1868433"/>
          <a:ext cx="1195797" cy="747373"/>
        </a:xfrm>
        <a:prstGeom prst="roundRect">
          <a:avLst>
            <a:gd name="adj" fmla="val 10000"/>
          </a:avLst>
        </a:prstGeom>
      </dsp:spPr>
      <dsp:style>
        <a:lnRef idx="2">
          <a:schemeClr val="accent3"/>
        </a:lnRef>
        <a:fillRef idx="1">
          <a:schemeClr val="lt1">
            <a:alpha val="90000"/>
          </a:schemeClr>
        </a:fillRef>
        <a:effectRef idx="0">
          <a:scrgbClr r="0" g="0" b="0"/>
        </a:effectRef>
        <a:fontRef idx="minor"/>
      </dsp:style>
      <dsp:txBody>
        <a:bodyPr vert="horz" wrap="square" lIns="22860" tIns="15240" rIns="22860" bIns="1524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ltLang="en-US" sz="1200">
              <a:solidFill>
                <a:schemeClr val="dk1"/>
              </a:solidFill>
            </a:rPr>
            <a:t>主营业务占收入总额不低于</a:t>
          </a:r>
          <a:r>
            <a:rPr lang="en-US" altLang="zh-CN" sz="1200">
              <a:solidFill>
                <a:schemeClr val="dk1"/>
              </a:solidFill>
            </a:rPr>
            <a:t>70%</a:t>
          </a:r>
          <a:endParaRPr lang="en-US" altLang="zh-CN" sz="1200">
            <a:solidFill>
              <a:schemeClr val="dk1"/>
            </a:solidFill>
          </a:endParaRPr>
        </a:p>
      </dsp:txBody>
      <dsp:txXfrm>
        <a:off x="657724" y="1868433"/>
        <a:ext cx="1195797" cy="747373"/>
      </dsp:txXfrm>
    </dsp:sp>
    <dsp:sp modelId="{F9AE809E-DEC3-4F5A-8AAB-6E265F89C42E}">
      <dsp:nvSpPr>
        <dsp:cNvPr id="25" name="任意多边形 24"/>
        <dsp:cNvSpPr/>
      </dsp:nvSpPr>
      <dsp:spPr bwMode="white">
        <a:xfrm>
          <a:off x="508250" y="747373"/>
          <a:ext cx="149475" cy="2428963"/>
        </a:xfrm>
        <a:custGeom>
          <a:avLst/>
          <a:gdLst/>
          <a:ahLst/>
          <a:cxnLst/>
          <a:pathLst>
            <a:path w="235" h="3825">
              <a:moveTo>
                <a:pt x="0" y="0"/>
              </a:moveTo>
              <a:lnTo>
                <a:pt x="0" y="3825"/>
              </a:lnTo>
              <a:lnTo>
                <a:pt x="235" y="3825"/>
              </a:lnTo>
            </a:path>
          </a:pathLst>
        </a:custGeom>
      </dsp:spPr>
      <dsp:style>
        <a:lnRef idx="2">
          <a:schemeClr val="accent2"/>
        </a:lnRef>
        <a:fillRef idx="0">
          <a:schemeClr val="accent3">
            <a:tint val="90000"/>
          </a:schemeClr>
        </a:fillRef>
        <a:effectRef idx="0">
          <a:scrgbClr r="0" g="0" b="0"/>
        </a:effectRef>
        <a:fontRef idx="minor"/>
      </dsp:style>
      <dsp:txXfrm>
        <a:off x="508250" y="747373"/>
        <a:ext cx="149475" cy="2428963"/>
      </dsp:txXfrm>
    </dsp:sp>
    <dsp:sp modelId="{FC27F139-7D77-4B47-ADF4-6E05D05B29A9}">
      <dsp:nvSpPr>
        <dsp:cNvPr id="26" name="圆角矩形 25"/>
        <dsp:cNvSpPr/>
      </dsp:nvSpPr>
      <dsp:spPr bwMode="white">
        <a:xfrm>
          <a:off x="657724" y="2802649"/>
          <a:ext cx="1195797" cy="747373"/>
        </a:xfrm>
        <a:prstGeom prst="roundRect">
          <a:avLst>
            <a:gd name="adj" fmla="val 10000"/>
          </a:avLst>
        </a:prstGeom>
      </dsp:spPr>
      <dsp:style>
        <a:lnRef idx="2">
          <a:schemeClr val="accent4"/>
        </a:lnRef>
        <a:fillRef idx="1">
          <a:schemeClr val="lt1">
            <a:alpha val="90000"/>
          </a:schemeClr>
        </a:fillRef>
        <a:effectRef idx="0">
          <a:scrgbClr r="0" g="0" b="0"/>
        </a:effectRef>
        <a:fontRef idx="minor"/>
      </dsp:style>
      <dsp:txBody>
        <a:bodyPr vert="horz" wrap="square" lIns="22860" tIns="15240" rIns="22860" bIns="1524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sz="1200">
              <a:solidFill>
                <a:schemeClr val="dk1"/>
              </a:solidFill>
            </a:rPr>
            <a:t>近</a:t>
          </a:r>
          <a:r>
            <a:rPr lang="en-US" altLang="zh-CN" sz="1200">
              <a:solidFill>
                <a:schemeClr val="dk1"/>
              </a:solidFill>
            </a:rPr>
            <a:t>2</a:t>
          </a:r>
          <a:r>
            <a:rPr lang="zh-CN" altLang="en-US" sz="1200">
              <a:solidFill>
                <a:schemeClr val="dk1"/>
              </a:solidFill>
            </a:rPr>
            <a:t>年主营收入平均增长率不低于</a:t>
          </a:r>
          <a:r>
            <a:rPr lang="en-US" altLang="zh-CN" sz="1200">
              <a:solidFill>
                <a:schemeClr val="dk1"/>
              </a:solidFill>
            </a:rPr>
            <a:t>5%</a:t>
          </a:r>
          <a:endParaRPr lang="en-US" altLang="zh-CN" sz="1200">
            <a:solidFill>
              <a:schemeClr val="dk1"/>
            </a:solidFill>
          </a:endParaRPr>
        </a:p>
      </dsp:txBody>
      <dsp:txXfrm>
        <a:off x="657724" y="2802649"/>
        <a:ext cx="1195797" cy="747373"/>
      </dsp:txXfrm>
    </dsp:sp>
    <dsp:sp modelId="{E3FF03EB-8647-4636-BC5C-E9BEC6C29553}">
      <dsp:nvSpPr>
        <dsp:cNvPr id="9" name="圆角矩形 8"/>
        <dsp:cNvSpPr/>
      </dsp:nvSpPr>
      <dsp:spPr bwMode="white">
        <a:xfrm>
          <a:off x="2227208" y="0"/>
          <a:ext cx="1494746" cy="747373"/>
        </a:xfrm>
        <a:prstGeom prst="roundRect">
          <a:avLst>
            <a:gd name="adj" fmla="val 10000"/>
          </a:avLst>
        </a:prstGeom>
      </dsp:spPr>
      <dsp:style>
        <a:lnRef idx="3">
          <a:schemeClr val="lt1"/>
        </a:lnRef>
        <a:fillRef idx="1">
          <a:schemeClr val="accent3"/>
        </a:fillRef>
        <a:effectRef idx="1">
          <a:scrgbClr r="0" g="0" b="0"/>
        </a:effectRef>
        <a:fontRef idx="minor">
          <a:schemeClr val="lt1"/>
        </a:fontRef>
      </dsp:style>
      <dsp:txBody>
        <a:bodyPr vert="horz" wrap="square" lIns="34290" tIns="22860" rIns="34290" bIns="2286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a:t>精细化指标</a:t>
          </a:r>
          <a:endParaRPr lang="zh-CN" altLang="en-US" b="1"/>
        </a:p>
      </dsp:txBody>
      <dsp:txXfrm>
        <a:off x="2227208" y="0"/>
        <a:ext cx="1494746" cy="747373"/>
      </dsp:txXfrm>
    </dsp:sp>
    <dsp:sp modelId="{3F5EB287-4C34-456C-B985-2B774B3D9EF1}">
      <dsp:nvSpPr>
        <dsp:cNvPr id="11" name="任意多边形 10"/>
        <dsp:cNvSpPr/>
      </dsp:nvSpPr>
      <dsp:spPr bwMode="white">
        <a:xfrm>
          <a:off x="2376682" y="747373"/>
          <a:ext cx="149475" cy="560530"/>
        </a:xfrm>
        <a:custGeom>
          <a:avLst/>
          <a:gdLst/>
          <a:ahLst/>
          <a:cxnLst/>
          <a:pathLst>
            <a:path w="235" h="883">
              <a:moveTo>
                <a:pt x="0" y="0"/>
              </a:moveTo>
              <a:lnTo>
                <a:pt x="0" y="883"/>
              </a:lnTo>
              <a:lnTo>
                <a:pt x="235" y="883"/>
              </a:lnTo>
            </a:path>
          </a:pathLst>
        </a:custGeom>
      </dsp:spPr>
      <dsp:style>
        <a:lnRef idx="2">
          <a:schemeClr val="accent2"/>
        </a:lnRef>
        <a:fillRef idx="0">
          <a:schemeClr val="accent3">
            <a:tint val="90000"/>
          </a:schemeClr>
        </a:fillRef>
        <a:effectRef idx="0">
          <a:scrgbClr r="0" g="0" b="0"/>
        </a:effectRef>
        <a:fontRef idx="minor"/>
      </dsp:style>
      <dsp:txXfrm>
        <a:off x="2376682" y="747373"/>
        <a:ext cx="149475" cy="560530"/>
      </dsp:txXfrm>
    </dsp:sp>
    <dsp:sp modelId="{A9454E12-1A81-4CCD-AB01-CC69284C8769}">
      <dsp:nvSpPr>
        <dsp:cNvPr id="12" name="圆角矩形 11"/>
        <dsp:cNvSpPr/>
      </dsp:nvSpPr>
      <dsp:spPr bwMode="white">
        <a:xfrm>
          <a:off x="2526157" y="934216"/>
          <a:ext cx="1195797" cy="747373"/>
        </a:xfrm>
        <a:prstGeom prst="roundRect">
          <a:avLst>
            <a:gd name="adj" fmla="val 10000"/>
          </a:avLst>
        </a:prstGeom>
      </dsp:spPr>
      <dsp:style>
        <a:lnRef idx="2">
          <a:schemeClr val="accent5"/>
        </a:lnRef>
        <a:fillRef idx="1">
          <a:schemeClr val="lt1">
            <a:alpha val="90000"/>
          </a:schemeClr>
        </a:fillRef>
        <a:effectRef idx="0">
          <a:scrgbClr r="0" g="0" b="0"/>
        </a:effectRef>
        <a:fontRef idx="minor"/>
      </dsp:style>
      <dsp:txBody>
        <a:bodyPr vert="horz" wrap="square" lIns="22860" tIns="15240" rIns="22860" bIns="1524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ltLang="en-US" sz="1200">
              <a:solidFill>
                <a:schemeClr val="dk1"/>
              </a:solidFill>
            </a:rPr>
            <a:t>治理规范，产品技术领先，各经营环节至少有</a:t>
          </a:r>
          <a:r>
            <a:rPr lang="en-US" altLang="zh-CN" sz="1200">
              <a:solidFill>
                <a:schemeClr val="dk1"/>
              </a:solidFill>
            </a:rPr>
            <a:t>1</a:t>
          </a:r>
          <a:r>
            <a:rPr lang="zh-CN" altLang="en-US" sz="1200">
              <a:solidFill>
                <a:schemeClr val="dk1"/>
              </a:solidFill>
            </a:rPr>
            <a:t>项实现信息化</a:t>
          </a:r>
          <a:endParaRPr lang="zh-CN" altLang="en-US" sz="1200">
            <a:solidFill>
              <a:schemeClr val="dk1"/>
            </a:solidFill>
          </a:endParaRPr>
        </a:p>
      </dsp:txBody>
      <dsp:txXfrm>
        <a:off x="2526157" y="934216"/>
        <a:ext cx="1195797" cy="747373"/>
      </dsp:txXfrm>
    </dsp:sp>
    <dsp:sp modelId="{56903B70-44BE-4DEE-B3D8-8D6F309E69EE}">
      <dsp:nvSpPr>
        <dsp:cNvPr id="13" name="任意多边形 12"/>
        <dsp:cNvSpPr/>
      </dsp:nvSpPr>
      <dsp:spPr bwMode="white">
        <a:xfrm>
          <a:off x="2376682" y="747373"/>
          <a:ext cx="149475" cy="1494746"/>
        </a:xfrm>
        <a:custGeom>
          <a:avLst/>
          <a:gdLst/>
          <a:ahLst/>
          <a:cxnLst/>
          <a:pathLst>
            <a:path w="235" h="2354">
              <a:moveTo>
                <a:pt x="0" y="0"/>
              </a:moveTo>
              <a:lnTo>
                <a:pt x="0" y="2354"/>
              </a:lnTo>
              <a:lnTo>
                <a:pt x="235" y="2354"/>
              </a:lnTo>
            </a:path>
          </a:pathLst>
        </a:custGeom>
      </dsp:spPr>
      <dsp:style>
        <a:lnRef idx="2">
          <a:schemeClr val="accent2"/>
        </a:lnRef>
        <a:fillRef idx="0">
          <a:schemeClr val="accent3">
            <a:tint val="90000"/>
          </a:schemeClr>
        </a:fillRef>
        <a:effectRef idx="0">
          <a:scrgbClr r="0" g="0" b="0"/>
        </a:effectRef>
        <a:fontRef idx="minor"/>
      </dsp:style>
      <dsp:txXfrm>
        <a:off x="2376682" y="747373"/>
        <a:ext cx="149475" cy="1494746"/>
      </dsp:txXfrm>
    </dsp:sp>
    <dsp:sp modelId="{CD3CDA12-D3B0-45EC-A723-612A0493B711}">
      <dsp:nvSpPr>
        <dsp:cNvPr id="14" name="圆角矩形 13"/>
        <dsp:cNvSpPr/>
      </dsp:nvSpPr>
      <dsp:spPr bwMode="white">
        <a:xfrm>
          <a:off x="2526157" y="1868433"/>
          <a:ext cx="1195797" cy="747373"/>
        </a:xfrm>
        <a:prstGeom prst="roundRect">
          <a:avLst>
            <a:gd name="adj" fmla="val 10000"/>
          </a:avLst>
        </a:prstGeom>
      </dsp:spPr>
      <dsp:style>
        <a:lnRef idx="2">
          <a:schemeClr val="accent6"/>
        </a:lnRef>
        <a:fillRef idx="1">
          <a:schemeClr val="lt1">
            <a:alpha val="90000"/>
          </a:schemeClr>
        </a:fillRef>
        <a:effectRef idx="0">
          <a:scrgbClr r="0" g="0" b="0"/>
        </a:effectRef>
        <a:fontRef idx="minor"/>
      </dsp:style>
      <dsp:txBody>
        <a:bodyPr vert="horz" wrap="square" lIns="22860" tIns="15240" rIns="22860" bIns="1524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ltLang="en-US" sz="1200">
              <a:solidFill>
                <a:schemeClr val="dk1"/>
              </a:solidFill>
            </a:rPr>
            <a:t>取得相关管理体系认证或发达国家地区产品认证</a:t>
          </a:r>
          <a:endParaRPr lang="zh-CN" altLang="en-US" sz="1200">
            <a:solidFill>
              <a:schemeClr val="dk1"/>
            </a:solidFill>
          </a:endParaRPr>
        </a:p>
      </dsp:txBody>
      <dsp:txXfrm>
        <a:off x="2526157" y="1868433"/>
        <a:ext cx="1195797" cy="747373"/>
      </dsp:txXfrm>
    </dsp:sp>
    <dsp:sp modelId="{BEBD6AE5-DFF2-4852-8FD3-B0D6E345F1F6}">
      <dsp:nvSpPr>
        <dsp:cNvPr id="15" name="任意多边形 14"/>
        <dsp:cNvSpPr/>
      </dsp:nvSpPr>
      <dsp:spPr bwMode="white">
        <a:xfrm>
          <a:off x="2376682" y="747373"/>
          <a:ext cx="149475" cy="2428963"/>
        </a:xfrm>
        <a:custGeom>
          <a:avLst/>
          <a:gdLst/>
          <a:ahLst/>
          <a:cxnLst/>
          <a:pathLst>
            <a:path w="235" h="3825">
              <a:moveTo>
                <a:pt x="0" y="0"/>
              </a:moveTo>
              <a:lnTo>
                <a:pt x="0" y="3825"/>
              </a:lnTo>
              <a:lnTo>
                <a:pt x="235" y="3825"/>
              </a:lnTo>
            </a:path>
          </a:pathLst>
        </a:custGeom>
      </dsp:spPr>
      <dsp:style>
        <a:lnRef idx="2">
          <a:schemeClr val="accent2"/>
        </a:lnRef>
        <a:fillRef idx="0">
          <a:schemeClr val="accent3">
            <a:tint val="90000"/>
          </a:schemeClr>
        </a:fillRef>
        <a:effectRef idx="0">
          <a:scrgbClr r="0" g="0" b="0"/>
        </a:effectRef>
        <a:fontRef idx="minor"/>
      </dsp:style>
      <dsp:txXfrm>
        <a:off x="2376682" y="747373"/>
        <a:ext cx="149475" cy="2428963"/>
      </dsp:txXfrm>
    </dsp:sp>
    <dsp:sp modelId="{244BB348-662E-4F4C-AD5B-522A78C41D3F}">
      <dsp:nvSpPr>
        <dsp:cNvPr id="16" name="圆角矩形 15"/>
        <dsp:cNvSpPr/>
      </dsp:nvSpPr>
      <dsp:spPr bwMode="white">
        <a:xfrm>
          <a:off x="2526157" y="2802649"/>
          <a:ext cx="1195797" cy="747373"/>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2860" tIns="15240" rIns="22860" bIns="1524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sz="1200">
              <a:solidFill>
                <a:schemeClr val="dk1"/>
              </a:solidFill>
            </a:rPr>
            <a:t>资产负债率不高于</a:t>
          </a:r>
          <a:r>
            <a:rPr lang="en-US" altLang="zh-CN" sz="1200">
              <a:solidFill>
                <a:schemeClr val="dk1"/>
              </a:solidFill>
            </a:rPr>
            <a:t>70%</a:t>
          </a:r>
          <a:endParaRPr lang="en-US" altLang="zh-CN" sz="1200">
            <a:solidFill>
              <a:schemeClr val="dk1"/>
            </a:solidFill>
          </a:endParaRPr>
        </a:p>
      </dsp:txBody>
      <dsp:txXfrm>
        <a:off x="2526157" y="2802649"/>
        <a:ext cx="1195797" cy="747373"/>
      </dsp:txXfrm>
    </dsp:sp>
    <dsp:sp modelId="{2F663015-CC06-4749-8063-F00247A51CD1}">
      <dsp:nvSpPr>
        <dsp:cNvPr id="17" name="圆角矩形 16"/>
        <dsp:cNvSpPr/>
      </dsp:nvSpPr>
      <dsp:spPr bwMode="white">
        <a:xfrm>
          <a:off x="4095641" y="0"/>
          <a:ext cx="1494746" cy="747373"/>
        </a:xfrm>
        <a:prstGeom prst="roundRect">
          <a:avLst>
            <a:gd name="adj" fmla="val 10000"/>
          </a:avLst>
        </a:prstGeom>
      </dsp:spPr>
      <dsp:style>
        <a:lnRef idx="3">
          <a:schemeClr val="lt1"/>
        </a:lnRef>
        <a:fillRef idx="1">
          <a:schemeClr val="accent4"/>
        </a:fillRef>
        <a:effectRef idx="1">
          <a:scrgbClr r="0" g="0" b="0"/>
        </a:effectRef>
        <a:fontRef idx="minor">
          <a:schemeClr val="lt1"/>
        </a:fontRef>
      </dsp:style>
      <dsp:txBody>
        <a:bodyPr vert="horz" wrap="square" lIns="34290" tIns="22860" rIns="34290" bIns="2286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b="1"/>
            <a:t>特色化指标</a:t>
          </a:r>
          <a:endParaRPr lang="zh-CN" b="1"/>
        </a:p>
      </dsp:txBody>
      <dsp:txXfrm>
        <a:off x="4095641" y="0"/>
        <a:ext cx="1494746" cy="747373"/>
      </dsp:txXfrm>
    </dsp:sp>
    <dsp:sp modelId="{D98CAEEA-D15F-4024-A024-CB0A26C7694B}">
      <dsp:nvSpPr>
        <dsp:cNvPr id="29" name="任意多边形 28"/>
        <dsp:cNvSpPr/>
      </dsp:nvSpPr>
      <dsp:spPr bwMode="white">
        <a:xfrm>
          <a:off x="4245115" y="747373"/>
          <a:ext cx="149475" cy="560530"/>
        </a:xfrm>
        <a:custGeom>
          <a:avLst/>
          <a:gdLst/>
          <a:ahLst/>
          <a:cxnLst/>
          <a:pathLst>
            <a:path w="235" h="883">
              <a:moveTo>
                <a:pt x="0" y="0"/>
              </a:moveTo>
              <a:lnTo>
                <a:pt x="0" y="883"/>
              </a:lnTo>
              <a:lnTo>
                <a:pt x="235" y="883"/>
              </a:lnTo>
            </a:path>
          </a:pathLst>
        </a:custGeom>
      </dsp:spPr>
      <dsp:style>
        <a:lnRef idx="2">
          <a:schemeClr val="accent2"/>
        </a:lnRef>
        <a:fillRef idx="0">
          <a:schemeClr val="accent3">
            <a:tint val="90000"/>
          </a:schemeClr>
        </a:fillRef>
        <a:effectRef idx="0">
          <a:scrgbClr r="0" g="0" b="0"/>
        </a:effectRef>
        <a:fontRef idx="minor"/>
      </dsp:style>
      <dsp:txXfrm>
        <a:off x="4245115" y="747373"/>
        <a:ext cx="149475" cy="560530"/>
      </dsp:txXfrm>
    </dsp:sp>
    <dsp:sp modelId="{C1207565-F97C-431A-B380-18B69D263536}">
      <dsp:nvSpPr>
        <dsp:cNvPr id="30" name="圆角矩形 29"/>
        <dsp:cNvSpPr/>
      </dsp:nvSpPr>
      <dsp:spPr bwMode="white">
        <a:xfrm>
          <a:off x="4394590" y="934216"/>
          <a:ext cx="1195797" cy="747373"/>
        </a:xfrm>
        <a:prstGeom prst="roundRect">
          <a:avLst>
            <a:gd name="adj" fmla="val 10000"/>
          </a:avLst>
        </a:prstGeom>
      </dsp:spPr>
      <dsp:style>
        <a:lnRef idx="2">
          <a:schemeClr val="accent3"/>
        </a:lnRef>
        <a:fillRef idx="1">
          <a:schemeClr val="lt1">
            <a:alpha val="90000"/>
          </a:schemeClr>
        </a:fillRef>
        <a:effectRef idx="0">
          <a:scrgbClr r="0" g="0" b="0"/>
        </a:effectRef>
        <a:fontRef idx="minor"/>
      </dsp:style>
      <dsp:txBody>
        <a:bodyPr vert="horz" wrap="square" lIns="22860" tIns="15240" rIns="22860" bIns="1524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sz="1200">
              <a:solidFill>
                <a:schemeClr val="dk1"/>
              </a:solidFill>
            </a:rPr>
            <a:t>主导产品在细分市场占有率达</a:t>
          </a:r>
          <a:r>
            <a:rPr lang="en-US" altLang="zh-CN" sz="1200">
              <a:solidFill>
                <a:schemeClr val="dk1"/>
              </a:solidFill>
            </a:rPr>
            <a:t>10%</a:t>
          </a:r>
          <a:r>
            <a:rPr lang="zh-CN" altLang="en-US" sz="1200">
              <a:solidFill>
                <a:schemeClr val="dk1"/>
              </a:solidFill>
            </a:rPr>
            <a:t>以上</a:t>
          </a:r>
          <a:endParaRPr lang="zh-CN" altLang="en-US" sz="1200">
            <a:solidFill>
              <a:schemeClr val="dk1"/>
            </a:solidFill>
          </a:endParaRPr>
        </a:p>
      </dsp:txBody>
      <dsp:txXfrm>
        <a:off x="4394590" y="934216"/>
        <a:ext cx="1195797" cy="747373"/>
      </dsp:txXfrm>
    </dsp:sp>
    <dsp:sp modelId="{FDD93E02-0354-444D-AF32-FB3C31EA8859}">
      <dsp:nvSpPr>
        <dsp:cNvPr id="31" name="任意多边形 30"/>
        <dsp:cNvSpPr/>
      </dsp:nvSpPr>
      <dsp:spPr bwMode="white">
        <a:xfrm>
          <a:off x="4245115" y="747373"/>
          <a:ext cx="149475" cy="1494746"/>
        </a:xfrm>
        <a:custGeom>
          <a:avLst/>
          <a:gdLst/>
          <a:ahLst/>
          <a:cxnLst/>
          <a:pathLst>
            <a:path w="235" h="2354">
              <a:moveTo>
                <a:pt x="0" y="0"/>
              </a:moveTo>
              <a:lnTo>
                <a:pt x="0" y="2354"/>
              </a:lnTo>
              <a:lnTo>
                <a:pt x="235" y="2354"/>
              </a:lnTo>
            </a:path>
          </a:pathLst>
        </a:custGeom>
      </dsp:spPr>
      <dsp:style>
        <a:lnRef idx="2">
          <a:schemeClr val="accent2"/>
        </a:lnRef>
        <a:fillRef idx="0">
          <a:schemeClr val="accent3">
            <a:tint val="90000"/>
          </a:schemeClr>
        </a:fillRef>
        <a:effectRef idx="0">
          <a:scrgbClr r="0" g="0" b="0"/>
        </a:effectRef>
        <a:fontRef idx="minor"/>
      </dsp:style>
      <dsp:txXfrm>
        <a:off x="4245115" y="747373"/>
        <a:ext cx="149475" cy="1494746"/>
      </dsp:txXfrm>
    </dsp:sp>
    <dsp:sp modelId="{7DF9F0E5-59E7-4231-BC9C-9F661EB1A3CC}">
      <dsp:nvSpPr>
        <dsp:cNvPr id="32" name="圆角矩形 31"/>
        <dsp:cNvSpPr/>
      </dsp:nvSpPr>
      <dsp:spPr bwMode="white">
        <a:xfrm>
          <a:off x="4394590" y="1868433"/>
          <a:ext cx="1195797" cy="747373"/>
        </a:xfrm>
        <a:prstGeom prst="roundRect">
          <a:avLst>
            <a:gd name="adj" fmla="val 10000"/>
          </a:avLst>
        </a:prstGeom>
      </dsp:spPr>
      <dsp:style>
        <a:lnRef idx="2">
          <a:schemeClr val="accent4"/>
        </a:lnRef>
        <a:fillRef idx="1">
          <a:schemeClr val="lt1">
            <a:alpha val="90000"/>
          </a:schemeClr>
        </a:fillRef>
        <a:effectRef idx="0">
          <a:scrgbClr r="0" g="0" b="0"/>
        </a:effectRef>
        <a:fontRef idx="minor"/>
      </dsp:style>
      <dsp:txBody>
        <a:bodyPr vert="horz" wrap="square" lIns="20955" tIns="13970" rIns="20955" bIns="1397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solidFill>
                <a:schemeClr val="dk1"/>
              </a:solidFill>
            </a:rPr>
            <a:t>拥有具有竞争优势和知名度较高的自主品牌</a:t>
          </a:r>
          <a:endParaRPr lang="zh-CN">
            <a:solidFill>
              <a:schemeClr val="dk1"/>
            </a:solidFill>
          </a:endParaRPr>
        </a:p>
      </dsp:txBody>
      <dsp:txXfrm>
        <a:off x="4394590" y="1868433"/>
        <a:ext cx="1195797" cy="747373"/>
      </dsp:txXfrm>
    </dsp:sp>
    <dsp:sp modelId="{459B74F3-2E95-49D7-8C8C-83B9EB70FF08}">
      <dsp:nvSpPr>
        <dsp:cNvPr id="19" name="圆角矩形 18"/>
        <dsp:cNvSpPr/>
      </dsp:nvSpPr>
      <dsp:spPr bwMode="white">
        <a:xfrm>
          <a:off x="5964073" y="0"/>
          <a:ext cx="1494746" cy="747373"/>
        </a:xfrm>
        <a:prstGeom prst="roundRect">
          <a:avLst>
            <a:gd name="adj" fmla="val 10000"/>
          </a:avLst>
        </a:prstGeom>
      </dsp:spPr>
      <dsp:style>
        <a:lnRef idx="3">
          <a:schemeClr val="lt1"/>
        </a:lnRef>
        <a:fillRef idx="1">
          <a:schemeClr val="accent5"/>
        </a:fillRef>
        <a:effectRef idx="1">
          <a:scrgbClr r="0" g="0" b="0"/>
        </a:effectRef>
        <a:fontRef idx="minor">
          <a:schemeClr val="lt1"/>
        </a:fontRef>
      </dsp:style>
      <dsp:txBody>
        <a:bodyPr vert="horz" wrap="square" lIns="34290" tIns="22860" rIns="34290" bIns="2286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b="1"/>
            <a:t>创新能力</a:t>
          </a:r>
          <a:endParaRPr lang="zh-CN" b="1"/>
        </a:p>
        <a:p>
          <a:pPr lvl="0">
            <a:lnSpc>
              <a:spcPct val="100000"/>
            </a:lnSpc>
            <a:spcBef>
              <a:spcPct val="0"/>
            </a:spcBef>
            <a:spcAft>
              <a:spcPct val="35000"/>
            </a:spcAft>
          </a:pPr>
          <a:r>
            <a:rPr lang="zh-CN" b="1"/>
            <a:t>指标</a:t>
          </a:r>
          <a:endParaRPr lang="zh-CN" b="1"/>
        </a:p>
      </dsp:txBody>
      <dsp:txXfrm>
        <a:off x="5964073" y="0"/>
        <a:ext cx="1494746" cy="747373"/>
      </dsp:txXfrm>
    </dsp:sp>
    <dsp:sp modelId="{82D4234E-0BE8-4E1D-8E1F-C33F6E51E5B0}">
      <dsp:nvSpPr>
        <dsp:cNvPr id="33" name="任意多边形 32"/>
        <dsp:cNvSpPr/>
      </dsp:nvSpPr>
      <dsp:spPr bwMode="white">
        <a:xfrm>
          <a:off x="6113548" y="747373"/>
          <a:ext cx="149475" cy="560530"/>
        </a:xfrm>
        <a:custGeom>
          <a:avLst/>
          <a:gdLst/>
          <a:ahLst/>
          <a:cxnLst/>
          <a:pathLst>
            <a:path w="235" h="883">
              <a:moveTo>
                <a:pt x="0" y="0"/>
              </a:moveTo>
              <a:lnTo>
                <a:pt x="0" y="883"/>
              </a:lnTo>
              <a:lnTo>
                <a:pt x="235" y="883"/>
              </a:lnTo>
            </a:path>
          </a:pathLst>
        </a:custGeom>
      </dsp:spPr>
      <dsp:style>
        <a:lnRef idx="2">
          <a:schemeClr val="accent2"/>
        </a:lnRef>
        <a:fillRef idx="0">
          <a:schemeClr val="accent3">
            <a:tint val="90000"/>
          </a:schemeClr>
        </a:fillRef>
        <a:effectRef idx="0">
          <a:scrgbClr r="0" g="0" b="0"/>
        </a:effectRef>
        <a:fontRef idx="minor"/>
      </dsp:style>
      <dsp:txXfrm>
        <a:off x="6113548" y="747373"/>
        <a:ext cx="149475" cy="560530"/>
      </dsp:txXfrm>
    </dsp:sp>
    <dsp:sp modelId="{7BD93772-BF58-41FA-8FA1-3A5863A81271}">
      <dsp:nvSpPr>
        <dsp:cNvPr id="34" name="圆角矩形 33"/>
        <dsp:cNvSpPr/>
      </dsp:nvSpPr>
      <dsp:spPr bwMode="white">
        <a:xfrm>
          <a:off x="6263023" y="934216"/>
          <a:ext cx="1195797" cy="747373"/>
        </a:xfrm>
        <a:prstGeom prst="roundRect">
          <a:avLst>
            <a:gd name="adj" fmla="val 10000"/>
          </a:avLst>
        </a:prstGeom>
      </dsp:spPr>
      <dsp:style>
        <a:lnRef idx="2">
          <a:schemeClr val="accent5"/>
        </a:lnRef>
        <a:fillRef idx="1">
          <a:schemeClr val="lt1">
            <a:alpha val="90000"/>
          </a:schemeClr>
        </a:fillRef>
        <a:effectRef idx="0">
          <a:scrgbClr r="0" g="0" b="0"/>
        </a:effectRef>
        <a:fontRef idx="minor"/>
      </dsp:style>
      <dsp:txBody>
        <a:bodyPr vert="horz" wrap="square" lIns="19050" tIns="12700" rIns="19050" bIns="1270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endParaRPr lang="zh-CN" sz="1000">
            <a:solidFill>
              <a:schemeClr val="dk1"/>
            </a:solidFill>
          </a:endParaRPr>
        </a:p>
        <a:p>
          <a:pPr lvl="0">
            <a:lnSpc>
              <a:spcPct val="100000"/>
            </a:lnSpc>
            <a:spcBef>
              <a:spcPct val="0"/>
            </a:spcBef>
            <a:spcAft>
              <a:spcPct val="35000"/>
            </a:spcAft>
          </a:pPr>
          <a:r>
            <a:rPr lang="zh-CN" sz="1000">
              <a:solidFill>
                <a:schemeClr val="dk1"/>
              </a:solidFill>
            </a:rPr>
            <a:t>营收＞</a:t>
          </a:r>
          <a:r>
            <a:rPr lang="en-US" altLang="zh-CN" sz="1000">
              <a:solidFill>
                <a:schemeClr val="dk1"/>
              </a:solidFill>
            </a:rPr>
            <a:t>1</a:t>
          </a:r>
          <a:r>
            <a:rPr lang="zh-CN" altLang="en-US" sz="1000">
              <a:solidFill>
                <a:schemeClr val="dk1"/>
              </a:solidFill>
            </a:rPr>
            <a:t>亿，近</a:t>
          </a:r>
          <a:r>
            <a:rPr lang="en-US" altLang="zh-CN" sz="1000">
              <a:solidFill>
                <a:schemeClr val="dk1"/>
              </a:solidFill>
            </a:rPr>
            <a:t>2</a:t>
          </a:r>
          <a:r>
            <a:rPr lang="zh-CN" altLang="en-US" sz="1000">
              <a:solidFill>
                <a:schemeClr val="dk1"/>
              </a:solidFill>
            </a:rPr>
            <a:t>年研发费</a:t>
          </a:r>
          <a:r>
            <a:rPr lang="en-US" altLang="zh-CN" sz="1000">
              <a:solidFill>
                <a:schemeClr val="dk1"/>
              </a:solidFill>
            </a:rPr>
            <a:t>≥3%</a:t>
          </a:r>
          <a:r>
            <a:rPr lang="zh-CN" altLang="en-US" sz="1000">
              <a:solidFill>
                <a:schemeClr val="dk1"/>
              </a:solidFill>
            </a:rPr>
            <a:t>；</a:t>
          </a:r>
          <a:endParaRPr lang="zh-CN" altLang="en-US" sz="1000">
            <a:solidFill>
              <a:schemeClr val="dk1"/>
            </a:solidFill>
          </a:endParaRPr>
        </a:p>
        <a:p>
          <a:pPr lvl="0">
            <a:lnSpc>
              <a:spcPct val="100000"/>
            </a:lnSpc>
            <a:spcBef>
              <a:spcPct val="0"/>
            </a:spcBef>
            <a:spcAft>
              <a:spcPct val="35000"/>
            </a:spcAft>
          </a:pPr>
          <a:r>
            <a:rPr sz="1000">
              <a:solidFill>
                <a:schemeClr val="dk1"/>
              </a:solidFill>
              <a:sym typeface="+mn-ea"/>
            </a:rPr>
            <a:t>0</a:t>
          </a:r>
          <a:r>
            <a:rPr lang="en-US" altLang="zh-CN" sz="1000">
              <a:solidFill>
                <a:schemeClr val="dk1"/>
              </a:solidFill>
              <a:sym typeface="+mn-ea"/>
            </a:rPr>
            <a:t>.5</a:t>
          </a:r>
          <a:r>
            <a:rPr sz="1000">
              <a:solidFill>
                <a:schemeClr val="dk1"/>
              </a:solidFill>
              <a:sym typeface="+mn-ea"/>
            </a:rPr>
            <a:t>亿</a:t>
          </a:r>
          <a:r>
            <a:rPr sz="1000">
              <a:solidFill>
                <a:schemeClr val="dk1"/>
              </a:solidFill>
              <a:sym typeface="+mn-ea"/>
            </a:rPr>
            <a:t>≤</a:t>
          </a:r>
          <a:r>
            <a:rPr sz="1000">
              <a:solidFill>
                <a:schemeClr val="dk1"/>
              </a:solidFill>
              <a:sym typeface="+mn-ea"/>
            </a:rPr>
            <a:t>营</a:t>
          </a:r>
          <a:r>
            <a:rPr lang="zh-CN" sz="1000">
              <a:solidFill>
                <a:schemeClr val="dk1"/>
              </a:solidFill>
              <a:sym typeface="+mn-ea"/>
            </a:rPr>
            <a:t>收＜</a:t>
          </a:r>
          <a:r>
            <a:rPr sz="1000">
              <a:solidFill>
                <a:schemeClr val="dk1"/>
              </a:solidFill>
              <a:sym typeface="+mn-ea"/>
            </a:rPr>
            <a:t>1</a:t>
          </a:r>
          <a:r>
            <a:rPr sz="1000">
              <a:solidFill>
                <a:schemeClr val="dk1"/>
              </a:solidFill>
              <a:sym typeface="+mn-ea"/>
            </a:rPr>
            <a:t>亿</a:t>
          </a:r>
          <a:r>
            <a:rPr lang="zh-CN" altLang="en-US" sz="1000">
              <a:solidFill>
                <a:schemeClr val="dk1"/>
              </a:solidFill>
              <a:sym typeface="+mn-ea"/>
            </a:rPr>
            <a:t>，近</a:t>
          </a:r>
          <a:r>
            <a:rPr sz="1000">
              <a:solidFill>
                <a:schemeClr val="dk1"/>
              </a:solidFill>
              <a:sym typeface="+mn-ea"/>
            </a:rPr>
            <a:t>2</a:t>
          </a:r>
          <a:r>
            <a:rPr sz="1000">
              <a:solidFill>
                <a:schemeClr val="dk1"/>
              </a:solidFill>
              <a:sym typeface="+mn-ea"/>
            </a:rPr>
            <a:t>年</a:t>
          </a:r>
          <a:r>
            <a:rPr lang="zh-CN" altLang="en-US" sz="1000">
              <a:solidFill>
                <a:schemeClr val="dk1"/>
              </a:solidFill>
              <a:sym typeface="+mn-ea"/>
            </a:rPr>
            <a:t>研发费</a:t>
          </a:r>
          <a:r>
            <a:rPr sz="1000">
              <a:solidFill>
                <a:schemeClr val="dk1"/>
              </a:solidFill>
              <a:sym typeface="+mn-ea"/>
            </a:rPr>
            <a:t>≥</a:t>
          </a:r>
          <a:r>
            <a:rPr sz="1000">
              <a:solidFill>
                <a:schemeClr val="dk1"/>
              </a:solidFill>
              <a:sym typeface="+mn-ea"/>
            </a:rPr>
            <a:t>6</a:t>
          </a:r>
          <a:r>
            <a:rPr sz="1000">
              <a:solidFill>
                <a:schemeClr val="dk1"/>
              </a:solidFill>
              <a:sym typeface="+mn-ea"/>
            </a:rPr>
            <a:t>%</a:t>
          </a:r>
          <a:r>
            <a:rPr sz="1000">
              <a:solidFill>
                <a:schemeClr val="dk1"/>
              </a:solidFill>
              <a:sym typeface="+mn-ea"/>
            </a:rPr>
            <a:t>；</a:t>
          </a:r>
          <a:endParaRPr lang="zh-CN" altLang="en-US" sz="1000">
            <a:solidFill>
              <a:schemeClr val="dk1"/>
            </a:solidFill>
          </a:endParaRPr>
        </a:p>
        <a:p>
          <a:pPr lvl="0">
            <a:lnSpc>
              <a:spcPct val="100000"/>
            </a:lnSpc>
            <a:spcBef>
              <a:spcPct val="0"/>
            </a:spcBef>
            <a:spcAft>
              <a:spcPct val="35000"/>
            </a:spcAft>
          </a:pPr>
          <a:endParaRPr lang="zh-CN" altLang="en-US" sz="1000">
            <a:solidFill>
              <a:schemeClr val="dk1"/>
            </a:solidFill>
          </a:endParaRPr>
        </a:p>
      </dsp:txBody>
      <dsp:txXfrm>
        <a:off x="6263023" y="934216"/>
        <a:ext cx="1195797" cy="747373"/>
      </dsp:txXfrm>
    </dsp:sp>
    <dsp:sp modelId="{3EEEC1EC-6968-45DB-BC8B-D5E4288B97F3}">
      <dsp:nvSpPr>
        <dsp:cNvPr id="37" name="任意多边形 36"/>
        <dsp:cNvSpPr/>
      </dsp:nvSpPr>
      <dsp:spPr bwMode="white">
        <a:xfrm>
          <a:off x="6113548" y="747373"/>
          <a:ext cx="149475" cy="1494746"/>
        </a:xfrm>
        <a:custGeom>
          <a:avLst/>
          <a:gdLst/>
          <a:ahLst/>
          <a:cxnLst/>
          <a:pathLst>
            <a:path w="235" h="2354">
              <a:moveTo>
                <a:pt x="0" y="0"/>
              </a:moveTo>
              <a:lnTo>
                <a:pt x="0" y="2354"/>
              </a:lnTo>
              <a:lnTo>
                <a:pt x="235" y="2354"/>
              </a:lnTo>
            </a:path>
          </a:pathLst>
        </a:custGeom>
      </dsp:spPr>
      <dsp:style>
        <a:lnRef idx="2">
          <a:schemeClr val="accent2"/>
        </a:lnRef>
        <a:fillRef idx="0">
          <a:schemeClr val="accent3">
            <a:tint val="90000"/>
          </a:schemeClr>
        </a:fillRef>
        <a:effectRef idx="0">
          <a:scrgbClr r="0" g="0" b="0"/>
        </a:effectRef>
        <a:fontRef idx="minor"/>
      </dsp:style>
      <dsp:txXfrm>
        <a:off x="6113548" y="747373"/>
        <a:ext cx="149475" cy="1494746"/>
      </dsp:txXfrm>
    </dsp:sp>
    <dsp:sp modelId="{A1527435-6533-47E5-9864-871BDA1D2A45}">
      <dsp:nvSpPr>
        <dsp:cNvPr id="38" name="圆角矩形 37"/>
        <dsp:cNvSpPr/>
      </dsp:nvSpPr>
      <dsp:spPr bwMode="white">
        <a:xfrm>
          <a:off x="6263023" y="1868433"/>
          <a:ext cx="1195797" cy="747373"/>
        </a:xfrm>
        <a:prstGeom prst="roundRect">
          <a:avLst>
            <a:gd name="adj" fmla="val 10000"/>
          </a:avLst>
        </a:prstGeom>
      </dsp:spPr>
      <dsp:style>
        <a:lnRef idx="2">
          <a:schemeClr val="accent6"/>
        </a:lnRef>
        <a:fillRef idx="1">
          <a:schemeClr val="lt1">
            <a:alpha val="90000"/>
          </a:schemeClr>
        </a:fillRef>
        <a:effectRef idx="0">
          <a:scrgbClr r="0" g="0" b="0"/>
        </a:effectRef>
        <a:fontRef idx="minor"/>
      </dsp:style>
      <dsp:txBody>
        <a:bodyPr vert="horz" wrap="square" lIns="19050" tIns="12700" rIns="19050" bIns="1270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sz="1000">
              <a:solidFill>
                <a:schemeClr val="dk1"/>
              </a:solidFill>
            </a:rPr>
            <a:t>营收＜</a:t>
          </a:r>
          <a:r>
            <a:rPr lang="en-US" altLang="zh-CN" sz="1000">
              <a:solidFill>
                <a:schemeClr val="dk1"/>
              </a:solidFill>
            </a:rPr>
            <a:t>0.5</a:t>
          </a:r>
          <a:r>
            <a:rPr lang="zh-CN" altLang="en-US" sz="1000">
              <a:solidFill>
                <a:schemeClr val="dk1"/>
              </a:solidFill>
            </a:rPr>
            <a:t>亿，近两年股权融资额不低于</a:t>
          </a:r>
          <a:r>
            <a:rPr lang="en-US" altLang="zh-CN" sz="1000">
              <a:solidFill>
                <a:schemeClr val="dk1"/>
              </a:solidFill>
            </a:rPr>
            <a:t>8000</a:t>
          </a:r>
          <a:r>
            <a:rPr lang="zh-CN" altLang="en-US" sz="1000">
              <a:solidFill>
                <a:schemeClr val="dk1"/>
              </a:solidFill>
            </a:rPr>
            <a:t>万，且研发费用</a:t>
          </a:r>
          <a:r>
            <a:rPr lang="en-US" altLang="zh-CN" sz="1000">
              <a:solidFill>
                <a:schemeClr val="dk1"/>
              </a:solidFill>
            </a:rPr>
            <a:t>3000</a:t>
          </a:r>
          <a:r>
            <a:rPr lang="zh-CN" altLang="en-US" sz="1000">
              <a:solidFill>
                <a:schemeClr val="dk1"/>
              </a:solidFill>
            </a:rPr>
            <a:t>万以上，研发人员比重</a:t>
          </a:r>
          <a:r>
            <a:rPr lang="en-US" altLang="zh-CN" sz="1000">
              <a:solidFill>
                <a:schemeClr val="dk1"/>
              </a:solidFill>
            </a:rPr>
            <a:t>50%</a:t>
          </a:r>
          <a:endParaRPr lang="zh-CN" altLang="en-US" sz="1000">
            <a:solidFill>
              <a:schemeClr val="dk1"/>
            </a:solidFill>
          </a:endParaRPr>
        </a:p>
      </dsp:txBody>
      <dsp:txXfrm>
        <a:off x="6263023" y="1868433"/>
        <a:ext cx="1195797" cy="747373"/>
      </dsp:txXfrm>
    </dsp:sp>
    <dsp:sp modelId="{C4F2114B-77CA-4717-87B2-1FA9394A7052}">
      <dsp:nvSpPr>
        <dsp:cNvPr id="39" name="任意多边形 38"/>
        <dsp:cNvSpPr/>
      </dsp:nvSpPr>
      <dsp:spPr bwMode="white">
        <a:xfrm>
          <a:off x="6113548" y="747373"/>
          <a:ext cx="149475" cy="2428963"/>
        </a:xfrm>
        <a:custGeom>
          <a:avLst/>
          <a:gdLst/>
          <a:ahLst/>
          <a:cxnLst/>
          <a:pathLst>
            <a:path w="235" h="3825">
              <a:moveTo>
                <a:pt x="0" y="0"/>
              </a:moveTo>
              <a:lnTo>
                <a:pt x="0" y="3825"/>
              </a:lnTo>
              <a:lnTo>
                <a:pt x="235" y="3825"/>
              </a:lnTo>
            </a:path>
          </a:pathLst>
        </a:custGeom>
      </dsp:spPr>
      <dsp:style>
        <a:lnRef idx="2">
          <a:schemeClr val="accent2"/>
        </a:lnRef>
        <a:fillRef idx="0">
          <a:schemeClr val="accent3">
            <a:tint val="90000"/>
          </a:schemeClr>
        </a:fillRef>
        <a:effectRef idx="0">
          <a:scrgbClr r="0" g="0" b="0"/>
        </a:effectRef>
        <a:fontRef idx="minor"/>
      </dsp:style>
      <dsp:txXfrm>
        <a:off x="6113548" y="747373"/>
        <a:ext cx="149475" cy="2428963"/>
      </dsp:txXfrm>
    </dsp:sp>
    <dsp:sp modelId="{A4D68F32-1ABB-435F-92D6-C6AF7AA500D5}">
      <dsp:nvSpPr>
        <dsp:cNvPr id="40" name="圆角矩形 39"/>
        <dsp:cNvSpPr/>
      </dsp:nvSpPr>
      <dsp:spPr bwMode="white">
        <a:xfrm>
          <a:off x="6263023" y="2802649"/>
          <a:ext cx="1195797" cy="747373"/>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0955" tIns="13970" rIns="20955" bIns="1397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solidFill>
                <a:schemeClr val="dk1"/>
              </a:solidFill>
            </a:rPr>
            <a:t>自建或与高校、科研机构联合建立研发机构</a:t>
          </a:r>
          <a:endParaRPr lang="zh-CN">
            <a:solidFill>
              <a:schemeClr val="dk1"/>
            </a:solidFill>
          </a:endParaRPr>
        </a:p>
      </dsp:txBody>
      <dsp:txXfrm>
        <a:off x="6263023" y="2802649"/>
        <a:ext cx="1195797" cy="747373"/>
      </dsp:txXfrm>
    </dsp:sp>
    <dsp:sp modelId="{4C485A3C-15B1-4CDC-B342-E2734381EC6A}">
      <dsp:nvSpPr>
        <dsp:cNvPr id="41" name="任意多边形 40"/>
        <dsp:cNvSpPr/>
      </dsp:nvSpPr>
      <dsp:spPr bwMode="white">
        <a:xfrm>
          <a:off x="6113548" y="747373"/>
          <a:ext cx="149475" cy="3363179"/>
        </a:xfrm>
        <a:custGeom>
          <a:avLst/>
          <a:gdLst/>
          <a:ahLst/>
          <a:cxnLst/>
          <a:pathLst>
            <a:path w="235" h="5296">
              <a:moveTo>
                <a:pt x="0" y="0"/>
              </a:moveTo>
              <a:lnTo>
                <a:pt x="0" y="5296"/>
              </a:lnTo>
              <a:lnTo>
                <a:pt x="235" y="5296"/>
              </a:lnTo>
            </a:path>
          </a:pathLst>
        </a:custGeom>
      </dsp:spPr>
      <dsp:style>
        <a:lnRef idx="2">
          <a:schemeClr val="accent2"/>
        </a:lnRef>
        <a:fillRef idx="0">
          <a:schemeClr val="accent3">
            <a:tint val="90000"/>
          </a:schemeClr>
        </a:fillRef>
        <a:effectRef idx="0">
          <a:scrgbClr r="0" g="0" b="0"/>
        </a:effectRef>
        <a:fontRef idx="minor"/>
      </dsp:style>
      <dsp:txXfrm>
        <a:off x="6113548" y="747373"/>
        <a:ext cx="149475" cy="3363179"/>
      </dsp:txXfrm>
    </dsp:sp>
    <dsp:sp modelId="{4AAD9248-7941-42FE-B1D9-FF2EAE50AD22}">
      <dsp:nvSpPr>
        <dsp:cNvPr id="42" name="圆角矩形 41"/>
        <dsp:cNvSpPr/>
      </dsp:nvSpPr>
      <dsp:spPr bwMode="white">
        <a:xfrm>
          <a:off x="6263023" y="3736866"/>
          <a:ext cx="1195797" cy="747373"/>
        </a:xfrm>
        <a:prstGeom prst="roundRect">
          <a:avLst>
            <a:gd name="adj" fmla="val 10000"/>
          </a:avLst>
        </a:prstGeom>
      </dsp:spPr>
      <dsp:style>
        <a:lnRef idx="2">
          <a:schemeClr val="accent3"/>
        </a:lnRef>
        <a:fillRef idx="1">
          <a:schemeClr val="lt1">
            <a:alpha val="90000"/>
          </a:schemeClr>
        </a:fillRef>
        <a:effectRef idx="0">
          <a:scrgbClr r="0" g="0" b="0"/>
        </a:effectRef>
        <a:fontRef idx="minor"/>
      </dsp:style>
      <dsp:txBody>
        <a:bodyPr vert="horz" wrap="square" lIns="20955" tIns="13970" rIns="20955" bIns="1397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solidFill>
                <a:schemeClr val="dk1"/>
              </a:solidFill>
            </a:rPr>
            <a:t>拥有</a:t>
          </a:r>
          <a:r>
            <a:rPr lang="en-US" altLang="zh-CN">
              <a:solidFill>
                <a:schemeClr val="dk1"/>
              </a:solidFill>
            </a:rPr>
            <a:t>2</a:t>
          </a:r>
          <a:r>
            <a:rPr lang="zh-CN" altLang="en-US">
              <a:solidFill>
                <a:schemeClr val="dk1"/>
              </a:solidFill>
            </a:rPr>
            <a:t>项以上与主导产品相关的</a:t>
          </a:r>
          <a:r>
            <a:rPr lang="en-US" altLang="zh-CN">
              <a:solidFill>
                <a:schemeClr val="dk1"/>
              </a:solidFill>
            </a:rPr>
            <a:t>I</a:t>
          </a:r>
          <a:r>
            <a:rPr lang="zh-CN" altLang="en-US">
              <a:solidFill>
                <a:schemeClr val="dk1"/>
              </a:solidFill>
            </a:rPr>
            <a:t>类知识产权，且实际应用有效益</a:t>
          </a:r>
          <a:endParaRPr lang="zh-CN" altLang="en-US">
            <a:solidFill>
              <a:schemeClr val="dk1"/>
            </a:solidFill>
          </a:endParaRPr>
        </a:p>
      </dsp:txBody>
      <dsp:txXfrm>
        <a:off x="6263023" y="3736866"/>
        <a:ext cx="1195797" cy="747373"/>
      </dsp:txXfrm>
    </dsp:sp>
    <dsp:sp modelId="{628F7F48-7868-4BA7-A05B-78F252B53FAA}">
      <dsp:nvSpPr>
        <dsp:cNvPr id="43" name="任意多边形 42"/>
        <dsp:cNvSpPr/>
      </dsp:nvSpPr>
      <dsp:spPr bwMode="white">
        <a:xfrm>
          <a:off x="6113548" y="747373"/>
          <a:ext cx="149475" cy="4297395"/>
        </a:xfrm>
        <a:custGeom>
          <a:avLst/>
          <a:gdLst/>
          <a:ahLst/>
          <a:cxnLst/>
          <a:pathLst>
            <a:path w="235" h="6768">
              <a:moveTo>
                <a:pt x="0" y="0"/>
              </a:moveTo>
              <a:lnTo>
                <a:pt x="0" y="6768"/>
              </a:lnTo>
              <a:lnTo>
                <a:pt x="235" y="6768"/>
              </a:lnTo>
            </a:path>
          </a:pathLst>
        </a:custGeom>
      </dsp:spPr>
      <dsp:style>
        <a:lnRef idx="2">
          <a:schemeClr val="accent2"/>
        </a:lnRef>
        <a:fillRef idx="0">
          <a:schemeClr val="accent3">
            <a:tint val="90000"/>
          </a:schemeClr>
        </a:fillRef>
        <a:effectRef idx="0">
          <a:scrgbClr r="0" g="0" b="0"/>
        </a:effectRef>
        <a:fontRef idx="minor"/>
      </dsp:style>
      <dsp:txXfrm>
        <a:off x="6113548" y="747373"/>
        <a:ext cx="149475" cy="4297395"/>
      </dsp:txXfrm>
    </dsp:sp>
    <dsp:sp modelId="{ED462959-551F-400F-B319-9FD5ADDEBD52}">
      <dsp:nvSpPr>
        <dsp:cNvPr id="44" name="圆角矩形 43"/>
        <dsp:cNvSpPr/>
      </dsp:nvSpPr>
      <dsp:spPr bwMode="white">
        <a:xfrm>
          <a:off x="6263023" y="4671082"/>
          <a:ext cx="1195797" cy="747373"/>
        </a:xfrm>
        <a:prstGeom prst="roundRect">
          <a:avLst>
            <a:gd name="adj" fmla="val 10000"/>
          </a:avLst>
        </a:prstGeom>
      </dsp:spPr>
      <dsp:style>
        <a:lnRef idx="2">
          <a:schemeClr val="accent4"/>
        </a:lnRef>
        <a:fillRef idx="1">
          <a:schemeClr val="lt1">
            <a:alpha val="90000"/>
          </a:schemeClr>
        </a:fillRef>
        <a:effectRef idx="0">
          <a:scrgbClr r="0" g="0" b="0"/>
        </a:effectRef>
        <a:fontRef idx="minor"/>
      </dsp:style>
      <dsp:txBody>
        <a:bodyPr vert="horz" wrap="square" lIns="20955" tIns="13970" rIns="20955" bIns="1397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solidFill>
                <a:schemeClr val="dk1"/>
              </a:solidFill>
            </a:rPr>
            <a:t>近</a:t>
          </a:r>
          <a:r>
            <a:rPr lang="en-US" altLang="zh-CN">
              <a:solidFill>
                <a:schemeClr val="dk1"/>
              </a:solidFill>
            </a:rPr>
            <a:t>3</a:t>
          </a:r>
          <a:r>
            <a:rPr lang="zh-CN" altLang="en-US">
              <a:solidFill>
                <a:schemeClr val="dk1"/>
              </a:solidFill>
            </a:rPr>
            <a:t>年获得国家级科技奖励并排前三，或创客中国大赛全国</a:t>
          </a:r>
          <a:r>
            <a:rPr lang="en-US" altLang="zh-CN">
              <a:solidFill>
                <a:schemeClr val="dk1"/>
              </a:solidFill>
            </a:rPr>
            <a:t>50</a:t>
          </a:r>
          <a:r>
            <a:rPr lang="zh-CN" altLang="en-US">
              <a:solidFill>
                <a:schemeClr val="dk1"/>
              </a:solidFill>
            </a:rPr>
            <a:t>强</a:t>
          </a:r>
          <a:endParaRPr lang="zh-CN" altLang="en-US">
            <a:solidFill>
              <a:schemeClr val="dk1"/>
            </a:solidFill>
          </a:endParaRPr>
        </a:p>
      </dsp:txBody>
      <dsp:txXfrm>
        <a:off x="6263023" y="4671082"/>
        <a:ext cx="1195797" cy="747373"/>
      </dsp:txXfrm>
    </dsp:sp>
    <dsp:sp modelId="{07133EBF-A792-4059-BA02-E28C7A4DFA61}">
      <dsp:nvSpPr>
        <dsp:cNvPr id="21" name="圆角矩形 20"/>
        <dsp:cNvSpPr/>
      </dsp:nvSpPr>
      <dsp:spPr bwMode="white">
        <a:xfrm>
          <a:off x="7832506" y="0"/>
          <a:ext cx="1494746" cy="747373"/>
        </a:xfrm>
        <a:prstGeom prst="roundRect">
          <a:avLst>
            <a:gd name="adj" fmla="val 10000"/>
          </a:avLst>
        </a:prstGeom>
      </dsp:spPr>
      <dsp:style>
        <a:lnRef idx="3">
          <a:schemeClr val="lt1"/>
        </a:lnRef>
        <a:fillRef idx="1">
          <a:schemeClr val="accent6"/>
        </a:fillRef>
        <a:effectRef idx="1">
          <a:scrgbClr r="0" g="0" b="0"/>
        </a:effectRef>
        <a:fontRef idx="minor">
          <a:schemeClr val="lt1"/>
        </a:fontRef>
      </dsp:style>
      <dsp:txBody>
        <a:bodyPr vert="horz" wrap="square" lIns="34290" tIns="22860" rIns="34290" bIns="2286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b="1"/>
            <a:t>产业链配套指标</a:t>
          </a:r>
          <a:endParaRPr lang="zh-CN" b="1"/>
        </a:p>
      </dsp:txBody>
      <dsp:txXfrm>
        <a:off x="7832506" y="0"/>
        <a:ext cx="1494746" cy="747373"/>
      </dsp:txXfrm>
    </dsp:sp>
    <dsp:sp modelId="{13C9949D-E6F6-4690-8F57-B7414DF284B7}">
      <dsp:nvSpPr>
        <dsp:cNvPr id="45" name="任意多边形 44"/>
        <dsp:cNvSpPr/>
      </dsp:nvSpPr>
      <dsp:spPr bwMode="white">
        <a:xfrm>
          <a:off x="7981981" y="747373"/>
          <a:ext cx="149475" cy="560530"/>
        </a:xfrm>
        <a:custGeom>
          <a:avLst/>
          <a:gdLst/>
          <a:ahLst/>
          <a:cxnLst/>
          <a:pathLst>
            <a:path w="235" h="883">
              <a:moveTo>
                <a:pt x="0" y="0"/>
              </a:moveTo>
              <a:lnTo>
                <a:pt x="0" y="883"/>
              </a:lnTo>
              <a:lnTo>
                <a:pt x="235" y="883"/>
              </a:lnTo>
            </a:path>
          </a:pathLst>
        </a:custGeom>
      </dsp:spPr>
      <dsp:style>
        <a:lnRef idx="2">
          <a:schemeClr val="accent2"/>
        </a:lnRef>
        <a:fillRef idx="0">
          <a:schemeClr val="accent3">
            <a:tint val="90000"/>
          </a:schemeClr>
        </a:fillRef>
        <a:effectRef idx="0">
          <a:scrgbClr r="0" g="0" b="0"/>
        </a:effectRef>
        <a:fontRef idx="minor"/>
      </dsp:style>
      <dsp:txXfrm>
        <a:off x="7981981" y="747373"/>
        <a:ext cx="149475" cy="560530"/>
      </dsp:txXfrm>
    </dsp:sp>
    <dsp:sp modelId="{5AA43011-7E36-44A5-A974-32D464F45ABE}">
      <dsp:nvSpPr>
        <dsp:cNvPr id="46" name="圆角矩形 45"/>
        <dsp:cNvSpPr/>
      </dsp:nvSpPr>
      <dsp:spPr bwMode="white">
        <a:xfrm>
          <a:off x="8131455" y="934216"/>
          <a:ext cx="1195797" cy="747373"/>
        </a:xfrm>
        <a:prstGeom prst="roundRect">
          <a:avLst>
            <a:gd name="adj" fmla="val 10000"/>
          </a:avLst>
        </a:prstGeom>
      </dsp:spPr>
      <dsp:style>
        <a:lnRef idx="2">
          <a:schemeClr val="accent5"/>
        </a:lnRef>
        <a:fillRef idx="1">
          <a:schemeClr val="lt1">
            <a:alpha val="90000"/>
          </a:schemeClr>
        </a:fillRef>
        <a:effectRef idx="0">
          <a:scrgbClr r="0" g="0" b="0"/>
        </a:effectRef>
        <a:fontRef idx="minor"/>
      </dsp:style>
      <dsp:txBody>
        <a:bodyPr vert="horz" wrap="square" lIns="20955" tIns="13970" rIns="20955" bIns="1397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solidFill>
                <a:schemeClr val="dk1"/>
              </a:solidFill>
            </a:rPr>
            <a:t>位于产业链关键环节，发挥了补短板、填空白等关键作用</a:t>
          </a:r>
          <a:endParaRPr lang="zh-CN">
            <a:solidFill>
              <a:schemeClr val="dk1"/>
            </a:solidFill>
          </a:endParaRPr>
        </a:p>
      </dsp:txBody>
      <dsp:txXfrm>
        <a:off x="8131455" y="934216"/>
        <a:ext cx="1195797" cy="747373"/>
      </dsp:txXfrm>
    </dsp:sp>
    <dsp:sp modelId="{625467FA-B18E-4AFB-BED2-B3A305BA68AC}">
      <dsp:nvSpPr>
        <dsp:cNvPr id="23" name="圆角矩形 22"/>
        <dsp:cNvSpPr/>
      </dsp:nvSpPr>
      <dsp:spPr bwMode="white">
        <a:xfrm>
          <a:off x="9700939" y="0"/>
          <a:ext cx="1494746" cy="747373"/>
        </a:xfrm>
        <a:prstGeom prst="roundRect">
          <a:avLst>
            <a:gd name="adj" fmla="val 10000"/>
          </a:avLst>
        </a:prstGeom>
      </dsp:spPr>
      <dsp:style>
        <a:lnRef idx="3">
          <a:schemeClr val="lt1"/>
        </a:lnRef>
        <a:fillRef idx="1">
          <a:schemeClr val="accent2"/>
        </a:fillRef>
        <a:effectRef idx="1">
          <a:scrgbClr r="0" g="0" b="0"/>
        </a:effectRef>
        <a:fontRef idx="minor">
          <a:schemeClr val="lt1"/>
        </a:fontRef>
      </dsp:style>
      <dsp:txBody>
        <a:bodyPr vert="horz" wrap="square" lIns="34290" tIns="22860" rIns="34290" bIns="2286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b="1"/>
            <a:t>主导产品所属领域指标</a:t>
          </a:r>
          <a:endParaRPr lang="zh-CN" b="1"/>
        </a:p>
      </dsp:txBody>
      <dsp:txXfrm>
        <a:off x="9700939" y="0"/>
        <a:ext cx="1494746" cy="747373"/>
      </dsp:txXfrm>
    </dsp:sp>
    <dsp:sp modelId="{AF9663D2-D649-4F72-A967-8A8B01D590F9}">
      <dsp:nvSpPr>
        <dsp:cNvPr id="47" name="任意多边形 46"/>
        <dsp:cNvSpPr/>
      </dsp:nvSpPr>
      <dsp:spPr bwMode="white">
        <a:xfrm>
          <a:off x="9850413" y="747373"/>
          <a:ext cx="149475" cy="560530"/>
        </a:xfrm>
        <a:custGeom>
          <a:avLst/>
          <a:gdLst/>
          <a:ahLst/>
          <a:cxnLst/>
          <a:pathLst>
            <a:path w="235" h="883">
              <a:moveTo>
                <a:pt x="0" y="0"/>
              </a:moveTo>
              <a:lnTo>
                <a:pt x="0" y="883"/>
              </a:lnTo>
              <a:lnTo>
                <a:pt x="235" y="883"/>
              </a:lnTo>
            </a:path>
          </a:pathLst>
        </a:custGeom>
      </dsp:spPr>
      <dsp:style>
        <a:lnRef idx="2">
          <a:schemeClr val="accent2"/>
        </a:lnRef>
        <a:fillRef idx="0">
          <a:schemeClr val="accent3">
            <a:tint val="90000"/>
          </a:schemeClr>
        </a:fillRef>
        <a:effectRef idx="0">
          <a:scrgbClr r="0" g="0" b="0"/>
        </a:effectRef>
        <a:fontRef idx="minor"/>
      </dsp:style>
      <dsp:txXfrm>
        <a:off x="9850413" y="747373"/>
        <a:ext cx="149475" cy="560530"/>
      </dsp:txXfrm>
    </dsp:sp>
    <dsp:sp modelId="{3B97369B-118C-423C-8860-64D845A483F5}">
      <dsp:nvSpPr>
        <dsp:cNvPr id="48" name="圆角矩形 47"/>
        <dsp:cNvSpPr/>
      </dsp:nvSpPr>
      <dsp:spPr bwMode="white">
        <a:xfrm>
          <a:off x="9999888" y="934216"/>
          <a:ext cx="1195797" cy="747373"/>
        </a:xfrm>
        <a:prstGeom prst="roundRect">
          <a:avLst>
            <a:gd name="adj" fmla="val 10000"/>
          </a:avLst>
        </a:prstGeom>
      </dsp:spPr>
      <dsp:style>
        <a:lnRef idx="2">
          <a:schemeClr val="accent6"/>
        </a:lnRef>
        <a:fillRef idx="1">
          <a:schemeClr val="lt1">
            <a:alpha val="90000"/>
          </a:schemeClr>
        </a:fillRef>
        <a:effectRef idx="0">
          <a:scrgbClr r="0" g="0" b="0"/>
        </a:effectRef>
        <a:fontRef idx="minor"/>
      </dsp:style>
      <dsp:txBody>
        <a:bodyPr vert="horz" wrap="square" lIns="20955" tIns="13970" rIns="20955" bIns="1397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solidFill>
                <a:schemeClr val="dk1"/>
              </a:solidFill>
            </a:rPr>
            <a:t>属于制造业核心领域：零部件，材料，软件，基础工艺等</a:t>
          </a:r>
          <a:endParaRPr lang="zh-CN">
            <a:solidFill>
              <a:schemeClr val="dk1"/>
            </a:solidFill>
          </a:endParaRPr>
        </a:p>
      </dsp:txBody>
      <dsp:txXfrm>
        <a:off x="9999888" y="934216"/>
        <a:ext cx="1195797" cy="747373"/>
      </dsp:txXfrm>
    </dsp:sp>
    <dsp:sp modelId="{45C8193A-9365-4431-A941-501098CA9651}">
      <dsp:nvSpPr>
        <dsp:cNvPr id="49" name="任意多边形 48"/>
        <dsp:cNvSpPr/>
      </dsp:nvSpPr>
      <dsp:spPr bwMode="white">
        <a:xfrm>
          <a:off x="9850413" y="747373"/>
          <a:ext cx="149475" cy="1494746"/>
        </a:xfrm>
        <a:custGeom>
          <a:avLst/>
          <a:gdLst/>
          <a:ahLst/>
          <a:cxnLst/>
          <a:pathLst>
            <a:path w="235" h="2354">
              <a:moveTo>
                <a:pt x="0" y="0"/>
              </a:moveTo>
              <a:lnTo>
                <a:pt x="0" y="2354"/>
              </a:lnTo>
              <a:lnTo>
                <a:pt x="235" y="2354"/>
              </a:lnTo>
            </a:path>
          </a:pathLst>
        </a:custGeom>
      </dsp:spPr>
      <dsp:style>
        <a:lnRef idx="2">
          <a:schemeClr val="accent2"/>
        </a:lnRef>
        <a:fillRef idx="0">
          <a:schemeClr val="accent3">
            <a:tint val="90000"/>
          </a:schemeClr>
        </a:fillRef>
        <a:effectRef idx="0">
          <a:scrgbClr r="0" g="0" b="0"/>
        </a:effectRef>
        <a:fontRef idx="minor"/>
      </dsp:style>
      <dsp:txXfrm>
        <a:off x="9850413" y="747373"/>
        <a:ext cx="149475" cy="1494746"/>
      </dsp:txXfrm>
    </dsp:sp>
    <dsp:sp modelId="{7062E5CD-AE88-42F2-8C0C-6A48749153B3}">
      <dsp:nvSpPr>
        <dsp:cNvPr id="50" name="圆角矩形 49"/>
        <dsp:cNvSpPr/>
      </dsp:nvSpPr>
      <dsp:spPr bwMode="white">
        <a:xfrm>
          <a:off x="9999888" y="1868433"/>
          <a:ext cx="1195797" cy="747373"/>
        </a:xfrm>
        <a:prstGeom prst="roundRect">
          <a:avLst>
            <a:gd name="adj" fmla="val 10000"/>
          </a:avLst>
        </a:prstGeom>
      </dsp:spPr>
      <dsp:style>
        <a:lnRef idx="2">
          <a:schemeClr val="accent2"/>
        </a:lnRef>
        <a:fillRef idx="1">
          <a:schemeClr val="lt1">
            <a:alpha val="90000"/>
          </a:schemeClr>
        </a:fillRef>
        <a:effectRef idx="0">
          <a:scrgbClr r="0" g="0" b="0"/>
        </a:effectRef>
        <a:fontRef idx="minor"/>
      </dsp:style>
      <dsp:txBody>
        <a:bodyPr vert="horz" wrap="square" lIns="20955" tIns="13970" rIns="20955" bIns="1397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solidFill>
                <a:schemeClr val="dk1"/>
              </a:solidFill>
            </a:rPr>
            <a:t>或属于制造强国战略十大重点产业，或网络强国建设领域产品</a:t>
          </a:r>
          <a:endParaRPr lang="zh-CN">
            <a:solidFill>
              <a:schemeClr val="dk1"/>
            </a:solidFill>
          </a:endParaRPr>
        </a:p>
      </dsp:txBody>
      <dsp:txXfrm>
        <a:off x="9999888" y="1868433"/>
        <a:ext cx="1195797" cy="747373"/>
      </dsp:txXfrm>
    </dsp:sp>
    <dsp:sp modelId="{76A4EA41-4C04-4672-9E66-C332C13D0A8A}">
      <dsp:nvSpPr>
        <dsp:cNvPr id="4" name="圆角矩形 3" hidden="1"/>
        <dsp:cNvSpPr/>
      </dsp:nvSpPr>
      <dsp:spPr>
        <a:xfrm>
          <a:off x="358775" y="0"/>
          <a:ext cx="298949" cy="747373"/>
        </a:xfrm>
        <a:prstGeom prst="roundRect">
          <a:avLst>
            <a:gd name="adj" fmla="val 10000"/>
          </a:avLst>
        </a:prstGeom>
      </dsp:spPr>
      <dsp:txXfrm>
        <a:off x="358775" y="0"/>
        <a:ext cx="298949" cy="747373"/>
      </dsp:txXfrm>
    </dsp:sp>
    <dsp:sp modelId="{020E4746-3A8C-42B4-AC17-0FB7CA4B2811}">
      <dsp:nvSpPr>
        <dsp:cNvPr id="10" name="圆角矩形 9" hidden="1"/>
        <dsp:cNvSpPr/>
      </dsp:nvSpPr>
      <dsp:spPr>
        <a:xfrm>
          <a:off x="2227208" y="0"/>
          <a:ext cx="298949" cy="747373"/>
        </a:xfrm>
        <a:prstGeom prst="roundRect">
          <a:avLst>
            <a:gd name="adj" fmla="val 10000"/>
          </a:avLst>
        </a:prstGeom>
      </dsp:spPr>
      <dsp:txXfrm>
        <a:off x="2227208" y="0"/>
        <a:ext cx="298949" cy="747373"/>
      </dsp:txXfrm>
    </dsp:sp>
    <dsp:sp modelId="{4DAD8D45-4E5D-49DC-A938-1AD6792698C2}">
      <dsp:nvSpPr>
        <dsp:cNvPr id="18" name="圆角矩形 17" hidden="1"/>
        <dsp:cNvSpPr/>
      </dsp:nvSpPr>
      <dsp:spPr>
        <a:xfrm>
          <a:off x="4095641" y="0"/>
          <a:ext cx="298949" cy="747373"/>
        </a:xfrm>
        <a:prstGeom prst="roundRect">
          <a:avLst>
            <a:gd name="adj" fmla="val 10000"/>
          </a:avLst>
        </a:prstGeom>
      </dsp:spPr>
      <dsp:txXfrm>
        <a:off x="4095641" y="0"/>
        <a:ext cx="298949" cy="747373"/>
      </dsp:txXfrm>
    </dsp:sp>
    <dsp:sp modelId="{AB552564-26AE-4493-87E6-63531434309D}">
      <dsp:nvSpPr>
        <dsp:cNvPr id="20" name="圆角矩形 19" hidden="1"/>
        <dsp:cNvSpPr/>
      </dsp:nvSpPr>
      <dsp:spPr>
        <a:xfrm>
          <a:off x="5964073" y="0"/>
          <a:ext cx="298949" cy="747373"/>
        </a:xfrm>
        <a:prstGeom prst="roundRect">
          <a:avLst>
            <a:gd name="adj" fmla="val 10000"/>
          </a:avLst>
        </a:prstGeom>
      </dsp:spPr>
      <dsp:txXfrm>
        <a:off x="5964073" y="0"/>
        <a:ext cx="298949" cy="747373"/>
      </dsp:txXfrm>
    </dsp:sp>
    <dsp:sp modelId="{C7CD8376-6EB0-438A-A8D4-49B0AE19E201}">
      <dsp:nvSpPr>
        <dsp:cNvPr id="22" name="圆角矩形 21" hidden="1"/>
        <dsp:cNvSpPr/>
      </dsp:nvSpPr>
      <dsp:spPr>
        <a:xfrm>
          <a:off x="7832506" y="0"/>
          <a:ext cx="298949" cy="747373"/>
        </a:xfrm>
        <a:prstGeom prst="roundRect">
          <a:avLst>
            <a:gd name="adj" fmla="val 10000"/>
          </a:avLst>
        </a:prstGeom>
      </dsp:spPr>
      <dsp:txXfrm>
        <a:off x="7832506" y="0"/>
        <a:ext cx="298949" cy="747373"/>
      </dsp:txXfrm>
    </dsp:sp>
    <dsp:sp modelId="{B6F83C09-8C3F-42E4-B2E9-9E0ED16ECC6E}">
      <dsp:nvSpPr>
        <dsp:cNvPr id="24" name="圆角矩形 23" hidden="1"/>
        <dsp:cNvSpPr/>
      </dsp:nvSpPr>
      <dsp:spPr>
        <a:xfrm>
          <a:off x="9700939" y="0"/>
          <a:ext cx="298949" cy="747373"/>
        </a:xfrm>
        <a:prstGeom prst="roundRect">
          <a:avLst>
            <a:gd name="adj" fmla="val 10000"/>
          </a:avLst>
        </a:prstGeom>
      </dsp:spPr>
      <dsp:txXfrm>
        <a:off x="9700939" y="0"/>
        <a:ext cx="298949" cy="7473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rSet csTypeId="urn:microsoft.com/office/officeart/2005/8/colors/accent6_5"/>
        </dgm:pt>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2866DE-7C12-4D05-AD90-B94E6C64B02F}" type="datetimeFigureOut">
              <a:rPr lang="zh-CN" altLang="en-US" smtClean="0">
                <a:cs typeface="方正兰亭黑简体" panose="02000000000000000000" pitchFamily="2" charset="-122"/>
              </a:rPr>
            </a:fld>
            <a:endParaRPr lang="zh-CN" altLang="en-US">
              <a:cs typeface="方正兰亭黑简体" panose="02000000000000000000" pitchFamily="2"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43067B5-F3B4-406F-B88F-77962ACD5D59}" type="slidenum">
              <a:rPr lang="zh-CN" altLang="en-US" smtClean="0">
                <a:cs typeface="方正兰亭黑简体" panose="02000000000000000000" pitchFamily="2" charset="-122"/>
              </a:rPr>
            </a:fld>
            <a:endParaRPr lang="zh-CN" altLang="en-US">
              <a:cs typeface="方正兰亭黑简体" panose="02000000000000000000" pitchFamily="2" charset="-122"/>
            </a:endParaRP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方正兰亭黑简体" panose="02000000000000000000" pitchFamily="2" charset="-122"/>
                <a:ea typeface="方正兰亭黑简体" panose="02000000000000000000" pitchFamily="2" charset="-122"/>
                <a:cs typeface="方正兰亭黑简体" panose="02000000000000000000" pitchFamily="2" charset="-122"/>
              </a:defRPr>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方正兰亭黑简体" panose="02000000000000000000" pitchFamily="2" charset="-122"/>
                <a:ea typeface="方正兰亭黑简体" panose="02000000000000000000" pitchFamily="2" charset="-122"/>
                <a:cs typeface="方正兰亭黑简体" panose="02000000000000000000" pitchFamily="2" charset="-122"/>
              </a:defRPr>
            </a:lvl1pPr>
          </a:lstStyle>
          <a:p>
            <a:fld id="{36AE1A5C-BE43-4D57-8A6C-3976265877A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0700" y="685800"/>
            <a:ext cx="60966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方正兰亭黑简体" panose="02000000000000000000" pitchFamily="2" charset="-122"/>
                <a:ea typeface="方正兰亭黑简体" panose="02000000000000000000" pitchFamily="2" charset="-122"/>
                <a:cs typeface="方正兰亭黑简体" panose="02000000000000000000" pitchFamily="2" charset="-122"/>
              </a:defRPr>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方正兰亭黑简体" panose="02000000000000000000" pitchFamily="2" charset="-122"/>
                <a:ea typeface="方正兰亭黑简体" panose="02000000000000000000" pitchFamily="2" charset="-122"/>
                <a:cs typeface="方正兰亭黑简体" panose="02000000000000000000" pitchFamily="2" charset="-122"/>
              </a:defRPr>
            </a:lvl1pPr>
          </a:lstStyle>
          <a:p>
            <a:fld id="{99D46252-80E9-4F63-87DF-8D44F4E69752}"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1219200" rtl="0" eaLnBrk="1" latinLnBrk="0" hangingPunct="1">
      <a:defRPr sz="1600" kern="1200">
        <a:solidFill>
          <a:schemeClr val="tx1"/>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1pPr>
    <a:lvl2pPr marL="609600" algn="l" defTabSz="1219200" rtl="0" eaLnBrk="1" latinLnBrk="0" hangingPunct="1">
      <a:defRPr sz="1600" kern="1200">
        <a:solidFill>
          <a:schemeClr val="tx1"/>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2pPr>
    <a:lvl3pPr marL="1219200" algn="l" defTabSz="1219200" rtl="0" eaLnBrk="1" latinLnBrk="0" hangingPunct="1">
      <a:defRPr sz="1600" kern="1200">
        <a:solidFill>
          <a:schemeClr val="tx1"/>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3pPr>
    <a:lvl4pPr marL="1828800" algn="l" defTabSz="1219200" rtl="0" eaLnBrk="1" latinLnBrk="0" hangingPunct="1">
      <a:defRPr sz="1600" kern="1200">
        <a:solidFill>
          <a:schemeClr val="tx1"/>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4pPr>
    <a:lvl5pPr marL="2438400" algn="l" defTabSz="1219200" rtl="0" eaLnBrk="1" latinLnBrk="0" hangingPunct="1">
      <a:defRPr sz="1600" kern="1200">
        <a:solidFill>
          <a:schemeClr val="tx1"/>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5pPr>
    <a:lvl6pPr marL="3048000" algn="l" defTabSz="1219200" rtl="0" eaLnBrk="1" latinLnBrk="0" hangingPunct="1">
      <a:defRPr sz="1600" kern="1200">
        <a:solidFill>
          <a:schemeClr val="tx1"/>
        </a:solidFill>
        <a:latin typeface="+mn-lt"/>
        <a:ea typeface="+mn-ea"/>
        <a:cs typeface="+mn-cs"/>
      </a:defRPr>
    </a:lvl6pPr>
    <a:lvl7pPr marL="3657600" algn="l" defTabSz="1219200" rtl="0" eaLnBrk="1" latinLnBrk="0" hangingPunct="1">
      <a:defRPr sz="1600" kern="1200">
        <a:solidFill>
          <a:schemeClr val="tx1"/>
        </a:solidFill>
        <a:latin typeface="+mn-lt"/>
        <a:ea typeface="+mn-ea"/>
        <a:cs typeface="+mn-cs"/>
      </a:defRPr>
    </a:lvl7pPr>
    <a:lvl8pPr marL="4267200" algn="l" defTabSz="1219200" rtl="0" eaLnBrk="1" latinLnBrk="0" hangingPunct="1">
      <a:defRPr sz="1600" kern="1200">
        <a:solidFill>
          <a:schemeClr val="tx1"/>
        </a:solidFill>
        <a:latin typeface="+mn-lt"/>
        <a:ea typeface="+mn-ea"/>
        <a:cs typeface="+mn-cs"/>
      </a:defRPr>
    </a:lvl8pPr>
    <a:lvl9pPr marL="4876800" algn="l" defTabSz="121920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audio" Target="../media/audio1.wav"/><Relationship Id="rId3" Type="http://schemas.microsoft.com/office/2007/relationships/hdphoto" Target="../media/image10.wdp"/><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2" name="灯片编号占位符 9"/>
          <p:cNvSpPr>
            <a:spLocks noGrp="1"/>
          </p:cNvSpPr>
          <p:nvPr>
            <p:ph type="sldNum" sz="quarter" idx="4"/>
          </p:nvPr>
        </p:nvSpPr>
        <p:spPr>
          <a:xfrm>
            <a:off x="9193249" y="169231"/>
            <a:ext cx="2743470" cy="365125"/>
          </a:xfrm>
          <a:prstGeom prst="rect">
            <a:avLst/>
          </a:prstGeom>
        </p:spPr>
        <p:txBody>
          <a:bodyPr vert="horz" lIns="91440" tIns="45720" rIns="91440" bIns="45720" rtlCol="0" anchor="ctr"/>
          <a:lstStyle>
            <a:lvl1pPr algn="r">
              <a:defRPr sz="2000">
                <a:solidFill>
                  <a:schemeClr val="bg1"/>
                </a:solidFill>
                <a:latin typeface="方正兰亭黑简体" panose="02000000000000000000" pitchFamily="2" charset="-122"/>
              </a:defRPr>
            </a:lvl1pPr>
          </a:lstStyle>
          <a:p>
            <a:fld id="{D734AC50-F5D4-9943-B498-F8E732D5F5A1}" type="slidenum">
              <a:rPr kumimoji="1" lang="zh-CN" altLang="en-US" smtClean="0"/>
            </a:fld>
            <a:endParaRPr kumimoji="1" lang="zh-CN" altLang="en-US" dirty="0"/>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9898" cy="6858000"/>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77204" y="6021288"/>
            <a:ext cx="2630821" cy="507567"/>
          </a:xfrm>
          <a:prstGeom prst="rect">
            <a:avLst/>
          </a:prstGeom>
        </p:spPr>
      </p:pic>
      <p:sp>
        <p:nvSpPr>
          <p:cNvPr id="5" name="文本框 4"/>
          <p:cNvSpPr txBox="1"/>
          <p:nvPr userDrawn="1"/>
        </p:nvSpPr>
        <p:spPr>
          <a:xfrm>
            <a:off x="1131982" y="6108291"/>
            <a:ext cx="2508250" cy="420370"/>
          </a:xfrm>
          <a:prstGeom prst="rect">
            <a:avLst/>
          </a:prstGeom>
          <a:noFill/>
        </p:spPr>
        <p:txBody>
          <a:bodyPr wrap="none" rtlCol="0">
            <a:spAutoFit/>
          </a:bodyPr>
          <a:lstStyle/>
          <a:p>
            <a:r>
              <a:rPr kumimoji="1" lang="zh-CN" altLang="en-US" dirty="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rPr>
              <a:t>服务大众  情系民生</a:t>
            </a:r>
            <a:endParaRPr kumimoji="1" lang="zh-CN" altLang="en-US" dirty="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endParaRPr>
          </a:p>
        </p:txBody>
      </p:sp>
      <p:sp>
        <p:nvSpPr>
          <p:cNvPr id="7" name="副标题 2"/>
          <p:cNvSpPr>
            <a:spLocks noGrp="1"/>
          </p:cNvSpPr>
          <p:nvPr>
            <p:ph type="subTitle" idx="1"/>
          </p:nvPr>
        </p:nvSpPr>
        <p:spPr>
          <a:xfrm>
            <a:off x="848987" y="2085798"/>
            <a:ext cx="6401430" cy="1314450"/>
          </a:xfrm>
          <a:prstGeom prst="rect">
            <a:avLst/>
          </a:prstGeom>
        </p:spPr>
        <p:txBody>
          <a:bodyPr/>
          <a:lstStyle>
            <a:lvl1pPr marL="0" indent="0" algn="l">
              <a:buNone/>
              <a:defRPr sz="2400">
                <a:solidFill>
                  <a:schemeClr val="bg1"/>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1pPr>
            <a:lvl2pPr marL="408305" indent="0" algn="ctr">
              <a:buNone/>
              <a:defRPr>
                <a:solidFill>
                  <a:schemeClr val="tx1">
                    <a:tint val="75000"/>
                  </a:schemeClr>
                </a:solidFill>
              </a:defRPr>
            </a:lvl2pPr>
            <a:lvl3pPr marL="816610" indent="0" algn="ctr">
              <a:buNone/>
              <a:defRPr>
                <a:solidFill>
                  <a:schemeClr val="tx1">
                    <a:tint val="75000"/>
                  </a:schemeClr>
                </a:solidFill>
              </a:defRPr>
            </a:lvl3pPr>
            <a:lvl4pPr marL="1224280" indent="0" algn="ctr">
              <a:buNone/>
              <a:defRPr>
                <a:solidFill>
                  <a:schemeClr val="tx1">
                    <a:tint val="75000"/>
                  </a:schemeClr>
                </a:solidFill>
              </a:defRPr>
            </a:lvl4pPr>
            <a:lvl5pPr marL="1632585" indent="0" algn="ctr">
              <a:buNone/>
              <a:defRPr>
                <a:solidFill>
                  <a:schemeClr val="tx1">
                    <a:tint val="75000"/>
                  </a:schemeClr>
                </a:solidFill>
              </a:defRPr>
            </a:lvl5pPr>
            <a:lvl6pPr marL="2040890" indent="0" algn="ctr">
              <a:buNone/>
              <a:defRPr>
                <a:solidFill>
                  <a:schemeClr val="tx1">
                    <a:tint val="75000"/>
                  </a:schemeClr>
                </a:solidFill>
              </a:defRPr>
            </a:lvl6pPr>
            <a:lvl7pPr marL="2449195" indent="0" algn="ctr">
              <a:buNone/>
              <a:defRPr>
                <a:solidFill>
                  <a:schemeClr val="tx1">
                    <a:tint val="75000"/>
                  </a:schemeClr>
                </a:solidFill>
              </a:defRPr>
            </a:lvl7pPr>
            <a:lvl8pPr marL="2856865" indent="0" algn="ctr">
              <a:buNone/>
              <a:defRPr>
                <a:solidFill>
                  <a:schemeClr val="tx1">
                    <a:tint val="75000"/>
                  </a:schemeClr>
                </a:solidFill>
              </a:defRPr>
            </a:lvl8pPr>
            <a:lvl9pPr marL="326517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8" name="日期占位符 3"/>
          <p:cNvSpPr>
            <a:spLocks noGrp="1"/>
          </p:cNvSpPr>
          <p:nvPr>
            <p:ph type="dt" sz="half" idx="10"/>
          </p:nvPr>
        </p:nvSpPr>
        <p:spPr>
          <a:xfrm>
            <a:off x="848987" y="3441547"/>
            <a:ext cx="2132850" cy="273211"/>
          </a:xfrm>
          <a:prstGeom prst="rect">
            <a:avLst/>
          </a:prstGeom>
        </p:spPr>
        <p:txBody>
          <a:bodyPr/>
          <a:lstStyle>
            <a:lvl1pPr>
              <a:defRPr sz="1200">
                <a:solidFill>
                  <a:schemeClr val="bg1"/>
                </a:solidFill>
                <a:latin typeface="方正兰亭黑简体" panose="02000000000000000000" pitchFamily="2" charset="-122"/>
                <a:ea typeface="方正兰亭黑简体" panose="02000000000000000000" pitchFamily="2" charset="-122"/>
                <a:cs typeface="Arial" panose="020B0604020202020204" pitchFamily="34" charset="0"/>
              </a:defRPr>
            </a:lvl1pPr>
          </a:lstStyle>
          <a:p>
            <a:pPr>
              <a:defRPr/>
            </a:pPr>
            <a:endParaRPr lang="zh-CN" altLang="en-US" sz="1100" dirty="0"/>
          </a:p>
        </p:txBody>
      </p:sp>
      <p:sp>
        <p:nvSpPr>
          <p:cNvPr id="12" name="标题 1"/>
          <p:cNvSpPr>
            <a:spLocks noGrp="1"/>
          </p:cNvSpPr>
          <p:nvPr>
            <p:ph type="ctrTitle"/>
          </p:nvPr>
        </p:nvSpPr>
        <p:spPr>
          <a:xfrm>
            <a:off x="848986" y="1113893"/>
            <a:ext cx="6400800" cy="1102519"/>
          </a:xfrm>
          <a:prstGeom prst="rect">
            <a:avLst/>
          </a:prstGeom>
        </p:spPr>
        <p:txBody>
          <a:bodyPr>
            <a:noAutofit/>
          </a:bodyPr>
          <a:lstStyle>
            <a:lvl1pPr algn="l">
              <a:defRPr sz="4000">
                <a:solidFill>
                  <a:schemeClr val="bg1"/>
                </a:solidFill>
                <a:latin typeface="方正兰亭黑简体" panose="02000000000000000000" pitchFamily="2" charset="-122"/>
                <a:ea typeface="方正兰亭黑简体" panose="02000000000000000000" pitchFamily="2" charset="-122"/>
                <a:cs typeface="Arial" panose="020B0604020202020204" pitchFamily="34" charset="0"/>
              </a:defRPr>
            </a:lvl1pPr>
          </a:lstStyle>
          <a:p>
            <a:r>
              <a:rPr lang="zh-CN" altLang="en-US" dirty="0"/>
              <a:t>单击此处编辑母版标题样式</a:t>
            </a:r>
            <a:endParaRPr lang="zh-CN" alt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437" y="2929"/>
            <a:ext cx="12190563" cy="6855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sndAc>
          <p:stSnd>
            <p:snd r:embed="rId4" name="qiye46.wav"/>
          </p:stSnd>
        </p:sndAc>
      </p:transition>
    </mc:Choice>
    <mc:Fallback>
      <p:transition spd="slow">
        <p:sndAc>
          <p:stSnd>
            <p:snd r:embed="rId4" name="qiye46.wav"/>
          </p:stSnd>
        </p:sndAc>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cxnSp>
        <p:nvCxnSpPr>
          <p:cNvPr id="7" name="直接连接符 6"/>
          <p:cNvCxnSpPr/>
          <p:nvPr userDrawn="1"/>
        </p:nvCxnSpPr>
        <p:spPr>
          <a:xfrm>
            <a:off x="1007435" y="833864"/>
            <a:ext cx="104651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userDrawn="1"/>
        </p:nvGrpSpPr>
        <p:grpSpPr bwMode="auto">
          <a:xfrm>
            <a:off x="431371" y="390527"/>
            <a:ext cx="520496" cy="274639"/>
            <a:chOff x="0" y="0"/>
            <a:chExt cx="1041399" cy="549275"/>
          </a:xfrm>
        </p:grpSpPr>
        <p:sp>
          <p:nvSpPr>
            <p:cNvPr id="13"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4"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5"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18" name="TextBox 15"/>
          <p:cNvSpPr txBox="1"/>
          <p:nvPr userDrawn="1"/>
        </p:nvSpPr>
        <p:spPr>
          <a:xfrm>
            <a:off x="10800523" y="322660"/>
            <a:ext cx="895129" cy="457200"/>
          </a:xfrm>
          <a:prstGeom prst="rect">
            <a:avLst/>
          </a:prstGeom>
          <a:noFill/>
        </p:spPr>
        <p:txBody>
          <a:bodyPr wrap="square" rtlCol="0">
            <a:spAutoFit/>
          </a:bodyPr>
          <a:lstStyle/>
          <a:p>
            <a:pPr algn="ctr"/>
            <a:fld id="{2EEF1883-7A0E-4F66-9932-E581691AD397}" type="slidenum">
              <a:rPr lang="zh-CN" altLang="en-US" sz="2400" b="0" smtClean="0">
                <a:solidFill>
                  <a:schemeClr val="accent1"/>
                </a:solidFill>
                <a:latin typeface="微软雅黑 Light" panose="020B0502040204020203" pitchFamily="34" charset="-122"/>
                <a:ea typeface="微软雅黑 Light" panose="020B0502040204020203" pitchFamily="34" charset="-122"/>
              </a:rPr>
            </a:fld>
            <a:r>
              <a:rPr lang="zh-CN" altLang="en-US" sz="2400" b="0" dirty="0">
                <a:solidFill>
                  <a:schemeClr val="accent1"/>
                </a:solidFill>
                <a:latin typeface="微软雅黑 Light" panose="020B0502040204020203" pitchFamily="34" charset="-122"/>
                <a:ea typeface="微软雅黑 Light" panose="020B0502040204020203" pitchFamily="34" charset="-122"/>
              </a:rPr>
              <a:t> </a:t>
            </a:r>
            <a:endParaRPr lang="zh-CN" altLang="en-US" sz="2400" b="0" dirty="0">
              <a:solidFill>
                <a:schemeClr val="accent1"/>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个标题目录">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384"/>
            <a:ext cx="12193201" cy="6858000"/>
          </a:xfrm>
          <a:prstGeom prst="rect">
            <a:avLst/>
          </a:prstGeom>
        </p:spPr>
      </p:pic>
      <p:sp>
        <p:nvSpPr>
          <p:cNvPr id="3" name="TextBox 2"/>
          <p:cNvSpPr txBox="1"/>
          <p:nvPr userDrawn="1"/>
        </p:nvSpPr>
        <p:spPr>
          <a:xfrm>
            <a:off x="2447836" y="932724"/>
            <a:ext cx="309880" cy="529590"/>
          </a:xfrm>
          <a:prstGeom prst="rect">
            <a:avLst/>
          </a:prstGeom>
          <a:noFill/>
        </p:spPr>
        <p:txBody>
          <a:bodyPr wrap="none" rtlCol="0">
            <a:spAutoFit/>
          </a:bodyPr>
          <a:lstStyle/>
          <a:p>
            <a:endParaRPr lang="zh-CN" altLang="en-US" sz="2845" dirty="0">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endParaRPr>
          </a:p>
        </p:txBody>
      </p:sp>
      <p:sp>
        <p:nvSpPr>
          <p:cNvPr id="4" name="TextBox 6"/>
          <p:cNvSpPr txBox="1"/>
          <p:nvPr userDrawn="1"/>
        </p:nvSpPr>
        <p:spPr>
          <a:xfrm>
            <a:off x="10084506" y="6021288"/>
            <a:ext cx="2095721" cy="297180"/>
          </a:xfrm>
          <a:prstGeom prst="rect">
            <a:avLst/>
          </a:prstGeom>
          <a:noFill/>
        </p:spPr>
        <p:txBody>
          <a:bodyPr wrap="square" rtlCol="0">
            <a:spAutoFit/>
          </a:bodyPr>
          <a:lstStyle/>
          <a:p>
            <a:r>
              <a:rPr lang="en-US" altLang="zh-CN" sz="1335" b="1" dirty="0">
                <a:solidFill>
                  <a:srgbClr val="006DBB"/>
                </a:solidFill>
                <a:latin typeface="方正兰亭黑简体" panose="02000000000000000000" pitchFamily="2" charset="-122"/>
                <a:ea typeface="方正兰亭黑简体" panose="02000000000000000000" pitchFamily="2" charset="-122"/>
                <a:cs typeface="方正兰亭黑简体" panose="02000000000000000000" pitchFamily="2" charset="-122"/>
              </a:rPr>
              <a:t>www.cmbc.com.cn</a:t>
            </a:r>
            <a:endParaRPr lang="zh-CN" altLang="en-US" sz="1335" b="1" dirty="0">
              <a:solidFill>
                <a:srgbClr val="006DBB"/>
              </a:solidFill>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sp>
        <p:nvSpPr>
          <p:cNvPr id="5" name="文本框 4"/>
          <p:cNvSpPr txBox="1"/>
          <p:nvPr userDrawn="1"/>
        </p:nvSpPr>
        <p:spPr>
          <a:xfrm>
            <a:off x="2279800" y="401108"/>
            <a:ext cx="1489246" cy="829945"/>
          </a:xfrm>
          <a:prstGeom prst="rect">
            <a:avLst/>
          </a:prstGeom>
          <a:noFill/>
        </p:spPr>
        <p:txBody>
          <a:bodyPr wrap="square" rtlCol="0">
            <a:spAutoFit/>
          </a:bodyPr>
          <a:lstStyle/>
          <a:p>
            <a:r>
              <a:rPr kumimoji="1" lang="zh-CN" altLang="en-US" sz="4800" dirty="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rPr>
              <a:t>目录</a:t>
            </a:r>
            <a:endParaRPr kumimoji="1" lang="zh-CN" altLang="en-US" sz="4800" dirty="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endParaRPr>
          </a:p>
        </p:txBody>
      </p:sp>
      <p:sp>
        <p:nvSpPr>
          <p:cNvPr id="22" name="矩形 21"/>
          <p:cNvSpPr/>
          <p:nvPr userDrawn="1"/>
        </p:nvSpPr>
        <p:spPr>
          <a:xfrm>
            <a:off x="3675429" y="491238"/>
            <a:ext cx="3197068"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方正兰亭黑简体" panose="02000000000000000000" pitchFamily="2" charset="-122"/>
            </a:endParaRPr>
          </a:p>
        </p:txBody>
      </p:sp>
      <p:sp>
        <p:nvSpPr>
          <p:cNvPr id="23" name="文本框 22"/>
          <p:cNvSpPr txBox="1"/>
          <p:nvPr userDrawn="1"/>
        </p:nvSpPr>
        <p:spPr>
          <a:xfrm>
            <a:off x="3657840" y="401108"/>
            <a:ext cx="3662680" cy="768350"/>
          </a:xfrm>
          <a:prstGeom prst="rect">
            <a:avLst/>
          </a:prstGeom>
          <a:noFill/>
        </p:spPr>
        <p:txBody>
          <a:bodyPr wrap="none" rtlCol="0">
            <a:spAutoFit/>
          </a:bodyPr>
          <a:lstStyle/>
          <a:p>
            <a:pPr>
              <a:defRPr/>
            </a:pPr>
            <a:r>
              <a:rPr lang="en-GB" altLang="zh-CN" sz="4400" dirty="0">
                <a:solidFill>
                  <a:srgbClr val="009246"/>
                </a:solidFill>
                <a:latin typeface="方正兰亭黑简体" panose="02000000000000000000" pitchFamily="2" charset="-122"/>
                <a:ea typeface="方正兰亭黑简体" panose="02000000000000000000" pitchFamily="2" charset="-122"/>
                <a:cs typeface="方正兰亭黑简体" panose="02000000000000000000" pitchFamily="2" charset="-122"/>
              </a:rPr>
              <a:t>CONTENTS</a:t>
            </a:r>
            <a:endParaRPr lang="en-GB" altLang="zh-CN" sz="4400" dirty="0">
              <a:solidFill>
                <a:srgbClr val="009246"/>
              </a:solidFill>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sp>
        <p:nvSpPr>
          <p:cNvPr id="9" name="副标题 2"/>
          <p:cNvSpPr>
            <a:spLocks noGrp="1"/>
          </p:cNvSpPr>
          <p:nvPr>
            <p:ph type="subTitle" idx="1"/>
          </p:nvPr>
        </p:nvSpPr>
        <p:spPr>
          <a:xfrm>
            <a:off x="4439817" y="1482603"/>
            <a:ext cx="6120680" cy="1749428"/>
          </a:xfrm>
          <a:prstGeom prst="rect">
            <a:avLst/>
          </a:prstGeom>
        </p:spPr>
        <p:txBody>
          <a:bodyPr>
            <a:normAutofit/>
          </a:bodyPr>
          <a:lstStyle>
            <a:lvl1pPr marL="342900" indent="-342900" algn="l">
              <a:lnSpc>
                <a:spcPct val="100000"/>
              </a:lnSpc>
              <a:spcBef>
                <a:spcPts val="1565"/>
              </a:spcBef>
              <a:buClr>
                <a:srgbClr val="006DBB"/>
              </a:buClr>
              <a:buFont typeface="+mj-lt"/>
              <a:buAutoNum type="arabicPeriod"/>
              <a:defRPr sz="2400">
                <a:solidFill>
                  <a:srgbClr val="00559F"/>
                </a:solidFill>
                <a:latin typeface="方正兰亭黑简体" panose="02000000000000000000" pitchFamily="2" charset="-122"/>
                <a:ea typeface="方正兰亭黑简体" panose="02000000000000000000" pitchFamily="2" charset="-122"/>
                <a:cs typeface="Arial" panose="020B0604020202020204" pitchFamily="34" charset="0"/>
              </a:defRPr>
            </a:lvl1pPr>
            <a:lvl2pPr marL="408305" indent="0" algn="ctr">
              <a:buNone/>
              <a:defRPr>
                <a:solidFill>
                  <a:schemeClr val="tx1">
                    <a:tint val="75000"/>
                  </a:schemeClr>
                </a:solidFill>
              </a:defRPr>
            </a:lvl2pPr>
            <a:lvl3pPr marL="816610" indent="0" algn="ctr">
              <a:buNone/>
              <a:defRPr>
                <a:solidFill>
                  <a:schemeClr val="tx1">
                    <a:tint val="75000"/>
                  </a:schemeClr>
                </a:solidFill>
              </a:defRPr>
            </a:lvl3pPr>
            <a:lvl4pPr marL="1224280" indent="0" algn="ctr">
              <a:buNone/>
              <a:defRPr>
                <a:solidFill>
                  <a:schemeClr val="tx1">
                    <a:tint val="75000"/>
                  </a:schemeClr>
                </a:solidFill>
              </a:defRPr>
            </a:lvl4pPr>
            <a:lvl5pPr marL="1632585" indent="0" algn="ctr">
              <a:buNone/>
              <a:defRPr>
                <a:solidFill>
                  <a:schemeClr val="tx1">
                    <a:tint val="75000"/>
                  </a:schemeClr>
                </a:solidFill>
              </a:defRPr>
            </a:lvl5pPr>
            <a:lvl6pPr marL="2040890" indent="0" algn="ctr">
              <a:buNone/>
              <a:defRPr>
                <a:solidFill>
                  <a:schemeClr val="tx1">
                    <a:tint val="75000"/>
                  </a:schemeClr>
                </a:solidFill>
              </a:defRPr>
            </a:lvl6pPr>
            <a:lvl7pPr marL="2449195" indent="0" algn="ctr">
              <a:buNone/>
              <a:defRPr>
                <a:solidFill>
                  <a:schemeClr val="tx1">
                    <a:tint val="75000"/>
                  </a:schemeClr>
                </a:solidFill>
              </a:defRPr>
            </a:lvl7pPr>
            <a:lvl8pPr marL="2856865" indent="0" algn="ctr">
              <a:buNone/>
              <a:defRPr>
                <a:solidFill>
                  <a:schemeClr val="tx1">
                    <a:tint val="75000"/>
                  </a:schemeClr>
                </a:solidFill>
              </a:defRPr>
            </a:lvl8pPr>
            <a:lvl9pPr marL="3265170" indent="0" algn="ctr">
              <a:buNone/>
              <a:defRPr>
                <a:solidFill>
                  <a:schemeClr val="tx1">
                    <a:tint val="75000"/>
                  </a:schemeClr>
                </a:solidFill>
              </a:defRPr>
            </a:lvl9pPr>
          </a:lstStyle>
          <a:p>
            <a:r>
              <a:rPr lang="zh-CN" altLang="en-US" dirty="0"/>
              <a:t>单击此处编辑母版副标题样式</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篇章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3201" cy="6858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b="33844"/>
          <a:stretch>
            <a:fillRect/>
          </a:stretch>
        </p:blipFill>
        <p:spPr>
          <a:xfrm>
            <a:off x="9121234" y="6035514"/>
            <a:ext cx="2452879" cy="489830"/>
          </a:xfrm>
          <a:prstGeom prst="rect">
            <a:avLst/>
          </a:prstGeom>
        </p:spPr>
      </p:pic>
      <p:sp>
        <p:nvSpPr>
          <p:cNvPr id="5" name="文本框 4"/>
          <p:cNvSpPr txBox="1"/>
          <p:nvPr userDrawn="1"/>
        </p:nvSpPr>
        <p:spPr>
          <a:xfrm>
            <a:off x="1131982" y="6108291"/>
            <a:ext cx="2508250" cy="420370"/>
          </a:xfrm>
          <a:prstGeom prst="rect">
            <a:avLst/>
          </a:prstGeom>
          <a:noFill/>
        </p:spPr>
        <p:txBody>
          <a:bodyPr wrap="none" rtlCol="0">
            <a:spAutoFit/>
          </a:bodyPr>
          <a:lstStyle/>
          <a:p>
            <a:r>
              <a:rPr kumimoji="1" lang="zh-CN" altLang="en-US" dirty="0">
                <a:solidFill>
                  <a:schemeClr val="bg1"/>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rPr>
              <a:t>服务大众  情系民生</a:t>
            </a:r>
            <a:endParaRPr kumimoji="1" lang="zh-CN" altLang="en-US" dirty="0">
              <a:solidFill>
                <a:schemeClr val="bg1"/>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endParaRPr>
          </a:p>
        </p:txBody>
      </p:sp>
      <p:sp>
        <p:nvSpPr>
          <p:cNvPr id="6" name="副标题 2"/>
          <p:cNvSpPr>
            <a:spLocks noGrp="1"/>
          </p:cNvSpPr>
          <p:nvPr>
            <p:ph type="subTitle" idx="1"/>
          </p:nvPr>
        </p:nvSpPr>
        <p:spPr>
          <a:xfrm>
            <a:off x="3660664" y="1988812"/>
            <a:ext cx="5935841" cy="489830"/>
          </a:xfrm>
          <a:prstGeom prst="rect">
            <a:avLst/>
          </a:prstGeom>
        </p:spPr>
        <p:txBody>
          <a:bodyPr>
            <a:noAutofit/>
          </a:bodyPr>
          <a:lstStyle>
            <a:lvl1pPr marL="0" indent="0" algn="l">
              <a:buNone/>
              <a:defRPr sz="2800" b="1">
                <a:solidFill>
                  <a:schemeClr val="bg1"/>
                </a:solidFill>
                <a:latin typeface="+mn-ea"/>
                <a:ea typeface="+mn-ea"/>
                <a:cs typeface="方正兰亭黑简体" panose="02000000000000000000" pitchFamily="2" charset="-122"/>
              </a:defRPr>
            </a:lvl1pPr>
            <a:lvl2pPr marL="408305" indent="0" algn="ctr">
              <a:buNone/>
              <a:defRPr>
                <a:solidFill>
                  <a:schemeClr val="tx1">
                    <a:tint val="75000"/>
                  </a:schemeClr>
                </a:solidFill>
              </a:defRPr>
            </a:lvl2pPr>
            <a:lvl3pPr marL="816610" indent="0" algn="ctr">
              <a:buNone/>
              <a:defRPr>
                <a:solidFill>
                  <a:schemeClr val="tx1">
                    <a:tint val="75000"/>
                  </a:schemeClr>
                </a:solidFill>
              </a:defRPr>
            </a:lvl3pPr>
            <a:lvl4pPr marL="1224280" indent="0" algn="ctr">
              <a:buNone/>
              <a:defRPr>
                <a:solidFill>
                  <a:schemeClr val="tx1">
                    <a:tint val="75000"/>
                  </a:schemeClr>
                </a:solidFill>
              </a:defRPr>
            </a:lvl4pPr>
            <a:lvl5pPr marL="1632585" indent="0" algn="ctr">
              <a:buNone/>
              <a:defRPr>
                <a:solidFill>
                  <a:schemeClr val="tx1">
                    <a:tint val="75000"/>
                  </a:schemeClr>
                </a:solidFill>
              </a:defRPr>
            </a:lvl5pPr>
            <a:lvl6pPr marL="2040890" indent="0" algn="ctr">
              <a:buNone/>
              <a:defRPr>
                <a:solidFill>
                  <a:schemeClr val="tx1">
                    <a:tint val="75000"/>
                  </a:schemeClr>
                </a:solidFill>
              </a:defRPr>
            </a:lvl6pPr>
            <a:lvl7pPr marL="2449195" indent="0" algn="ctr">
              <a:buNone/>
              <a:defRPr>
                <a:solidFill>
                  <a:schemeClr val="tx1">
                    <a:tint val="75000"/>
                  </a:schemeClr>
                </a:solidFill>
              </a:defRPr>
            </a:lvl7pPr>
            <a:lvl8pPr marL="2856865" indent="0" algn="ctr">
              <a:buNone/>
              <a:defRPr>
                <a:solidFill>
                  <a:schemeClr val="tx1">
                    <a:tint val="75000"/>
                  </a:schemeClr>
                </a:solidFill>
              </a:defRPr>
            </a:lvl8pPr>
            <a:lvl9pPr marL="326517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10" name="文本占位符 8"/>
          <p:cNvSpPr>
            <a:spLocks noGrp="1"/>
          </p:cNvSpPr>
          <p:nvPr>
            <p:ph type="body" sz="quarter" idx="10" hasCustomPrompt="1"/>
          </p:nvPr>
        </p:nvSpPr>
        <p:spPr>
          <a:xfrm>
            <a:off x="2144916" y="1258974"/>
            <a:ext cx="2041376" cy="1681336"/>
          </a:xfrm>
          <a:prstGeom prst="rect">
            <a:avLst/>
          </a:prstGeom>
        </p:spPr>
        <p:txBody>
          <a:bodyPr/>
          <a:lstStyle>
            <a:lvl1pPr marL="0" indent="0">
              <a:buNone/>
              <a:defRPr sz="9600">
                <a:solidFill>
                  <a:schemeClr val="bg1"/>
                </a:solidFill>
                <a:latin typeface="+mj-ea"/>
                <a:ea typeface="+mj-ea"/>
              </a:defRPr>
            </a:lvl1pPr>
          </a:lstStyle>
          <a:p>
            <a:pPr lvl="0"/>
            <a:r>
              <a:rPr kumimoji="1" lang="en-US" altLang="zh-CN" dirty="0"/>
              <a:t>01</a:t>
            </a:r>
            <a:endParaRPr kumimoji="1" lang="zh-CN" altLang="en-US" dirty="0"/>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页1">
    <p:bg>
      <p:bgRef idx="1001">
        <a:schemeClr val="bg1"/>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479423" y="116632"/>
            <a:ext cx="5144042" cy="714380"/>
          </a:xfrm>
          <a:prstGeom prst="rect">
            <a:avLst/>
          </a:prstGeom>
        </p:spPr>
        <p:txBody>
          <a:bodyPr>
            <a:normAutofit/>
          </a:bodyPr>
          <a:lstStyle>
            <a:lvl1pPr algn="l">
              <a:defRPr sz="2800" b="1">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1pPr>
          </a:lstStyle>
          <a:p>
            <a:endParaRPr lang="zh-CN" altLang="en-US" dirty="0"/>
          </a:p>
        </p:txBody>
      </p:sp>
      <p:sp>
        <p:nvSpPr>
          <p:cNvPr id="4" name="灯片编号占位符 5"/>
          <p:cNvSpPr>
            <a:spLocks noGrp="1"/>
          </p:cNvSpPr>
          <p:nvPr>
            <p:ph type="sldNum" sz="quarter" idx="4"/>
          </p:nvPr>
        </p:nvSpPr>
        <p:spPr>
          <a:xfrm>
            <a:off x="9769370" y="200611"/>
            <a:ext cx="2134290" cy="273211"/>
          </a:xfrm>
          <a:prstGeom prst="rect">
            <a:avLst/>
          </a:prstGeom>
        </p:spPr>
        <p:txBody>
          <a:bodyPr vert="horz" lIns="81630" tIns="40816" rIns="81630" bIns="40816" rtlCol="0" anchor="ctr"/>
          <a:lstStyle>
            <a:lvl1pPr algn="r" defTabSz="816610" fontAlgn="auto">
              <a:spcBef>
                <a:spcPts val="0"/>
              </a:spcBef>
              <a:spcAft>
                <a:spcPts val="0"/>
              </a:spcAft>
              <a:defRPr sz="2000">
                <a:solidFill>
                  <a:schemeClr val="bg1"/>
                </a:solidFill>
                <a:latin typeface="方正兰亭黑简体" panose="02000000000000000000" pitchFamily="2" charset="-122"/>
                <a:ea typeface="+mn-ea"/>
              </a:defRPr>
            </a:lvl1pPr>
          </a:lstStyle>
          <a:p>
            <a:pPr>
              <a:defRPr/>
            </a:pPr>
            <a:fld id="{504E6B97-142D-419E-9ED3-77D759E6E406}"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页2">
    <p:spTree>
      <p:nvGrpSpPr>
        <p:cNvPr id="1" name=""/>
        <p:cNvGrpSpPr/>
        <p:nvPr/>
      </p:nvGrpSpPr>
      <p:grpSpPr>
        <a:xfrm>
          <a:off x="0" y="0"/>
          <a:ext cx="0" cy="0"/>
          <a:chOff x="0" y="0"/>
          <a:chExt cx="0" cy="0"/>
        </a:xfrm>
      </p:grpSpPr>
      <p:sp>
        <p:nvSpPr>
          <p:cNvPr id="3" name="标题 1"/>
          <p:cNvSpPr>
            <a:spLocks noGrp="1"/>
          </p:cNvSpPr>
          <p:nvPr>
            <p:ph type="ctrTitle"/>
          </p:nvPr>
        </p:nvSpPr>
        <p:spPr>
          <a:xfrm>
            <a:off x="479423" y="116632"/>
            <a:ext cx="5144042" cy="714380"/>
          </a:xfrm>
          <a:prstGeom prst="rect">
            <a:avLst/>
          </a:prstGeom>
        </p:spPr>
        <p:txBody>
          <a:bodyPr>
            <a:normAutofit/>
          </a:bodyPr>
          <a:lstStyle>
            <a:lvl1pPr algn="l">
              <a:defRPr sz="2800" b="1">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1pPr>
          </a:lstStyle>
          <a:p>
            <a:endParaRPr lang="zh-CN" altLang="en-US" dirty="0"/>
          </a:p>
        </p:txBody>
      </p:sp>
      <p:sp>
        <p:nvSpPr>
          <p:cNvPr id="7" name="内容占位符 4"/>
          <p:cNvSpPr>
            <a:spLocks noGrp="1"/>
          </p:cNvSpPr>
          <p:nvPr>
            <p:ph sz="quarter" idx="11" hasCustomPrompt="1"/>
          </p:nvPr>
        </p:nvSpPr>
        <p:spPr>
          <a:xfrm>
            <a:off x="500083" y="1214438"/>
            <a:ext cx="11213694" cy="5238898"/>
          </a:xfrm>
          <a:prstGeom prst="rect">
            <a:avLst/>
          </a:prstGeom>
        </p:spPr>
        <p:txBody>
          <a:bodyPr/>
          <a:lstStyle>
            <a:lvl1pPr>
              <a:buClr>
                <a:srgbClr val="006DBB"/>
              </a:buClr>
              <a:defRPr sz="2000">
                <a:solidFill>
                  <a:schemeClr val="tx1">
                    <a:lumMod val="75000"/>
                    <a:lumOff val="25000"/>
                  </a:schemeClr>
                </a:solidFill>
                <a:latin typeface="方正兰亭黑简体" panose="02000000000000000000" pitchFamily="2" charset="-122"/>
                <a:ea typeface="方正兰亭黑简体" panose="02000000000000000000" pitchFamily="2" charset="-122"/>
              </a:defRPr>
            </a:lvl1pPr>
            <a:lvl2pPr>
              <a:buClr>
                <a:srgbClr val="006DBB"/>
              </a:buClr>
              <a:defRPr sz="1800">
                <a:solidFill>
                  <a:schemeClr val="tx1">
                    <a:lumMod val="75000"/>
                    <a:lumOff val="25000"/>
                  </a:schemeClr>
                </a:solidFill>
                <a:latin typeface="方正兰亭黑简体" panose="02000000000000000000" pitchFamily="2" charset="-122"/>
                <a:ea typeface="方正兰亭黑简体" panose="02000000000000000000" pitchFamily="2" charset="-122"/>
              </a:defRPr>
            </a:lvl2pPr>
            <a:lvl3pPr>
              <a:buClr>
                <a:srgbClr val="006DBB"/>
              </a:buClr>
              <a:defRPr sz="1600">
                <a:solidFill>
                  <a:schemeClr val="tx1">
                    <a:lumMod val="75000"/>
                    <a:lumOff val="25000"/>
                  </a:schemeClr>
                </a:solidFill>
                <a:latin typeface="方正兰亭黑简体" panose="02000000000000000000" pitchFamily="2" charset="-122"/>
                <a:ea typeface="方正兰亭黑简体" panose="02000000000000000000" pitchFamily="2" charset="-122"/>
              </a:defRPr>
            </a:lvl3pPr>
            <a:lvl4pPr>
              <a:buClr>
                <a:srgbClr val="006DBB"/>
              </a:buClr>
              <a:defRPr sz="1300">
                <a:solidFill>
                  <a:schemeClr val="tx1">
                    <a:lumMod val="75000"/>
                    <a:lumOff val="25000"/>
                  </a:schemeClr>
                </a:solidFill>
                <a:latin typeface="方正兰亭黑简体" panose="02000000000000000000" pitchFamily="2" charset="-122"/>
                <a:ea typeface="方正兰亭黑简体" panose="02000000000000000000" pitchFamily="2" charset="-122"/>
              </a:defRPr>
            </a:lvl4pPr>
            <a:lvl5pPr>
              <a:buClr>
                <a:srgbClr val="006DBB"/>
              </a:buClr>
              <a:defRPr sz="1100">
                <a:solidFill>
                  <a:schemeClr val="tx1">
                    <a:lumMod val="75000"/>
                    <a:lumOff val="25000"/>
                  </a:schemeClr>
                </a:solidFill>
                <a:latin typeface="方正兰亭黑简体" panose="02000000000000000000" pitchFamily="2" charset="-122"/>
                <a:ea typeface="方正兰亭黑简体" panose="02000000000000000000" pitchFamily="2" charset="-122"/>
              </a:defRPr>
            </a:lvl5pPr>
          </a:lstStyle>
          <a:p>
            <a:pPr marL="0" indent="0">
              <a:buNone/>
            </a:pPr>
            <a:r>
              <a:rPr lang="zh-CN" altLang="en-US" sz="2665" dirty="0">
                <a:cs typeface="方正兰亭黑简体" panose="02000000000000000000" pitchFamily="2" charset="-122"/>
                <a:sym typeface="方正兰亭黑简体" panose="02000000000000000000" pitchFamily="2" charset="-122"/>
              </a:rPr>
              <a:t>一、单击此处编辑母版文本样式</a:t>
            </a:r>
            <a:endParaRPr lang="zh-CN" altLang="en-US" sz="2665" dirty="0">
              <a:cs typeface="方正兰亭黑简体" panose="02000000000000000000" pitchFamily="2" charset="-122"/>
              <a:sym typeface="方正兰亭黑简体" panose="02000000000000000000" pitchFamily="2" charset="-122"/>
            </a:endParaRPr>
          </a:p>
          <a:p>
            <a:pPr marL="407670" lvl="1" indent="0">
              <a:buNone/>
            </a:pPr>
            <a:r>
              <a:rPr lang="zh-CN" altLang="en-US" sz="2400" dirty="0">
                <a:cs typeface="方正兰亭黑简体" panose="02000000000000000000" pitchFamily="2" charset="-122"/>
                <a:sym typeface="方正兰亭黑简体" panose="02000000000000000000" pitchFamily="2" charset="-122"/>
              </a:rPr>
              <a:t>（一）、第二级</a:t>
            </a:r>
            <a:endParaRPr lang="zh-CN" altLang="en-US" sz="2400" dirty="0">
              <a:cs typeface="方正兰亭黑简体" panose="02000000000000000000" pitchFamily="2" charset="-122"/>
              <a:sym typeface="方正兰亭黑简体" panose="02000000000000000000" pitchFamily="2" charset="-122"/>
            </a:endParaRPr>
          </a:p>
          <a:p>
            <a:pPr marL="816610" lvl="2" indent="0">
              <a:buNone/>
            </a:pPr>
            <a:r>
              <a:rPr lang="en-US" altLang="zh-CN" sz="2135" dirty="0">
                <a:cs typeface="方正兰亭黑简体" panose="02000000000000000000" pitchFamily="2" charset="-122"/>
                <a:sym typeface="方正兰亭黑简体" panose="02000000000000000000" pitchFamily="2" charset="-122"/>
              </a:rPr>
              <a:t>1</a:t>
            </a:r>
            <a:r>
              <a:rPr lang="zh-CN" altLang="en-US" sz="2135" dirty="0">
                <a:cs typeface="方正兰亭黑简体" panose="02000000000000000000" pitchFamily="2" charset="-122"/>
                <a:sym typeface="方正兰亭黑简体" panose="02000000000000000000" pitchFamily="2" charset="-122"/>
              </a:rPr>
              <a:t>、第三级</a:t>
            </a:r>
            <a:endParaRPr lang="zh-CN" altLang="en-US" sz="2135" dirty="0">
              <a:cs typeface="方正兰亭黑简体" panose="02000000000000000000" pitchFamily="2" charset="-122"/>
              <a:sym typeface="方正兰亭黑简体" panose="02000000000000000000" pitchFamily="2" charset="-122"/>
            </a:endParaRPr>
          </a:p>
          <a:p>
            <a:pPr marL="1224915" lvl="3" indent="0">
              <a:buNone/>
            </a:pPr>
            <a:r>
              <a:rPr lang="zh-CN" altLang="en-US" sz="1735" dirty="0">
                <a:cs typeface="方正兰亭黑简体" panose="02000000000000000000" pitchFamily="2" charset="-122"/>
                <a:sym typeface="方正兰亭黑简体" panose="02000000000000000000" pitchFamily="2" charset="-122"/>
              </a:rPr>
              <a:t>（</a:t>
            </a:r>
            <a:r>
              <a:rPr lang="en-US" altLang="zh-CN" sz="1735" dirty="0">
                <a:cs typeface="方正兰亭黑简体" panose="02000000000000000000" pitchFamily="2" charset="-122"/>
                <a:sym typeface="方正兰亭黑简体" panose="02000000000000000000" pitchFamily="2" charset="-122"/>
              </a:rPr>
              <a:t>1</a:t>
            </a:r>
            <a:r>
              <a:rPr lang="zh-CN" altLang="en-US" sz="1735" dirty="0">
                <a:cs typeface="方正兰亭黑简体" panose="02000000000000000000" pitchFamily="2" charset="-122"/>
                <a:sym typeface="方正兰亭黑简体" panose="02000000000000000000" pitchFamily="2" charset="-122"/>
              </a:rPr>
              <a:t>）、第四级</a:t>
            </a:r>
            <a:endParaRPr lang="zh-CN" altLang="en-US" sz="1735" dirty="0">
              <a:cs typeface="方正兰亭黑简体" panose="02000000000000000000" pitchFamily="2" charset="-122"/>
              <a:sym typeface="方正兰亭黑简体" panose="02000000000000000000" pitchFamily="2" charset="-122"/>
            </a:endParaRPr>
          </a:p>
          <a:p>
            <a:pPr marL="1632585" lvl="4" indent="0">
              <a:buNone/>
            </a:pPr>
            <a:r>
              <a:rPr lang="en-US" altLang="zh-CN" sz="1465" dirty="0">
                <a:cs typeface="方正兰亭黑简体" panose="02000000000000000000" pitchFamily="2" charset="-122"/>
                <a:sym typeface="方正兰亭黑简体" panose="02000000000000000000" pitchFamily="2" charset="-122"/>
              </a:rPr>
              <a:t>①</a:t>
            </a:r>
            <a:r>
              <a:rPr lang="zh-CN" altLang="en-US" sz="1465" dirty="0">
                <a:cs typeface="方正兰亭黑简体" panose="02000000000000000000" pitchFamily="2" charset="-122"/>
                <a:sym typeface="方正兰亭黑简体" panose="02000000000000000000" pitchFamily="2" charset="-122"/>
              </a:rPr>
              <a:t>、第五级</a:t>
            </a:r>
            <a:endParaRPr lang="zh-CN" altLang="en-US" dirty="0"/>
          </a:p>
        </p:txBody>
      </p:sp>
      <p:sp>
        <p:nvSpPr>
          <p:cNvPr id="9" name="灯片编号占位符 5"/>
          <p:cNvSpPr>
            <a:spLocks noGrp="1"/>
          </p:cNvSpPr>
          <p:nvPr>
            <p:ph type="sldNum" sz="quarter" idx="4"/>
          </p:nvPr>
        </p:nvSpPr>
        <p:spPr>
          <a:xfrm>
            <a:off x="9769370" y="200611"/>
            <a:ext cx="2134290" cy="273211"/>
          </a:xfrm>
          <a:prstGeom prst="rect">
            <a:avLst/>
          </a:prstGeom>
        </p:spPr>
        <p:txBody>
          <a:bodyPr vert="horz" lIns="81630" tIns="40816" rIns="81630" bIns="40816" rtlCol="0" anchor="ctr"/>
          <a:lstStyle>
            <a:lvl1pPr algn="r" defTabSz="816610" fontAlgn="auto">
              <a:spcBef>
                <a:spcPts val="0"/>
              </a:spcBef>
              <a:spcAft>
                <a:spcPts val="0"/>
              </a:spcAft>
              <a:defRPr sz="2000">
                <a:solidFill>
                  <a:schemeClr val="bg1"/>
                </a:solidFill>
                <a:latin typeface="方正兰亭黑简体" panose="02000000000000000000" pitchFamily="2" charset="-122"/>
                <a:ea typeface="+mn-ea"/>
              </a:defRPr>
            </a:lvl1pPr>
          </a:lstStyle>
          <a:p>
            <a:pPr>
              <a:defRPr/>
            </a:pPr>
            <a:fld id="{504E6B97-142D-419E-9ED3-77D759E6E406}" type="slidenum">
              <a:rPr lang="zh-CN" altLang="en-US" smtClean="0"/>
            </a:fld>
            <a:endParaRPr lang="zh-CN" altLang="en-US" dirty="0"/>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结束页1">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9392"/>
            <a:ext cx="12193201" cy="6989693"/>
          </a:xfrm>
          <a:prstGeom prst="rect">
            <a:avLst/>
          </a:prstGeom>
        </p:spPr>
      </p:pic>
      <p:sp>
        <p:nvSpPr>
          <p:cNvPr id="5" name="矩形 4"/>
          <p:cNvSpPr/>
          <p:nvPr userDrawn="1"/>
        </p:nvSpPr>
        <p:spPr>
          <a:xfrm>
            <a:off x="0" y="4941168"/>
            <a:ext cx="12193201" cy="73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方正兰亭黑简体" panose="02000000000000000000" pitchFamily="2" charset="-122"/>
            </a:endParaRPr>
          </a:p>
        </p:txBody>
      </p:sp>
      <p:sp>
        <p:nvSpPr>
          <p:cNvPr id="6" name="文本框 5"/>
          <p:cNvSpPr txBox="1"/>
          <p:nvPr userDrawn="1"/>
        </p:nvSpPr>
        <p:spPr>
          <a:xfrm>
            <a:off x="4539771" y="4941168"/>
            <a:ext cx="3203575" cy="829945"/>
          </a:xfrm>
          <a:prstGeom prst="rect">
            <a:avLst/>
          </a:prstGeom>
          <a:noFill/>
        </p:spPr>
        <p:txBody>
          <a:bodyPr wrap="none" rtlCol="0">
            <a:spAutoFit/>
          </a:bodyPr>
          <a:lstStyle/>
          <a:p>
            <a:r>
              <a:rPr kumimoji="1" lang="en-US" altLang="zh-CN" sz="4800" b="1" dirty="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rPr>
              <a:t>THANKS!</a:t>
            </a:r>
            <a:endParaRPr kumimoji="1" lang="zh-CN" altLang="en-US" sz="4800" b="1" dirty="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endParaRPr>
          </a:p>
        </p:txBody>
      </p:sp>
      <p:sp>
        <p:nvSpPr>
          <p:cNvPr id="8" name="文本框 7"/>
          <p:cNvSpPr txBox="1"/>
          <p:nvPr userDrawn="1"/>
        </p:nvSpPr>
        <p:spPr>
          <a:xfrm>
            <a:off x="2419315" y="2420888"/>
            <a:ext cx="7354570" cy="1106805"/>
          </a:xfrm>
          <a:prstGeom prst="rect">
            <a:avLst/>
          </a:prstGeom>
          <a:noFill/>
        </p:spPr>
        <p:txBody>
          <a:bodyPr wrap="none" rtlCol="0">
            <a:spAutoFit/>
          </a:bodyPr>
          <a:lstStyle/>
          <a:p>
            <a:pPr algn="ctr"/>
            <a:r>
              <a:rPr kumimoji="1" lang="zh-CN" altLang="en-US" sz="6600" dirty="0">
                <a:solidFill>
                  <a:schemeClr val="bg1"/>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rPr>
              <a:t>服务大众  情系民生</a:t>
            </a:r>
            <a:endParaRPr kumimoji="1" lang="zh-CN" altLang="en-US" sz="6600" dirty="0">
              <a:solidFill>
                <a:schemeClr val="bg1"/>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结束页2">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9392"/>
            <a:ext cx="12193201" cy="6989693"/>
          </a:xfrm>
          <a:prstGeom prst="rect">
            <a:avLst/>
          </a:prstGeom>
        </p:spPr>
      </p:pic>
      <p:sp>
        <p:nvSpPr>
          <p:cNvPr id="5" name="矩形 4"/>
          <p:cNvSpPr/>
          <p:nvPr userDrawn="1"/>
        </p:nvSpPr>
        <p:spPr>
          <a:xfrm>
            <a:off x="0" y="4941168"/>
            <a:ext cx="12193201" cy="73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方正兰亭黑简体" panose="02000000000000000000" pitchFamily="2" charset="-122"/>
            </a:endParaRPr>
          </a:p>
        </p:txBody>
      </p:sp>
      <p:sp>
        <p:nvSpPr>
          <p:cNvPr id="6" name="文本框 5"/>
          <p:cNvSpPr txBox="1"/>
          <p:nvPr userDrawn="1"/>
        </p:nvSpPr>
        <p:spPr>
          <a:xfrm>
            <a:off x="4539771" y="4941168"/>
            <a:ext cx="3203575" cy="829945"/>
          </a:xfrm>
          <a:prstGeom prst="rect">
            <a:avLst/>
          </a:prstGeom>
          <a:noFill/>
        </p:spPr>
        <p:txBody>
          <a:bodyPr wrap="none" rtlCol="0">
            <a:spAutoFit/>
          </a:bodyPr>
          <a:lstStyle/>
          <a:p>
            <a:r>
              <a:rPr kumimoji="1" lang="en-US" altLang="zh-CN" sz="4800" b="1" dirty="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rPr>
              <a:t>THANKS!</a:t>
            </a:r>
            <a:endParaRPr kumimoji="1" lang="zh-CN" altLang="en-US" sz="4800" b="1" dirty="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endParaRPr>
          </a:p>
        </p:txBody>
      </p:sp>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07745" y="1854557"/>
            <a:ext cx="3067626" cy="1967423"/>
          </a:xfrm>
          <a:prstGeom prst="rect">
            <a:avLst/>
          </a:prstGeom>
        </p:spPr>
      </p:pic>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3">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9392"/>
            <a:ext cx="12193201" cy="6989693"/>
          </a:xfrm>
          <a:prstGeom prst="rect">
            <a:avLst/>
          </a:prstGeom>
        </p:spPr>
      </p:pic>
      <p:sp>
        <p:nvSpPr>
          <p:cNvPr id="5" name="矩形 4"/>
          <p:cNvSpPr/>
          <p:nvPr userDrawn="1"/>
        </p:nvSpPr>
        <p:spPr>
          <a:xfrm>
            <a:off x="0" y="4941168"/>
            <a:ext cx="12193201" cy="73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方正兰亭黑简体" panose="02000000000000000000" pitchFamily="2" charset="-122"/>
            </a:endParaRPr>
          </a:p>
        </p:txBody>
      </p:sp>
      <p:sp>
        <p:nvSpPr>
          <p:cNvPr id="6" name="文本框 5"/>
          <p:cNvSpPr txBox="1"/>
          <p:nvPr userDrawn="1"/>
        </p:nvSpPr>
        <p:spPr>
          <a:xfrm>
            <a:off x="4539771" y="4941168"/>
            <a:ext cx="3203575" cy="829945"/>
          </a:xfrm>
          <a:prstGeom prst="rect">
            <a:avLst/>
          </a:prstGeom>
          <a:noFill/>
        </p:spPr>
        <p:txBody>
          <a:bodyPr wrap="none" rtlCol="0">
            <a:spAutoFit/>
          </a:bodyPr>
          <a:lstStyle/>
          <a:p>
            <a:r>
              <a:rPr kumimoji="1" lang="en-US" altLang="zh-CN" sz="4800" b="1" dirty="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rPr>
              <a:t>THANKS!</a:t>
            </a:r>
            <a:endParaRPr kumimoji="1" lang="zh-CN" altLang="en-US" sz="4800" b="1" dirty="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sym typeface="方正兰亭黑简体" panose="02000000000000000000" pitchFamily="2" charset="-122"/>
            </a:endParaRPr>
          </a:p>
        </p:txBody>
      </p:sp>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b="39434"/>
          <a:stretch>
            <a:fillRect/>
          </a:stretch>
        </p:blipFill>
        <p:spPr>
          <a:xfrm>
            <a:off x="4076700" y="2492896"/>
            <a:ext cx="4038600" cy="738425"/>
          </a:xfrm>
          <a:prstGeom prst="rect">
            <a:avLst/>
          </a:prstGeom>
        </p:spPr>
      </p:pic>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7"/>
            <a:ext cx="103632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8475133"/>
            <a:ext cx="2844800" cy="486833"/>
          </a:xfr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4165600" y="8475133"/>
            <a:ext cx="3860800" cy="486833"/>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组合 2"/>
          <p:cNvGrpSpPr/>
          <p:nvPr/>
        </p:nvGrpSpPr>
        <p:grpSpPr>
          <a:xfrm>
            <a:off x="0" y="0"/>
            <a:ext cx="12193201" cy="750667"/>
            <a:chOff x="0" y="167608"/>
            <a:chExt cx="12192000" cy="750667"/>
          </a:xfrm>
        </p:grpSpPr>
        <p:pic>
          <p:nvPicPr>
            <p:cNvPr id="5" name="图片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805934"/>
              <a:ext cx="12192000" cy="112341"/>
            </a:xfrm>
            <a:prstGeom prst="rect">
              <a:avLst/>
            </a:prstGeom>
          </p:spPr>
        </p:pic>
        <p:grpSp>
          <p:nvGrpSpPr>
            <p:cNvPr id="6" name="组合 5"/>
            <p:cNvGrpSpPr/>
            <p:nvPr/>
          </p:nvGrpSpPr>
          <p:grpSpPr>
            <a:xfrm>
              <a:off x="10776520" y="167608"/>
              <a:ext cx="1415480" cy="694496"/>
              <a:chOff x="10776520" y="167608"/>
              <a:chExt cx="1415480" cy="694496"/>
            </a:xfrm>
          </p:grpSpPr>
          <p:sp>
            <p:nvSpPr>
              <p:cNvPr id="7" name="三角形 6"/>
              <p:cNvSpPr/>
              <p:nvPr/>
            </p:nvSpPr>
            <p:spPr>
              <a:xfrm>
                <a:off x="10776520" y="167608"/>
                <a:ext cx="1370165" cy="694496"/>
              </a:xfrm>
              <a:prstGeom prst="triangle">
                <a:avLst>
                  <a:gd name="adj" fmla="val 52259"/>
                </a:avLst>
              </a:prstGeom>
              <a:solidFill>
                <a:srgbClr val="00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方正兰亭黑简体" panose="02000000000000000000" pitchFamily="2" charset="-122"/>
                </a:endParaRPr>
              </a:p>
            </p:txBody>
          </p:sp>
          <p:sp>
            <p:nvSpPr>
              <p:cNvPr id="8" name="矩形 7"/>
              <p:cNvSpPr/>
              <p:nvPr/>
            </p:nvSpPr>
            <p:spPr>
              <a:xfrm>
                <a:off x="11496600" y="167608"/>
                <a:ext cx="695400" cy="638326"/>
              </a:xfrm>
              <a:prstGeom prst="rect">
                <a:avLst/>
              </a:prstGeom>
              <a:solidFill>
                <a:srgbClr val="00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方正兰亭黑简体" panose="02000000000000000000" pitchFamily="2" charset="-122"/>
                </a:endParaRPr>
              </a:p>
            </p:txBody>
          </p:sp>
        </p:grpSp>
      </p:grpSp>
      <p:sp>
        <p:nvSpPr>
          <p:cNvPr id="17" name="灯片编号占位符 5"/>
          <p:cNvSpPr>
            <a:spLocks noGrp="1"/>
          </p:cNvSpPr>
          <p:nvPr>
            <p:ph type="sldNum" sz="quarter" idx="4"/>
          </p:nvPr>
        </p:nvSpPr>
        <p:spPr>
          <a:xfrm>
            <a:off x="9769370" y="200611"/>
            <a:ext cx="2134290" cy="273211"/>
          </a:xfrm>
          <a:prstGeom prst="rect">
            <a:avLst/>
          </a:prstGeom>
        </p:spPr>
        <p:txBody>
          <a:bodyPr vert="horz" lIns="81630" tIns="40816" rIns="81630" bIns="40816" rtlCol="0" anchor="ctr"/>
          <a:lstStyle>
            <a:lvl1pPr algn="r" defTabSz="816610" fontAlgn="auto">
              <a:spcBef>
                <a:spcPts val="0"/>
              </a:spcBef>
              <a:spcAft>
                <a:spcPts val="0"/>
              </a:spcAft>
              <a:defRPr sz="2000">
                <a:solidFill>
                  <a:schemeClr val="bg1"/>
                </a:solidFill>
                <a:latin typeface="方正兰亭黑简体" panose="02000000000000000000" pitchFamily="2" charset="-122"/>
                <a:ea typeface="+mn-ea"/>
                <a:cs typeface="方正兰亭黑简体" panose="02000000000000000000" pitchFamily="2" charset="-122"/>
              </a:defRPr>
            </a:lvl1pPr>
          </a:lstStyle>
          <a:p>
            <a:pPr>
              <a:defRPr/>
            </a:pPr>
            <a:fld id="{504E6B97-142D-419E-9ED3-77D759E6E406}"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086485" rtl="0" eaLnBrk="1" fontAlgn="base" hangingPunct="1">
        <a:spcBef>
          <a:spcPct val="0"/>
        </a:spcBef>
        <a:spcAft>
          <a:spcPct val="0"/>
        </a:spcAft>
        <a:defRPr sz="5335" kern="1200">
          <a:solidFill>
            <a:schemeClr val="tx1"/>
          </a:solidFill>
          <a:latin typeface="+mj-lt"/>
          <a:ea typeface="+mj-ea"/>
          <a:cs typeface="+mj-cs"/>
        </a:defRPr>
      </a:lvl1pPr>
      <a:lvl2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2pPr>
      <a:lvl3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3pPr>
      <a:lvl4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4pPr>
      <a:lvl5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5pPr>
      <a:lvl6pPr marL="493395"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6pPr>
      <a:lvl7pPr marL="987425"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7pPr>
      <a:lvl8pPr marL="1480820"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8pPr>
      <a:lvl9pPr marL="1974850"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9pPr>
    </p:titleStyle>
    <p:bodyStyle>
      <a:lvl1pPr marL="407670" indent="-407670" algn="l" defTabSz="1086485" rtl="0" eaLnBrk="1" fontAlgn="base" hangingPunct="1">
        <a:spcBef>
          <a:spcPct val="20000"/>
        </a:spcBef>
        <a:spcAft>
          <a:spcPct val="0"/>
        </a:spcAft>
        <a:buFont typeface="Arial" panose="020B0604020202020204" pitchFamily="34" charset="0"/>
        <a:buChar char="•"/>
        <a:defRPr sz="3735" kern="1200">
          <a:solidFill>
            <a:schemeClr val="tx1"/>
          </a:solidFill>
          <a:latin typeface="+mn-lt"/>
          <a:ea typeface="+mn-ea"/>
          <a:cs typeface="+mn-cs"/>
        </a:defRPr>
      </a:lvl1pPr>
      <a:lvl2pPr marL="882650" indent="-339090" algn="l" defTabSz="1086485" rtl="0" eaLnBrk="1" fontAlgn="base" hangingPunct="1">
        <a:spcBef>
          <a:spcPct val="20000"/>
        </a:spcBef>
        <a:spcAft>
          <a:spcPct val="0"/>
        </a:spcAft>
        <a:buFont typeface="Arial" panose="020B0604020202020204" pitchFamily="34" charset="0"/>
        <a:buChar char="–"/>
        <a:defRPr sz="3335" kern="1200">
          <a:solidFill>
            <a:schemeClr val="tx1"/>
          </a:solidFill>
          <a:latin typeface="+mn-lt"/>
          <a:ea typeface="+mn-ea"/>
          <a:cs typeface="+mn-cs"/>
        </a:defRPr>
      </a:lvl2pPr>
      <a:lvl3pPr marL="1359535" indent="-270510" algn="l" defTabSz="1086485"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90436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44792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99275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95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14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34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88390" rtl="0" eaLnBrk="1" latinLnBrk="0" hangingPunct="1">
        <a:defRPr sz="2135" kern="1200">
          <a:solidFill>
            <a:schemeClr val="tx1"/>
          </a:solidFill>
          <a:latin typeface="+mn-lt"/>
          <a:ea typeface="+mn-ea"/>
          <a:cs typeface="+mn-cs"/>
        </a:defRPr>
      </a:lvl1pPr>
      <a:lvl2pPr marL="544195" algn="l" defTabSz="1088390" rtl="0" eaLnBrk="1" latinLnBrk="0" hangingPunct="1">
        <a:defRPr sz="2135" kern="1200">
          <a:solidFill>
            <a:schemeClr val="tx1"/>
          </a:solidFill>
          <a:latin typeface="+mn-lt"/>
          <a:ea typeface="+mn-ea"/>
          <a:cs typeface="+mn-cs"/>
        </a:defRPr>
      </a:lvl2pPr>
      <a:lvl3pPr marL="1088390" algn="l" defTabSz="1088390" rtl="0" eaLnBrk="1" latinLnBrk="0" hangingPunct="1">
        <a:defRPr sz="2135" kern="1200">
          <a:solidFill>
            <a:schemeClr val="tx1"/>
          </a:solidFill>
          <a:latin typeface="+mn-lt"/>
          <a:ea typeface="+mn-ea"/>
          <a:cs typeface="+mn-cs"/>
        </a:defRPr>
      </a:lvl3pPr>
      <a:lvl4pPr marL="1632585" algn="l" defTabSz="1088390" rtl="0" eaLnBrk="1" latinLnBrk="0" hangingPunct="1">
        <a:defRPr sz="2135" kern="1200">
          <a:solidFill>
            <a:schemeClr val="tx1"/>
          </a:solidFill>
          <a:latin typeface="+mn-lt"/>
          <a:ea typeface="+mn-ea"/>
          <a:cs typeface="+mn-cs"/>
        </a:defRPr>
      </a:lvl4pPr>
      <a:lvl5pPr marL="2176780" algn="l" defTabSz="1088390" rtl="0" eaLnBrk="1" latinLnBrk="0" hangingPunct="1">
        <a:defRPr sz="2135" kern="1200">
          <a:solidFill>
            <a:schemeClr val="tx1"/>
          </a:solidFill>
          <a:latin typeface="+mn-lt"/>
          <a:ea typeface="+mn-ea"/>
          <a:cs typeface="+mn-cs"/>
        </a:defRPr>
      </a:lvl5pPr>
      <a:lvl6pPr marL="2720975" algn="l" defTabSz="1088390" rtl="0" eaLnBrk="1" latinLnBrk="0" hangingPunct="1">
        <a:defRPr sz="2135" kern="1200">
          <a:solidFill>
            <a:schemeClr val="tx1"/>
          </a:solidFill>
          <a:latin typeface="+mn-lt"/>
          <a:ea typeface="+mn-ea"/>
          <a:cs typeface="+mn-cs"/>
        </a:defRPr>
      </a:lvl6pPr>
      <a:lvl7pPr marL="3265170" algn="l" defTabSz="1088390" rtl="0" eaLnBrk="1" latinLnBrk="0" hangingPunct="1">
        <a:defRPr sz="2135" kern="1200">
          <a:solidFill>
            <a:schemeClr val="tx1"/>
          </a:solidFill>
          <a:latin typeface="+mn-lt"/>
          <a:ea typeface="+mn-ea"/>
          <a:cs typeface="+mn-cs"/>
        </a:defRPr>
      </a:lvl7pPr>
      <a:lvl8pPr marL="3809365" algn="l" defTabSz="1088390" rtl="0" eaLnBrk="1" latinLnBrk="0" hangingPunct="1">
        <a:defRPr sz="2135" kern="1200">
          <a:solidFill>
            <a:schemeClr val="tx1"/>
          </a:solidFill>
          <a:latin typeface="+mn-lt"/>
          <a:ea typeface="+mn-ea"/>
          <a:cs typeface="+mn-cs"/>
        </a:defRPr>
      </a:lvl8pPr>
      <a:lvl9pPr marL="4353560" algn="l" defTabSz="1088390" rtl="0" eaLnBrk="1" latinLnBrk="0" hangingPunct="1">
        <a:defRPr sz="21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chart" Target="../charts/chart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chart" Target="../charts/chart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chart" Target="../charts/char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D734AC50-F5D4-9943-B498-F8E732D5F5A1}" type="slidenum">
              <a:rPr kumimoji="1" lang="zh-CN" altLang="en-US" smtClean="0"/>
            </a:fld>
            <a:endParaRPr kumimoji="1" lang="zh-CN" altLang="en-US" dirty="0"/>
          </a:p>
        </p:txBody>
      </p:sp>
      <p:sp>
        <p:nvSpPr>
          <p:cNvPr id="5" name="标题 4"/>
          <p:cNvSpPr>
            <a:spLocks noGrp="1"/>
          </p:cNvSpPr>
          <p:nvPr>
            <p:ph type="ctrTitle"/>
          </p:nvPr>
        </p:nvSpPr>
        <p:spPr>
          <a:xfrm>
            <a:off x="1487805" y="1124585"/>
            <a:ext cx="8366125" cy="1102360"/>
          </a:xfrm>
        </p:spPr>
        <p:txBody>
          <a:bodyPr/>
          <a:lstStyle/>
          <a:p>
            <a:pPr algn="ctr"/>
            <a:br>
              <a:rPr dirty="0" smtClean="0">
                <a:solidFill>
                  <a:schemeClr val="bg1"/>
                </a:solidFill>
                <a:latin typeface="MS Shell Dlg" pitchFamily="18" charset="0"/>
                <a:cs typeface="MS Shell Dlg" pitchFamily="18" charset="0"/>
                <a:sym typeface="+mn-ea"/>
              </a:rPr>
            </a:br>
            <a:r>
              <a:rPr lang="zh-CN" dirty="0" smtClean="0">
                <a:solidFill>
                  <a:schemeClr val="bg1"/>
                </a:solidFill>
                <a:latin typeface="微软雅黑" panose="020B0503020204020204" charset="-122"/>
                <a:ea typeface="微软雅黑" panose="020B0503020204020204" charset="-122"/>
                <a:cs typeface="微软雅黑" panose="020B0503020204020204" charset="-122"/>
                <a:sym typeface="+mn-ea"/>
              </a:rPr>
              <a:t>民营企业综合金融服务方案</a:t>
            </a:r>
            <a:br>
              <a:rPr dirty="0" smtClean="0">
                <a:solidFill>
                  <a:srgbClr val="000000"/>
                </a:solidFill>
                <a:latin typeface="微软雅黑" panose="020B0503020204020204" charset="-122"/>
                <a:ea typeface="微软雅黑" panose="020B0503020204020204" charset="-122"/>
                <a:cs typeface="微软雅黑" panose="020B0503020204020204" charset="-122"/>
              </a:rPr>
            </a:b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295775" y="4292600"/>
            <a:ext cx="2758440" cy="521970"/>
          </a:xfrm>
          <a:prstGeom prst="rect">
            <a:avLst/>
          </a:prstGeom>
          <a:noFill/>
        </p:spPr>
        <p:txBody>
          <a:bodyPr wrap="square" rtlCol="0">
            <a:spAutoFit/>
          </a:bodyPr>
          <a:p>
            <a:pPr algn="l"/>
            <a:r>
              <a:rPr lang="en-US" altLang="zh-CN" sz="2800" dirty="0" smtClean="0">
                <a:solidFill>
                  <a:schemeClr val="bg1"/>
                </a:solidFill>
                <a:latin typeface="MS Shell Dlg" pitchFamily="18" charset="0"/>
                <a:cs typeface="MS Shell Dlg" pitchFamily="18" charset="0"/>
                <a:sym typeface="+mn-ea"/>
              </a:rPr>
              <a:t> </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中国</a:t>
            </a:r>
            <a:r>
              <a:rPr 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民生银行</a:t>
            </a:r>
            <a:endPar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10"/>
          <p:cNvSpPr>
            <a:spLocks noChangeArrowheads="1"/>
          </p:cNvSpPr>
          <p:nvPr/>
        </p:nvSpPr>
        <p:spPr bwMode="auto">
          <a:xfrm>
            <a:off x="1199515" y="1196340"/>
            <a:ext cx="285750" cy="285750"/>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endParaRPr lang="en-US" sz="2400">
              <a:latin typeface="Roboto Light" panose="02000000000000000000"/>
            </a:endParaRPr>
          </a:p>
        </p:txBody>
      </p:sp>
      <p:sp>
        <p:nvSpPr>
          <p:cNvPr id="20" name="矩形 19"/>
          <p:cNvSpPr/>
          <p:nvPr/>
        </p:nvSpPr>
        <p:spPr>
          <a:xfrm>
            <a:off x="3505835" y="1767205"/>
            <a:ext cx="7853680" cy="2092960"/>
          </a:xfrm>
          <a:prstGeom prst="rect">
            <a:avLst/>
          </a:prstGeom>
          <a:noFill/>
          <a:ln w="19050" cap="flat" cmpd="sng">
            <a:solidFill>
              <a:schemeClr val="accent5">
                <a:lumMod val="60000"/>
                <a:lumOff val="40000"/>
              </a:schemeClr>
            </a:solidFill>
            <a:prstDash val="dash"/>
            <a:round/>
            <a:headEnd type="none" w="med" len="med"/>
            <a:tailEnd type="none" w="med" len="med"/>
          </a:ln>
        </p:spPr>
        <p:txBody>
          <a:bodyPr wrap="square" anchor="ctr"/>
          <a:lstStyle>
            <a:defPPr>
              <a:defRPr lang="zh-CN"/>
            </a:defPPr>
            <a:lvl1pPr marL="0" algn="l" defTabSz="1087755" rtl="0" eaLnBrk="1" latinLnBrk="0" hangingPunct="1">
              <a:defRPr sz="2135" kern="1200">
                <a:solidFill>
                  <a:schemeClr val="tx1"/>
                </a:solidFill>
                <a:latin typeface="+mn-lt"/>
                <a:ea typeface="+mn-ea"/>
                <a:cs typeface="+mn-cs"/>
              </a:defRPr>
            </a:lvl1pPr>
            <a:lvl2pPr marL="544195" algn="l" defTabSz="1087755" rtl="0" eaLnBrk="1" latinLnBrk="0" hangingPunct="1">
              <a:defRPr sz="2135" kern="1200">
                <a:solidFill>
                  <a:schemeClr val="tx1"/>
                </a:solidFill>
                <a:latin typeface="+mn-lt"/>
                <a:ea typeface="+mn-ea"/>
                <a:cs typeface="+mn-cs"/>
              </a:defRPr>
            </a:lvl2pPr>
            <a:lvl3pPr marL="1088390" algn="l" defTabSz="1087755" rtl="0" eaLnBrk="1" latinLnBrk="0" hangingPunct="1">
              <a:defRPr sz="2135" kern="1200">
                <a:solidFill>
                  <a:schemeClr val="tx1"/>
                </a:solidFill>
                <a:latin typeface="+mn-lt"/>
                <a:ea typeface="+mn-ea"/>
                <a:cs typeface="+mn-cs"/>
              </a:defRPr>
            </a:lvl3pPr>
            <a:lvl4pPr marL="1632585" algn="l" defTabSz="1087755" rtl="0" eaLnBrk="1" latinLnBrk="0" hangingPunct="1">
              <a:defRPr sz="2135" kern="1200">
                <a:solidFill>
                  <a:schemeClr val="tx1"/>
                </a:solidFill>
                <a:latin typeface="+mn-lt"/>
                <a:ea typeface="+mn-ea"/>
                <a:cs typeface="+mn-cs"/>
              </a:defRPr>
            </a:lvl4pPr>
            <a:lvl5pPr marL="2176780" algn="l" defTabSz="1087755" rtl="0" eaLnBrk="1" latinLnBrk="0" hangingPunct="1">
              <a:defRPr sz="2135" kern="1200">
                <a:solidFill>
                  <a:schemeClr val="tx1"/>
                </a:solidFill>
                <a:latin typeface="+mn-lt"/>
                <a:ea typeface="+mn-ea"/>
                <a:cs typeface="+mn-cs"/>
              </a:defRPr>
            </a:lvl5pPr>
            <a:lvl6pPr marL="2720975" algn="l" defTabSz="1087755" rtl="0" eaLnBrk="1" latinLnBrk="0" hangingPunct="1">
              <a:defRPr sz="2135" kern="1200">
                <a:solidFill>
                  <a:schemeClr val="tx1"/>
                </a:solidFill>
                <a:latin typeface="+mn-lt"/>
                <a:ea typeface="+mn-ea"/>
                <a:cs typeface="+mn-cs"/>
              </a:defRPr>
            </a:lvl6pPr>
            <a:lvl7pPr marL="3265170" algn="l" defTabSz="1087755" rtl="0" eaLnBrk="1" latinLnBrk="0" hangingPunct="1">
              <a:defRPr sz="2135" kern="1200">
                <a:solidFill>
                  <a:schemeClr val="tx1"/>
                </a:solidFill>
                <a:latin typeface="+mn-lt"/>
                <a:ea typeface="+mn-ea"/>
                <a:cs typeface="+mn-cs"/>
              </a:defRPr>
            </a:lvl7pPr>
            <a:lvl8pPr marL="3809365" algn="l" defTabSz="1087755" rtl="0" eaLnBrk="1" latinLnBrk="0" hangingPunct="1">
              <a:defRPr sz="2135" kern="1200">
                <a:solidFill>
                  <a:schemeClr val="tx1"/>
                </a:solidFill>
                <a:latin typeface="+mn-lt"/>
                <a:ea typeface="+mn-ea"/>
                <a:cs typeface="+mn-cs"/>
              </a:defRPr>
            </a:lvl8pPr>
            <a:lvl9pPr marL="4353560" algn="l" defTabSz="1087755" rtl="0" eaLnBrk="1" latinLnBrk="0" hangingPunct="1">
              <a:defRPr sz="2135" kern="1200">
                <a:solidFill>
                  <a:schemeClr val="tx1"/>
                </a:solidFill>
                <a:latin typeface="+mn-lt"/>
                <a:ea typeface="+mn-ea"/>
                <a:cs typeface="+mn-cs"/>
              </a:defRPr>
            </a:lvl9pPr>
          </a:lstStyle>
          <a:p>
            <a:pPr lvl="0" indent="0" algn="ctr"/>
            <a:endParaRPr lang="zh-CN" altLang="en-US" sz="1200" b="1">
              <a:latin typeface="华文楷体" panose="02010600040101010101" pitchFamily="2" charset="-122"/>
              <a:ea typeface="华文楷体" panose="02010600040101010101" pitchFamily="2" charset="-122"/>
            </a:endParaRPr>
          </a:p>
        </p:txBody>
      </p:sp>
      <p:sp>
        <p:nvSpPr>
          <p:cNvPr id="26" name="文本框 25"/>
          <p:cNvSpPr txBox="1"/>
          <p:nvPr/>
        </p:nvSpPr>
        <p:spPr>
          <a:xfrm>
            <a:off x="3647440" y="1767205"/>
            <a:ext cx="7566025" cy="1938020"/>
          </a:xfrm>
          <a:prstGeom prst="rect">
            <a:avLst/>
          </a:prstGeom>
          <a:noFill/>
        </p:spPr>
        <p:txBody>
          <a:bodyPr wrap="square" rtlCol="0">
            <a:spAutoFit/>
          </a:bodyPr>
          <a:lstStyle/>
          <a:p>
            <a:pPr marL="285750" indent="-285750" eaLnBrk="1" latinLnBrk="0" hangingPunct="1">
              <a:lnSpc>
                <a:spcPct val="150000"/>
              </a:lnSpc>
              <a:buFont typeface="Wingdings" panose="05000000000000000000" pitchFamily="2" charset="2"/>
              <a:buChar char="ü"/>
            </a:pPr>
            <a:r>
              <a:rPr lang="en-US" sz="1600" b="1" dirty="0">
                <a:solidFill>
                  <a:srgbClr val="00559F"/>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rgbClr val="00559F"/>
                </a:solidFill>
                <a:latin typeface="微软雅黑" panose="020B0503020204020204" charset="-122"/>
                <a:ea typeface="微软雅黑" panose="020B0503020204020204" charset="-122"/>
                <a:cs typeface="微软雅黑" panose="020B0503020204020204" charset="-122"/>
                <a:sym typeface="+mn-ea"/>
              </a:rPr>
              <a:t>集团授权账户功能</a:t>
            </a:r>
            <a:r>
              <a:rPr lang="en-US" altLang="zh-CN" sz="1600" b="1" dirty="0">
                <a:solidFill>
                  <a:srgbClr val="00559F"/>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是完成一家企业授权另一家企业的对自身账户的操作，目前包括查询和转账功能。主要应用在集团企业，集团财务集中管理各分公司的银行账户，分公司通过授权账户功能将本企业银行账户授权到集团总部的银行账户来操作。简而言之，集团财务通过本部网银即可操作子公司的网银账户进行付款，提高财务的工作效率。</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 name="标题 1"/>
          <p:cNvSpPr>
            <a:spLocks noGrp="1"/>
          </p:cNvSpPr>
          <p:nvPr/>
        </p:nvSpPr>
        <p:spPr>
          <a:xfrm>
            <a:off x="1127758" y="982137"/>
            <a:ext cx="5144042" cy="714380"/>
          </a:xfrm>
          <a:prstGeom prst="rect">
            <a:avLst/>
          </a:prstGeom>
        </p:spPr>
        <p:txBody>
          <a:bodyPr>
            <a:normAutofit/>
          </a:bodyPr>
          <a:lstStyle>
            <a:lvl1pPr algn="l" defTabSz="1086485" rtl="0" eaLnBrk="1" fontAlgn="base" hangingPunct="1">
              <a:spcBef>
                <a:spcPct val="0"/>
              </a:spcBef>
              <a:spcAft>
                <a:spcPct val="0"/>
              </a:spcAft>
              <a:defRPr sz="2800" b="1" kern="120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1pPr>
            <a:lvl2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2pPr>
            <a:lvl3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3pPr>
            <a:lvl4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4pPr>
            <a:lvl5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5pPr>
            <a:lvl6pPr marL="493395"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6pPr>
            <a:lvl7pPr marL="987425"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7pPr>
            <a:lvl8pPr marL="1480820"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8pPr>
            <a:lvl9pPr marL="1974850"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9pPr>
          </a:lstStyle>
          <a:p>
            <a:r>
              <a:rPr lang="en-US" altLang="zh-CN" sz="2400" dirty="0">
                <a:solidFill>
                  <a:srgbClr val="0070C0"/>
                </a:solidFill>
                <a:latin typeface="微软雅黑" panose="020B0503020204020204" charset="-122"/>
                <a:ea typeface="微软雅黑" panose="020B0503020204020204" charset="-122"/>
                <a:cs typeface="微软雅黑" panose="020B0503020204020204" charset="-122"/>
                <a:sym typeface="+mn-ea"/>
              </a:rPr>
              <a:t>2</a:t>
            </a:r>
            <a:r>
              <a:rPr lang="zh-CN" altLang="en-US" sz="2400" dirty="0">
                <a:solidFill>
                  <a:srgbClr val="0070C0"/>
                </a:solidFill>
                <a:latin typeface="微软雅黑" panose="020B0503020204020204" charset="-122"/>
                <a:ea typeface="微软雅黑" panose="020B0503020204020204" charset="-122"/>
                <a:cs typeface="微软雅黑" panose="020B0503020204020204" charset="-122"/>
                <a:sym typeface="+mn-ea"/>
              </a:rPr>
              <a:t>、集团授权账户</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a:p>
            <a:endParaRPr kumimoji="1" lang="zh-CN" altLang="en-US" sz="2400">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479425" y="2708910"/>
            <a:ext cx="3026410" cy="2556510"/>
            <a:chOff x="6019702" y="1510976"/>
            <a:chExt cx="3021837" cy="2866184"/>
          </a:xfrm>
        </p:grpSpPr>
        <p:graphicFrame>
          <p:nvGraphicFramePr>
            <p:cNvPr id="4" name="Chart 47"/>
            <p:cNvGraphicFramePr/>
            <p:nvPr/>
          </p:nvGraphicFramePr>
          <p:xfrm>
            <a:off x="6019702" y="1510976"/>
            <a:ext cx="3021837" cy="2866184"/>
          </p:xfrm>
          <a:graphic>
            <a:graphicData uri="http://schemas.openxmlformats.org/drawingml/2006/chart">
              <c:chart xmlns:c="http://schemas.openxmlformats.org/drawingml/2006/chart" xmlns:r="http://schemas.openxmlformats.org/officeDocument/2006/relationships" r:id="rId1"/>
            </a:graphicData>
          </a:graphic>
        </p:graphicFrame>
        <p:sp>
          <p:nvSpPr>
            <p:cNvPr id="5" name="Freeform 28"/>
            <p:cNvSpPr>
              <a:spLocks noEditPoints="1"/>
            </p:cNvSpPr>
            <p:nvPr/>
          </p:nvSpPr>
          <p:spPr bwMode="auto">
            <a:xfrm>
              <a:off x="7145320" y="2627698"/>
              <a:ext cx="784225" cy="582613"/>
            </a:xfrm>
            <a:custGeom>
              <a:avLst/>
              <a:gdLst>
                <a:gd name="T0" fmla="*/ 44 w 209"/>
                <a:gd name="T1" fmla="*/ 99 h 155"/>
                <a:gd name="T2" fmla="*/ 24 w 209"/>
                <a:gd name="T3" fmla="*/ 87 h 155"/>
                <a:gd name="T4" fmla="*/ 28 w 209"/>
                <a:gd name="T5" fmla="*/ 4 h 155"/>
                <a:gd name="T6" fmla="*/ 179 w 209"/>
                <a:gd name="T7" fmla="*/ 4 h 155"/>
                <a:gd name="T8" fmla="*/ 182 w 209"/>
                <a:gd name="T9" fmla="*/ 87 h 155"/>
                <a:gd name="T10" fmla="*/ 161 w 209"/>
                <a:gd name="T11" fmla="*/ 99 h 155"/>
                <a:gd name="T12" fmla="*/ 209 w 209"/>
                <a:gd name="T13" fmla="*/ 141 h 155"/>
                <a:gd name="T14" fmla="*/ 7 w 209"/>
                <a:gd name="T15" fmla="*/ 155 h 155"/>
                <a:gd name="T16" fmla="*/ 63 w 209"/>
                <a:gd name="T17" fmla="*/ 102 h 155"/>
                <a:gd name="T18" fmla="*/ 63 w 209"/>
                <a:gd name="T19" fmla="*/ 99 h 155"/>
                <a:gd name="T20" fmla="*/ 36 w 209"/>
                <a:gd name="T21" fmla="*/ 12 h 155"/>
                <a:gd name="T22" fmla="*/ 36 w 209"/>
                <a:gd name="T23" fmla="*/ 12 h 155"/>
                <a:gd name="T24" fmla="*/ 36 w 209"/>
                <a:gd name="T25" fmla="*/ 87 h 155"/>
                <a:gd name="T26" fmla="*/ 170 w 209"/>
                <a:gd name="T27" fmla="*/ 87 h 155"/>
                <a:gd name="T28" fmla="*/ 170 w 209"/>
                <a:gd name="T29" fmla="*/ 12 h 155"/>
                <a:gd name="T30" fmla="*/ 27 w 209"/>
                <a:gd name="T31" fmla="*/ 133 h 155"/>
                <a:gd name="T32" fmla="*/ 31 w 209"/>
                <a:gd name="T33" fmla="*/ 126 h 155"/>
                <a:gd name="T34" fmla="*/ 61 w 209"/>
                <a:gd name="T35" fmla="*/ 115 h 155"/>
                <a:gd name="T36" fmla="*/ 157 w 209"/>
                <a:gd name="T37" fmla="*/ 110 h 155"/>
                <a:gd name="T38" fmla="*/ 170 w 209"/>
                <a:gd name="T39" fmla="*/ 110 h 155"/>
                <a:gd name="T40" fmla="*/ 140 w 209"/>
                <a:gd name="T41" fmla="*/ 115 h 155"/>
                <a:gd name="T42" fmla="*/ 139 w 209"/>
                <a:gd name="T43" fmla="*/ 110 h 155"/>
                <a:gd name="T44" fmla="*/ 136 w 209"/>
                <a:gd name="T45" fmla="*/ 115 h 155"/>
                <a:gd name="T46" fmla="*/ 103 w 209"/>
                <a:gd name="T47" fmla="*/ 110 h 155"/>
                <a:gd name="T48" fmla="*/ 117 w 209"/>
                <a:gd name="T49" fmla="*/ 110 h 155"/>
                <a:gd name="T50" fmla="*/ 84 w 209"/>
                <a:gd name="T51" fmla="*/ 115 h 155"/>
                <a:gd name="T52" fmla="*/ 85 w 209"/>
                <a:gd name="T53" fmla="*/ 110 h 155"/>
                <a:gd name="T54" fmla="*/ 80 w 209"/>
                <a:gd name="T55" fmla="*/ 115 h 155"/>
                <a:gd name="T56" fmla="*/ 152 w 209"/>
                <a:gd name="T57" fmla="*/ 117 h 155"/>
                <a:gd name="T58" fmla="*/ 175 w 209"/>
                <a:gd name="T59" fmla="*/ 117 h 155"/>
                <a:gd name="T60" fmla="*/ 134 w 209"/>
                <a:gd name="T61" fmla="*/ 123 h 155"/>
                <a:gd name="T62" fmla="*/ 132 w 209"/>
                <a:gd name="T63" fmla="*/ 117 h 155"/>
                <a:gd name="T64" fmla="*/ 129 w 209"/>
                <a:gd name="T65" fmla="*/ 123 h 155"/>
                <a:gd name="T66" fmla="*/ 94 w 209"/>
                <a:gd name="T67" fmla="*/ 117 h 155"/>
                <a:gd name="T68" fmla="*/ 109 w 209"/>
                <a:gd name="T69" fmla="*/ 117 h 155"/>
                <a:gd name="T70" fmla="*/ 73 w 209"/>
                <a:gd name="T71" fmla="*/ 123 h 155"/>
                <a:gd name="T72" fmla="*/ 75 w 209"/>
                <a:gd name="T73" fmla="*/ 117 h 155"/>
                <a:gd name="T74" fmla="*/ 68 w 209"/>
                <a:gd name="T75" fmla="*/ 123 h 155"/>
                <a:gd name="T76" fmla="*/ 37 w 209"/>
                <a:gd name="T77" fmla="*/ 117 h 155"/>
                <a:gd name="T78" fmla="*/ 51 w 209"/>
                <a:gd name="T79" fmla="*/ 117 h 155"/>
                <a:gd name="T80" fmla="*/ 163 w 209"/>
                <a:gd name="T81" fmla="*/ 133 h 155"/>
                <a:gd name="T82" fmla="*/ 160 w 209"/>
                <a:gd name="T83" fmla="*/ 126 h 155"/>
                <a:gd name="T84" fmla="*/ 158 w 209"/>
                <a:gd name="T85" fmla="*/ 133 h 155"/>
                <a:gd name="T86" fmla="*/ 119 w 209"/>
                <a:gd name="T87" fmla="*/ 126 h 155"/>
                <a:gd name="T88" fmla="*/ 135 w 209"/>
                <a:gd name="T89" fmla="*/ 126 h 155"/>
                <a:gd name="T90" fmla="*/ 98 w 209"/>
                <a:gd name="T91" fmla="*/ 133 h 155"/>
                <a:gd name="T92" fmla="*/ 98 w 209"/>
                <a:gd name="T93" fmla="*/ 126 h 155"/>
                <a:gd name="T94" fmla="*/ 92 w 209"/>
                <a:gd name="T95" fmla="*/ 133 h 155"/>
                <a:gd name="T96" fmla="*/ 57 w 209"/>
                <a:gd name="T97" fmla="*/ 126 h 155"/>
                <a:gd name="T98" fmla="*/ 73 w 209"/>
                <a:gd name="T99" fmla="*/ 12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55">
                  <a:moveTo>
                    <a:pt x="27" y="102"/>
                  </a:moveTo>
                  <a:cubicBezTo>
                    <a:pt x="44" y="102"/>
                    <a:pt x="44" y="102"/>
                    <a:pt x="44" y="102"/>
                  </a:cubicBezTo>
                  <a:cubicBezTo>
                    <a:pt x="44" y="99"/>
                    <a:pt x="44" y="99"/>
                    <a:pt x="44" y="99"/>
                  </a:cubicBezTo>
                  <a:cubicBezTo>
                    <a:pt x="36" y="99"/>
                    <a:pt x="36" y="99"/>
                    <a:pt x="36" y="99"/>
                  </a:cubicBezTo>
                  <a:cubicBezTo>
                    <a:pt x="33" y="99"/>
                    <a:pt x="30" y="98"/>
                    <a:pt x="28" y="96"/>
                  </a:cubicBezTo>
                  <a:cubicBezTo>
                    <a:pt x="25" y="93"/>
                    <a:pt x="24" y="90"/>
                    <a:pt x="24" y="87"/>
                  </a:cubicBezTo>
                  <a:cubicBezTo>
                    <a:pt x="24" y="12"/>
                    <a:pt x="24" y="12"/>
                    <a:pt x="24" y="12"/>
                  </a:cubicBezTo>
                  <a:cubicBezTo>
                    <a:pt x="24" y="9"/>
                    <a:pt x="25" y="6"/>
                    <a:pt x="28" y="4"/>
                  </a:cubicBezTo>
                  <a:cubicBezTo>
                    <a:pt x="28" y="4"/>
                    <a:pt x="28" y="4"/>
                    <a:pt x="28" y="4"/>
                  </a:cubicBezTo>
                  <a:cubicBezTo>
                    <a:pt x="30" y="1"/>
                    <a:pt x="33" y="0"/>
                    <a:pt x="36" y="0"/>
                  </a:cubicBezTo>
                  <a:cubicBezTo>
                    <a:pt x="170" y="0"/>
                    <a:pt x="170" y="0"/>
                    <a:pt x="170" y="0"/>
                  </a:cubicBezTo>
                  <a:cubicBezTo>
                    <a:pt x="173" y="0"/>
                    <a:pt x="177" y="1"/>
                    <a:pt x="179" y="4"/>
                  </a:cubicBezTo>
                  <a:cubicBezTo>
                    <a:pt x="179" y="4"/>
                    <a:pt x="179" y="4"/>
                    <a:pt x="179" y="4"/>
                  </a:cubicBezTo>
                  <a:cubicBezTo>
                    <a:pt x="181" y="6"/>
                    <a:pt x="182" y="9"/>
                    <a:pt x="182" y="12"/>
                  </a:cubicBezTo>
                  <a:cubicBezTo>
                    <a:pt x="182" y="87"/>
                    <a:pt x="182" y="87"/>
                    <a:pt x="182" y="87"/>
                  </a:cubicBezTo>
                  <a:cubicBezTo>
                    <a:pt x="182" y="90"/>
                    <a:pt x="181" y="93"/>
                    <a:pt x="179" y="96"/>
                  </a:cubicBezTo>
                  <a:cubicBezTo>
                    <a:pt x="177" y="98"/>
                    <a:pt x="173" y="99"/>
                    <a:pt x="170" y="99"/>
                  </a:cubicBezTo>
                  <a:cubicBezTo>
                    <a:pt x="161" y="99"/>
                    <a:pt x="161" y="99"/>
                    <a:pt x="161" y="99"/>
                  </a:cubicBezTo>
                  <a:cubicBezTo>
                    <a:pt x="161" y="102"/>
                    <a:pt x="161" y="102"/>
                    <a:pt x="161" y="102"/>
                  </a:cubicBezTo>
                  <a:cubicBezTo>
                    <a:pt x="180" y="102"/>
                    <a:pt x="180" y="102"/>
                    <a:pt x="180" y="102"/>
                  </a:cubicBezTo>
                  <a:cubicBezTo>
                    <a:pt x="209" y="141"/>
                    <a:pt x="209" y="141"/>
                    <a:pt x="209" y="141"/>
                  </a:cubicBezTo>
                  <a:cubicBezTo>
                    <a:pt x="209" y="141"/>
                    <a:pt x="209" y="141"/>
                    <a:pt x="209" y="141"/>
                  </a:cubicBezTo>
                  <a:cubicBezTo>
                    <a:pt x="202" y="155"/>
                    <a:pt x="202" y="155"/>
                    <a:pt x="202" y="155"/>
                  </a:cubicBezTo>
                  <a:cubicBezTo>
                    <a:pt x="7" y="155"/>
                    <a:pt x="7" y="155"/>
                    <a:pt x="7" y="155"/>
                  </a:cubicBezTo>
                  <a:cubicBezTo>
                    <a:pt x="0" y="141"/>
                    <a:pt x="0" y="141"/>
                    <a:pt x="0" y="141"/>
                  </a:cubicBezTo>
                  <a:cubicBezTo>
                    <a:pt x="27" y="102"/>
                    <a:pt x="27" y="102"/>
                    <a:pt x="27" y="102"/>
                  </a:cubicBezTo>
                  <a:close/>
                  <a:moveTo>
                    <a:pt x="63" y="102"/>
                  </a:moveTo>
                  <a:cubicBezTo>
                    <a:pt x="143" y="102"/>
                    <a:pt x="143" y="102"/>
                    <a:pt x="143" y="102"/>
                  </a:cubicBezTo>
                  <a:cubicBezTo>
                    <a:pt x="143" y="99"/>
                    <a:pt x="143" y="99"/>
                    <a:pt x="143" y="99"/>
                  </a:cubicBezTo>
                  <a:cubicBezTo>
                    <a:pt x="63" y="99"/>
                    <a:pt x="63" y="99"/>
                    <a:pt x="63" y="99"/>
                  </a:cubicBezTo>
                  <a:cubicBezTo>
                    <a:pt x="63" y="102"/>
                    <a:pt x="63" y="102"/>
                    <a:pt x="63" y="102"/>
                  </a:cubicBezTo>
                  <a:close/>
                  <a:moveTo>
                    <a:pt x="170" y="12"/>
                  </a:moveTo>
                  <a:cubicBezTo>
                    <a:pt x="36" y="12"/>
                    <a:pt x="36" y="12"/>
                    <a:pt x="36" y="12"/>
                  </a:cubicBezTo>
                  <a:cubicBezTo>
                    <a:pt x="36" y="12"/>
                    <a:pt x="36" y="12"/>
                    <a:pt x="36" y="12"/>
                  </a:cubicBezTo>
                  <a:cubicBezTo>
                    <a:pt x="36" y="12"/>
                    <a:pt x="36" y="12"/>
                    <a:pt x="36" y="12"/>
                  </a:cubicBezTo>
                  <a:cubicBezTo>
                    <a:pt x="36" y="12"/>
                    <a:pt x="36" y="12"/>
                    <a:pt x="36" y="12"/>
                  </a:cubicBezTo>
                  <a:cubicBezTo>
                    <a:pt x="36" y="87"/>
                    <a:pt x="36" y="87"/>
                    <a:pt x="36" y="87"/>
                  </a:cubicBezTo>
                  <a:cubicBezTo>
                    <a:pt x="36" y="87"/>
                    <a:pt x="36" y="87"/>
                    <a:pt x="36" y="87"/>
                  </a:cubicBezTo>
                  <a:cubicBezTo>
                    <a:pt x="36" y="87"/>
                    <a:pt x="36" y="87"/>
                    <a:pt x="36" y="87"/>
                  </a:cubicBezTo>
                  <a:cubicBezTo>
                    <a:pt x="170" y="87"/>
                    <a:pt x="170" y="87"/>
                    <a:pt x="170" y="87"/>
                  </a:cubicBezTo>
                  <a:cubicBezTo>
                    <a:pt x="170" y="87"/>
                    <a:pt x="170" y="87"/>
                    <a:pt x="170" y="87"/>
                  </a:cubicBezTo>
                  <a:cubicBezTo>
                    <a:pt x="170" y="87"/>
                    <a:pt x="170" y="87"/>
                    <a:pt x="170" y="87"/>
                  </a:cubicBezTo>
                  <a:cubicBezTo>
                    <a:pt x="170" y="12"/>
                    <a:pt x="170" y="12"/>
                    <a:pt x="170" y="12"/>
                  </a:cubicBezTo>
                  <a:cubicBezTo>
                    <a:pt x="170" y="12"/>
                    <a:pt x="170" y="12"/>
                    <a:pt x="170" y="12"/>
                  </a:cubicBezTo>
                  <a:cubicBezTo>
                    <a:pt x="170" y="12"/>
                    <a:pt x="170" y="12"/>
                    <a:pt x="170" y="12"/>
                  </a:cubicBezTo>
                  <a:cubicBezTo>
                    <a:pt x="170" y="12"/>
                    <a:pt x="170" y="12"/>
                    <a:pt x="170" y="12"/>
                  </a:cubicBezTo>
                  <a:close/>
                  <a:moveTo>
                    <a:pt x="31" y="126"/>
                  </a:moveTo>
                  <a:cubicBezTo>
                    <a:pt x="30" y="128"/>
                    <a:pt x="28" y="131"/>
                    <a:pt x="27" y="133"/>
                  </a:cubicBezTo>
                  <a:cubicBezTo>
                    <a:pt x="34" y="133"/>
                    <a:pt x="41" y="133"/>
                    <a:pt x="48" y="133"/>
                  </a:cubicBezTo>
                  <a:cubicBezTo>
                    <a:pt x="49" y="131"/>
                    <a:pt x="50" y="128"/>
                    <a:pt x="51" y="126"/>
                  </a:cubicBezTo>
                  <a:cubicBezTo>
                    <a:pt x="44" y="126"/>
                    <a:pt x="38" y="126"/>
                    <a:pt x="31" y="126"/>
                  </a:cubicBezTo>
                  <a:close/>
                  <a:moveTo>
                    <a:pt x="41" y="110"/>
                  </a:moveTo>
                  <a:cubicBezTo>
                    <a:pt x="40" y="111"/>
                    <a:pt x="39" y="113"/>
                    <a:pt x="38" y="115"/>
                  </a:cubicBezTo>
                  <a:cubicBezTo>
                    <a:pt x="46" y="115"/>
                    <a:pt x="53" y="115"/>
                    <a:pt x="61" y="115"/>
                  </a:cubicBezTo>
                  <a:cubicBezTo>
                    <a:pt x="62" y="113"/>
                    <a:pt x="62" y="111"/>
                    <a:pt x="63" y="110"/>
                  </a:cubicBezTo>
                  <a:cubicBezTo>
                    <a:pt x="56" y="110"/>
                    <a:pt x="49" y="110"/>
                    <a:pt x="41" y="110"/>
                  </a:cubicBezTo>
                  <a:close/>
                  <a:moveTo>
                    <a:pt x="157" y="110"/>
                  </a:moveTo>
                  <a:cubicBezTo>
                    <a:pt x="157" y="111"/>
                    <a:pt x="158" y="113"/>
                    <a:pt x="159" y="115"/>
                  </a:cubicBezTo>
                  <a:cubicBezTo>
                    <a:pt x="164" y="115"/>
                    <a:pt x="169" y="115"/>
                    <a:pt x="173" y="115"/>
                  </a:cubicBezTo>
                  <a:cubicBezTo>
                    <a:pt x="172" y="113"/>
                    <a:pt x="171" y="111"/>
                    <a:pt x="170" y="110"/>
                  </a:cubicBezTo>
                  <a:cubicBezTo>
                    <a:pt x="166" y="110"/>
                    <a:pt x="161" y="110"/>
                    <a:pt x="157" y="110"/>
                  </a:cubicBezTo>
                  <a:close/>
                  <a:moveTo>
                    <a:pt x="139" y="110"/>
                  </a:moveTo>
                  <a:cubicBezTo>
                    <a:pt x="139" y="111"/>
                    <a:pt x="140" y="113"/>
                    <a:pt x="140" y="115"/>
                  </a:cubicBezTo>
                  <a:cubicBezTo>
                    <a:pt x="145" y="115"/>
                    <a:pt x="150" y="115"/>
                    <a:pt x="155" y="115"/>
                  </a:cubicBezTo>
                  <a:cubicBezTo>
                    <a:pt x="154" y="113"/>
                    <a:pt x="153" y="111"/>
                    <a:pt x="152" y="110"/>
                  </a:cubicBezTo>
                  <a:cubicBezTo>
                    <a:pt x="148" y="110"/>
                    <a:pt x="143" y="110"/>
                    <a:pt x="139" y="110"/>
                  </a:cubicBezTo>
                  <a:close/>
                  <a:moveTo>
                    <a:pt x="121" y="110"/>
                  </a:moveTo>
                  <a:cubicBezTo>
                    <a:pt x="121" y="111"/>
                    <a:pt x="121" y="113"/>
                    <a:pt x="122" y="115"/>
                  </a:cubicBezTo>
                  <a:cubicBezTo>
                    <a:pt x="126" y="115"/>
                    <a:pt x="131" y="115"/>
                    <a:pt x="136" y="115"/>
                  </a:cubicBezTo>
                  <a:cubicBezTo>
                    <a:pt x="135" y="113"/>
                    <a:pt x="135" y="111"/>
                    <a:pt x="134" y="110"/>
                  </a:cubicBezTo>
                  <a:cubicBezTo>
                    <a:pt x="130" y="110"/>
                    <a:pt x="125" y="110"/>
                    <a:pt x="121" y="110"/>
                  </a:cubicBezTo>
                  <a:close/>
                  <a:moveTo>
                    <a:pt x="103" y="110"/>
                  </a:moveTo>
                  <a:cubicBezTo>
                    <a:pt x="103" y="111"/>
                    <a:pt x="103" y="113"/>
                    <a:pt x="103" y="115"/>
                  </a:cubicBezTo>
                  <a:cubicBezTo>
                    <a:pt x="108" y="115"/>
                    <a:pt x="113" y="115"/>
                    <a:pt x="117" y="115"/>
                  </a:cubicBezTo>
                  <a:cubicBezTo>
                    <a:pt x="117" y="113"/>
                    <a:pt x="117" y="111"/>
                    <a:pt x="117" y="110"/>
                  </a:cubicBezTo>
                  <a:cubicBezTo>
                    <a:pt x="112" y="110"/>
                    <a:pt x="108" y="110"/>
                    <a:pt x="103" y="110"/>
                  </a:cubicBezTo>
                  <a:close/>
                  <a:moveTo>
                    <a:pt x="85" y="110"/>
                  </a:moveTo>
                  <a:cubicBezTo>
                    <a:pt x="85" y="111"/>
                    <a:pt x="85" y="113"/>
                    <a:pt x="84" y="115"/>
                  </a:cubicBezTo>
                  <a:cubicBezTo>
                    <a:pt x="89" y="115"/>
                    <a:pt x="94" y="115"/>
                    <a:pt x="98" y="115"/>
                  </a:cubicBezTo>
                  <a:cubicBezTo>
                    <a:pt x="99" y="113"/>
                    <a:pt x="99" y="111"/>
                    <a:pt x="99" y="110"/>
                  </a:cubicBezTo>
                  <a:cubicBezTo>
                    <a:pt x="94" y="110"/>
                    <a:pt x="90" y="110"/>
                    <a:pt x="85" y="110"/>
                  </a:cubicBezTo>
                  <a:close/>
                  <a:moveTo>
                    <a:pt x="67" y="110"/>
                  </a:moveTo>
                  <a:cubicBezTo>
                    <a:pt x="67" y="111"/>
                    <a:pt x="66" y="113"/>
                    <a:pt x="66" y="115"/>
                  </a:cubicBezTo>
                  <a:cubicBezTo>
                    <a:pt x="70" y="115"/>
                    <a:pt x="75" y="115"/>
                    <a:pt x="80" y="115"/>
                  </a:cubicBezTo>
                  <a:cubicBezTo>
                    <a:pt x="80" y="113"/>
                    <a:pt x="81" y="111"/>
                    <a:pt x="81" y="110"/>
                  </a:cubicBezTo>
                  <a:cubicBezTo>
                    <a:pt x="77" y="110"/>
                    <a:pt x="72" y="110"/>
                    <a:pt x="67" y="110"/>
                  </a:cubicBezTo>
                  <a:close/>
                  <a:moveTo>
                    <a:pt x="152" y="117"/>
                  </a:moveTo>
                  <a:cubicBezTo>
                    <a:pt x="153" y="119"/>
                    <a:pt x="153" y="121"/>
                    <a:pt x="154" y="123"/>
                  </a:cubicBezTo>
                  <a:cubicBezTo>
                    <a:pt x="162" y="123"/>
                    <a:pt x="170" y="123"/>
                    <a:pt x="178" y="123"/>
                  </a:cubicBezTo>
                  <a:cubicBezTo>
                    <a:pt x="177" y="121"/>
                    <a:pt x="176" y="119"/>
                    <a:pt x="175" y="117"/>
                  </a:cubicBezTo>
                  <a:cubicBezTo>
                    <a:pt x="167" y="117"/>
                    <a:pt x="160" y="117"/>
                    <a:pt x="152" y="117"/>
                  </a:cubicBezTo>
                  <a:close/>
                  <a:moveTo>
                    <a:pt x="132" y="117"/>
                  </a:moveTo>
                  <a:cubicBezTo>
                    <a:pt x="133" y="119"/>
                    <a:pt x="133" y="121"/>
                    <a:pt x="134" y="123"/>
                  </a:cubicBezTo>
                  <a:cubicBezTo>
                    <a:pt x="139" y="123"/>
                    <a:pt x="144" y="123"/>
                    <a:pt x="149" y="123"/>
                  </a:cubicBezTo>
                  <a:cubicBezTo>
                    <a:pt x="148" y="121"/>
                    <a:pt x="148" y="119"/>
                    <a:pt x="147" y="117"/>
                  </a:cubicBezTo>
                  <a:cubicBezTo>
                    <a:pt x="142" y="117"/>
                    <a:pt x="137" y="117"/>
                    <a:pt x="132" y="117"/>
                  </a:cubicBezTo>
                  <a:close/>
                  <a:moveTo>
                    <a:pt x="113" y="117"/>
                  </a:moveTo>
                  <a:cubicBezTo>
                    <a:pt x="113" y="119"/>
                    <a:pt x="114" y="121"/>
                    <a:pt x="114" y="123"/>
                  </a:cubicBezTo>
                  <a:cubicBezTo>
                    <a:pt x="119" y="123"/>
                    <a:pt x="124" y="123"/>
                    <a:pt x="129" y="123"/>
                  </a:cubicBezTo>
                  <a:cubicBezTo>
                    <a:pt x="129" y="121"/>
                    <a:pt x="128" y="119"/>
                    <a:pt x="128" y="117"/>
                  </a:cubicBezTo>
                  <a:cubicBezTo>
                    <a:pt x="123" y="117"/>
                    <a:pt x="118" y="117"/>
                    <a:pt x="113" y="117"/>
                  </a:cubicBezTo>
                  <a:close/>
                  <a:moveTo>
                    <a:pt x="94" y="117"/>
                  </a:moveTo>
                  <a:cubicBezTo>
                    <a:pt x="94" y="119"/>
                    <a:pt x="94" y="121"/>
                    <a:pt x="93" y="123"/>
                  </a:cubicBezTo>
                  <a:cubicBezTo>
                    <a:pt x="99" y="123"/>
                    <a:pt x="104" y="123"/>
                    <a:pt x="109" y="123"/>
                  </a:cubicBezTo>
                  <a:cubicBezTo>
                    <a:pt x="109" y="121"/>
                    <a:pt x="109" y="119"/>
                    <a:pt x="109" y="117"/>
                  </a:cubicBezTo>
                  <a:cubicBezTo>
                    <a:pt x="104" y="117"/>
                    <a:pt x="99" y="117"/>
                    <a:pt x="94" y="117"/>
                  </a:cubicBezTo>
                  <a:close/>
                  <a:moveTo>
                    <a:pt x="75" y="117"/>
                  </a:moveTo>
                  <a:cubicBezTo>
                    <a:pt x="74" y="119"/>
                    <a:pt x="74" y="121"/>
                    <a:pt x="73" y="123"/>
                  </a:cubicBezTo>
                  <a:cubicBezTo>
                    <a:pt x="79" y="123"/>
                    <a:pt x="84" y="123"/>
                    <a:pt x="89" y="123"/>
                  </a:cubicBezTo>
                  <a:cubicBezTo>
                    <a:pt x="89" y="121"/>
                    <a:pt x="89" y="119"/>
                    <a:pt x="90" y="117"/>
                  </a:cubicBezTo>
                  <a:cubicBezTo>
                    <a:pt x="85" y="117"/>
                    <a:pt x="80" y="117"/>
                    <a:pt x="75" y="117"/>
                  </a:cubicBezTo>
                  <a:close/>
                  <a:moveTo>
                    <a:pt x="56" y="117"/>
                  </a:moveTo>
                  <a:cubicBezTo>
                    <a:pt x="55" y="119"/>
                    <a:pt x="54" y="121"/>
                    <a:pt x="53" y="123"/>
                  </a:cubicBezTo>
                  <a:cubicBezTo>
                    <a:pt x="58" y="123"/>
                    <a:pt x="63" y="123"/>
                    <a:pt x="68" y="123"/>
                  </a:cubicBezTo>
                  <a:cubicBezTo>
                    <a:pt x="69" y="121"/>
                    <a:pt x="70" y="119"/>
                    <a:pt x="70" y="117"/>
                  </a:cubicBezTo>
                  <a:cubicBezTo>
                    <a:pt x="65" y="117"/>
                    <a:pt x="60" y="117"/>
                    <a:pt x="56" y="117"/>
                  </a:cubicBezTo>
                  <a:close/>
                  <a:moveTo>
                    <a:pt x="37" y="117"/>
                  </a:moveTo>
                  <a:cubicBezTo>
                    <a:pt x="35" y="119"/>
                    <a:pt x="34" y="121"/>
                    <a:pt x="33" y="123"/>
                  </a:cubicBezTo>
                  <a:cubicBezTo>
                    <a:pt x="38" y="123"/>
                    <a:pt x="43" y="123"/>
                    <a:pt x="48" y="123"/>
                  </a:cubicBezTo>
                  <a:cubicBezTo>
                    <a:pt x="49" y="121"/>
                    <a:pt x="50" y="119"/>
                    <a:pt x="51" y="117"/>
                  </a:cubicBezTo>
                  <a:cubicBezTo>
                    <a:pt x="46" y="117"/>
                    <a:pt x="41" y="117"/>
                    <a:pt x="37" y="117"/>
                  </a:cubicBezTo>
                  <a:close/>
                  <a:moveTo>
                    <a:pt x="160" y="126"/>
                  </a:moveTo>
                  <a:cubicBezTo>
                    <a:pt x="161" y="128"/>
                    <a:pt x="162" y="131"/>
                    <a:pt x="163" y="133"/>
                  </a:cubicBezTo>
                  <a:cubicBezTo>
                    <a:pt x="170" y="133"/>
                    <a:pt x="177" y="133"/>
                    <a:pt x="184" y="133"/>
                  </a:cubicBezTo>
                  <a:cubicBezTo>
                    <a:pt x="183" y="131"/>
                    <a:pt x="182" y="128"/>
                    <a:pt x="180" y="126"/>
                  </a:cubicBezTo>
                  <a:cubicBezTo>
                    <a:pt x="174" y="126"/>
                    <a:pt x="167" y="126"/>
                    <a:pt x="160" y="126"/>
                  </a:cubicBezTo>
                  <a:close/>
                  <a:moveTo>
                    <a:pt x="139" y="126"/>
                  </a:moveTo>
                  <a:cubicBezTo>
                    <a:pt x="140" y="128"/>
                    <a:pt x="141" y="131"/>
                    <a:pt x="141" y="133"/>
                  </a:cubicBezTo>
                  <a:cubicBezTo>
                    <a:pt x="147" y="133"/>
                    <a:pt x="152" y="133"/>
                    <a:pt x="158" y="133"/>
                  </a:cubicBezTo>
                  <a:cubicBezTo>
                    <a:pt x="157" y="131"/>
                    <a:pt x="156" y="128"/>
                    <a:pt x="155" y="126"/>
                  </a:cubicBezTo>
                  <a:cubicBezTo>
                    <a:pt x="150" y="126"/>
                    <a:pt x="145" y="126"/>
                    <a:pt x="139" y="126"/>
                  </a:cubicBezTo>
                  <a:close/>
                  <a:moveTo>
                    <a:pt x="119" y="126"/>
                  </a:moveTo>
                  <a:cubicBezTo>
                    <a:pt x="119" y="128"/>
                    <a:pt x="119" y="131"/>
                    <a:pt x="119" y="133"/>
                  </a:cubicBezTo>
                  <a:cubicBezTo>
                    <a:pt x="125" y="133"/>
                    <a:pt x="131" y="133"/>
                    <a:pt x="136" y="133"/>
                  </a:cubicBezTo>
                  <a:cubicBezTo>
                    <a:pt x="136" y="131"/>
                    <a:pt x="135" y="128"/>
                    <a:pt x="135" y="126"/>
                  </a:cubicBezTo>
                  <a:cubicBezTo>
                    <a:pt x="129" y="126"/>
                    <a:pt x="124" y="126"/>
                    <a:pt x="119" y="126"/>
                  </a:cubicBezTo>
                  <a:close/>
                  <a:moveTo>
                    <a:pt x="98" y="126"/>
                  </a:moveTo>
                  <a:cubicBezTo>
                    <a:pt x="98" y="128"/>
                    <a:pt x="98" y="131"/>
                    <a:pt x="98" y="133"/>
                  </a:cubicBezTo>
                  <a:cubicBezTo>
                    <a:pt x="103" y="133"/>
                    <a:pt x="109" y="133"/>
                    <a:pt x="115" y="133"/>
                  </a:cubicBezTo>
                  <a:cubicBezTo>
                    <a:pt x="114" y="131"/>
                    <a:pt x="114" y="128"/>
                    <a:pt x="114" y="126"/>
                  </a:cubicBezTo>
                  <a:cubicBezTo>
                    <a:pt x="109" y="126"/>
                    <a:pt x="103" y="126"/>
                    <a:pt x="98" y="126"/>
                  </a:cubicBezTo>
                  <a:close/>
                  <a:moveTo>
                    <a:pt x="77" y="126"/>
                  </a:moveTo>
                  <a:cubicBezTo>
                    <a:pt x="77" y="128"/>
                    <a:pt x="76" y="131"/>
                    <a:pt x="76" y="133"/>
                  </a:cubicBezTo>
                  <a:cubicBezTo>
                    <a:pt x="81" y="133"/>
                    <a:pt x="87" y="133"/>
                    <a:pt x="92" y="133"/>
                  </a:cubicBezTo>
                  <a:cubicBezTo>
                    <a:pt x="93" y="131"/>
                    <a:pt x="93" y="128"/>
                    <a:pt x="93" y="126"/>
                  </a:cubicBezTo>
                  <a:cubicBezTo>
                    <a:pt x="88" y="126"/>
                    <a:pt x="83" y="126"/>
                    <a:pt x="77" y="126"/>
                  </a:cubicBezTo>
                  <a:close/>
                  <a:moveTo>
                    <a:pt x="57" y="126"/>
                  </a:moveTo>
                  <a:cubicBezTo>
                    <a:pt x="56" y="128"/>
                    <a:pt x="55" y="131"/>
                    <a:pt x="54" y="133"/>
                  </a:cubicBezTo>
                  <a:cubicBezTo>
                    <a:pt x="60" y="133"/>
                    <a:pt x="65" y="133"/>
                    <a:pt x="71" y="133"/>
                  </a:cubicBezTo>
                  <a:cubicBezTo>
                    <a:pt x="71" y="131"/>
                    <a:pt x="72" y="128"/>
                    <a:pt x="73" y="126"/>
                  </a:cubicBezTo>
                  <a:cubicBezTo>
                    <a:pt x="67" y="126"/>
                    <a:pt x="62" y="126"/>
                    <a:pt x="57" y="126"/>
                  </a:cubicBezTo>
                  <a:close/>
                </a:path>
              </a:pathLst>
            </a:custGeom>
            <a:solidFill>
              <a:srgbClr val="00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grpSp>
      <p:sp>
        <p:nvSpPr>
          <p:cNvPr id="7" name="椭圆 65"/>
          <p:cNvSpPr>
            <a:spLocks noChangeArrowheads="1"/>
          </p:cNvSpPr>
          <p:nvPr/>
        </p:nvSpPr>
        <p:spPr bwMode="auto">
          <a:xfrm>
            <a:off x="479425" y="902970"/>
            <a:ext cx="575945" cy="575945"/>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9" name="Shape 4069"/>
          <p:cNvSpPr/>
          <p:nvPr/>
        </p:nvSpPr>
        <p:spPr>
          <a:xfrm>
            <a:off x="665531" y="1088802"/>
            <a:ext cx="203852" cy="2038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1" y="0"/>
                  <a:pt x="0" y="4809"/>
                  <a:pt x="0" y="10799"/>
                </a:cubicBezTo>
                <a:cubicBezTo>
                  <a:pt x="0" y="16788"/>
                  <a:pt x="4811" y="21600"/>
                  <a:pt x="10800" y="21600"/>
                </a:cubicBezTo>
                <a:cubicBezTo>
                  <a:pt x="16789" y="21600"/>
                  <a:pt x="21600" y="16788"/>
                  <a:pt x="21600" y="10799"/>
                </a:cubicBezTo>
                <a:cubicBezTo>
                  <a:pt x="21600" y="4809"/>
                  <a:pt x="16789" y="0"/>
                  <a:pt x="10800" y="0"/>
                </a:cubicBezTo>
                <a:close/>
              </a:path>
            </a:pathLst>
          </a:custGeom>
          <a:solidFill>
            <a:srgbClr val="00559F"/>
          </a:solidFill>
          <a:ln w="12700">
            <a:miter lim="400000"/>
          </a:ln>
        </p:spPr>
        <p:txBody>
          <a:bodyPr lIns="0" tIns="0" rIns="0" bIns="0" anchor="ctr"/>
          <a:p>
            <a:pPr lvl="0"/>
            <a:endParaRPr sz="1735">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10"/>
          <p:cNvSpPr>
            <a:spLocks noChangeArrowheads="1"/>
          </p:cNvSpPr>
          <p:nvPr/>
        </p:nvSpPr>
        <p:spPr bwMode="auto">
          <a:xfrm>
            <a:off x="1199515" y="1196340"/>
            <a:ext cx="285750" cy="285750"/>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endParaRPr lang="en-US" sz="2400">
              <a:latin typeface="Roboto Light" panose="02000000000000000000"/>
            </a:endParaRPr>
          </a:p>
        </p:txBody>
      </p:sp>
      <p:sp>
        <p:nvSpPr>
          <p:cNvPr id="20" name="矩形 19"/>
          <p:cNvSpPr/>
          <p:nvPr/>
        </p:nvSpPr>
        <p:spPr>
          <a:xfrm>
            <a:off x="3505835" y="1557020"/>
            <a:ext cx="8087360" cy="4535805"/>
          </a:xfrm>
          <a:prstGeom prst="rect">
            <a:avLst/>
          </a:prstGeom>
          <a:noFill/>
          <a:ln w="19050" cap="flat" cmpd="sng">
            <a:solidFill>
              <a:schemeClr val="accent5">
                <a:lumMod val="60000"/>
                <a:lumOff val="40000"/>
              </a:schemeClr>
            </a:solidFill>
            <a:prstDash val="dash"/>
            <a:round/>
            <a:headEnd type="none" w="med" len="med"/>
            <a:tailEnd type="none" w="med" len="med"/>
          </a:ln>
        </p:spPr>
        <p:txBody>
          <a:bodyPr wrap="square" anchor="ctr"/>
          <a:lstStyle>
            <a:defPPr>
              <a:defRPr lang="zh-CN"/>
            </a:defPPr>
            <a:lvl1pPr marL="0" algn="l" defTabSz="1087755" rtl="0" eaLnBrk="1" latinLnBrk="0" hangingPunct="1">
              <a:defRPr sz="2135" kern="1200">
                <a:solidFill>
                  <a:schemeClr val="tx1"/>
                </a:solidFill>
                <a:latin typeface="+mn-lt"/>
                <a:ea typeface="+mn-ea"/>
                <a:cs typeface="+mn-cs"/>
              </a:defRPr>
            </a:lvl1pPr>
            <a:lvl2pPr marL="544195" algn="l" defTabSz="1087755" rtl="0" eaLnBrk="1" latinLnBrk="0" hangingPunct="1">
              <a:defRPr sz="2135" kern="1200">
                <a:solidFill>
                  <a:schemeClr val="tx1"/>
                </a:solidFill>
                <a:latin typeface="+mn-lt"/>
                <a:ea typeface="+mn-ea"/>
                <a:cs typeface="+mn-cs"/>
              </a:defRPr>
            </a:lvl2pPr>
            <a:lvl3pPr marL="1088390" algn="l" defTabSz="1087755" rtl="0" eaLnBrk="1" latinLnBrk="0" hangingPunct="1">
              <a:defRPr sz="2135" kern="1200">
                <a:solidFill>
                  <a:schemeClr val="tx1"/>
                </a:solidFill>
                <a:latin typeface="+mn-lt"/>
                <a:ea typeface="+mn-ea"/>
                <a:cs typeface="+mn-cs"/>
              </a:defRPr>
            </a:lvl3pPr>
            <a:lvl4pPr marL="1632585" algn="l" defTabSz="1087755" rtl="0" eaLnBrk="1" latinLnBrk="0" hangingPunct="1">
              <a:defRPr sz="2135" kern="1200">
                <a:solidFill>
                  <a:schemeClr val="tx1"/>
                </a:solidFill>
                <a:latin typeface="+mn-lt"/>
                <a:ea typeface="+mn-ea"/>
                <a:cs typeface="+mn-cs"/>
              </a:defRPr>
            </a:lvl4pPr>
            <a:lvl5pPr marL="2176780" algn="l" defTabSz="1087755" rtl="0" eaLnBrk="1" latinLnBrk="0" hangingPunct="1">
              <a:defRPr sz="2135" kern="1200">
                <a:solidFill>
                  <a:schemeClr val="tx1"/>
                </a:solidFill>
                <a:latin typeface="+mn-lt"/>
                <a:ea typeface="+mn-ea"/>
                <a:cs typeface="+mn-cs"/>
              </a:defRPr>
            </a:lvl5pPr>
            <a:lvl6pPr marL="2720975" algn="l" defTabSz="1087755" rtl="0" eaLnBrk="1" latinLnBrk="0" hangingPunct="1">
              <a:defRPr sz="2135" kern="1200">
                <a:solidFill>
                  <a:schemeClr val="tx1"/>
                </a:solidFill>
                <a:latin typeface="+mn-lt"/>
                <a:ea typeface="+mn-ea"/>
                <a:cs typeface="+mn-cs"/>
              </a:defRPr>
            </a:lvl6pPr>
            <a:lvl7pPr marL="3265170" algn="l" defTabSz="1087755" rtl="0" eaLnBrk="1" latinLnBrk="0" hangingPunct="1">
              <a:defRPr sz="2135" kern="1200">
                <a:solidFill>
                  <a:schemeClr val="tx1"/>
                </a:solidFill>
                <a:latin typeface="+mn-lt"/>
                <a:ea typeface="+mn-ea"/>
                <a:cs typeface="+mn-cs"/>
              </a:defRPr>
            </a:lvl7pPr>
            <a:lvl8pPr marL="3809365" algn="l" defTabSz="1087755" rtl="0" eaLnBrk="1" latinLnBrk="0" hangingPunct="1">
              <a:defRPr sz="2135" kern="1200">
                <a:solidFill>
                  <a:schemeClr val="tx1"/>
                </a:solidFill>
                <a:latin typeface="+mn-lt"/>
                <a:ea typeface="+mn-ea"/>
                <a:cs typeface="+mn-cs"/>
              </a:defRPr>
            </a:lvl8pPr>
            <a:lvl9pPr marL="4353560" algn="l" defTabSz="1087755" rtl="0" eaLnBrk="1" latinLnBrk="0" hangingPunct="1">
              <a:defRPr sz="2135" kern="1200">
                <a:solidFill>
                  <a:schemeClr val="tx1"/>
                </a:solidFill>
                <a:latin typeface="+mn-lt"/>
                <a:ea typeface="+mn-ea"/>
                <a:cs typeface="+mn-cs"/>
              </a:defRPr>
            </a:lvl9pPr>
          </a:lstStyle>
          <a:p>
            <a:pPr lvl="0" indent="0" algn="ctr"/>
            <a:endParaRPr lang="zh-CN" altLang="en-US" sz="1200" b="1">
              <a:latin typeface="华文楷体" panose="02010600040101010101" pitchFamily="2" charset="-122"/>
              <a:ea typeface="华文楷体" panose="02010600040101010101" pitchFamily="2" charset="-122"/>
            </a:endParaRPr>
          </a:p>
        </p:txBody>
      </p:sp>
      <p:sp>
        <p:nvSpPr>
          <p:cNvPr id="26" name="文本框 25"/>
          <p:cNvSpPr txBox="1"/>
          <p:nvPr/>
        </p:nvSpPr>
        <p:spPr>
          <a:xfrm>
            <a:off x="3505835" y="1701165"/>
            <a:ext cx="7623810" cy="4523105"/>
          </a:xfrm>
          <a:prstGeom prst="rect">
            <a:avLst/>
          </a:prstGeom>
          <a:noFill/>
        </p:spPr>
        <p:txBody>
          <a:bodyPr wrap="square" rtlCol="0">
            <a:spAutoFit/>
          </a:bodyPr>
          <a:lstStyle/>
          <a:p>
            <a:pPr marL="285750" indent="-285750" eaLnBrk="1" latinLnBrk="0" hangingPunct="1">
              <a:lnSpc>
                <a:spcPct val="150000"/>
              </a:lnSpc>
              <a:buFont typeface="Wingdings" panose="05000000000000000000" pitchFamily="2" charset="2"/>
              <a:buChar char="ü"/>
            </a:pPr>
            <a:r>
              <a:rPr lang="en-US" sz="1600" b="1" dirty="0">
                <a:solidFill>
                  <a:srgbClr val="00559F"/>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rgbClr val="00559F"/>
                </a:solidFill>
                <a:latin typeface="微软雅黑" panose="020B0503020204020204" charset="-122"/>
                <a:ea typeface="微软雅黑" panose="020B0503020204020204" charset="-122"/>
                <a:cs typeface="微软雅黑" panose="020B0503020204020204" charset="-122"/>
                <a:sym typeface="+mn-ea"/>
              </a:rPr>
              <a:t>法人账户透支</a:t>
            </a:r>
            <a:r>
              <a:rPr lang="en-US" altLang="zh-CN" sz="1600" b="1" dirty="0">
                <a:solidFill>
                  <a:srgbClr val="00559F"/>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系客户通过民生银行网上银行、银企直联等自助电子渠道，在线发起法人账户透支签约和修改申请等，为客户在透支额度项下的支付结算资金缺口提供短期融资的业务。</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eaLnBrk="1" latinLnBrk="0" hangingPunct="1">
              <a:lnSpc>
                <a:spcPct val="150000"/>
              </a:lnSpc>
              <a:buFont typeface="Wingdings" panose="05000000000000000000" pitchFamily="2" charset="2"/>
              <a:buChar char="ü"/>
            </a:pPr>
            <a:r>
              <a:rPr lang="en-US" sz="1600" b="1" dirty="0">
                <a:solidFill>
                  <a:srgbClr val="00559F"/>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rgbClr val="00559F"/>
                </a:solidFill>
                <a:latin typeface="微软雅黑" panose="020B0503020204020204" charset="-122"/>
                <a:ea typeface="微软雅黑" panose="020B0503020204020204" charset="-122"/>
                <a:cs typeface="微软雅黑" panose="020B0503020204020204" charset="-122"/>
                <a:sym typeface="+mn-ea"/>
              </a:rPr>
              <a:t>适用对象</a:t>
            </a:r>
            <a:r>
              <a:rPr lang="en-US" altLang="zh-CN" sz="1600" b="1" dirty="0">
                <a:solidFill>
                  <a:srgbClr val="00559F"/>
                </a:solidFill>
                <a:latin typeface="微软雅黑" panose="020B0503020204020204" charset="-122"/>
                <a:ea typeface="微软雅黑" panose="020B0503020204020204" charset="-122"/>
                <a:cs typeface="微软雅黑" panose="020B0503020204020204" charset="-122"/>
                <a:sym typeface="+mn-ea"/>
              </a:rPr>
              <a:t>”</a:t>
            </a: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已获民生银行授信，信用类或最高额担保类公司客户。</a:t>
            </a:r>
            <a:r>
              <a:rPr 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产品原主要适用于大型集团客群，现向民企客群全面放开。</a:t>
            </a:r>
            <a:endParaRPr lang="zh-CN" sz="1600" dirty="0">
              <a:latin typeface="微软雅黑" panose="020B0503020204020204" charset="-122"/>
              <a:ea typeface="微软雅黑" panose="020B0503020204020204" charset="-122"/>
              <a:cs typeface="微软雅黑" panose="020B0503020204020204" charset="-122"/>
              <a:sym typeface="+mn-ea"/>
            </a:endParaRPr>
          </a:p>
          <a:p>
            <a:pPr marL="285750" indent="-285750" eaLnBrk="1" latinLnBrk="0" hangingPunct="1">
              <a:lnSpc>
                <a:spcPct val="150000"/>
              </a:lnSpc>
              <a:buFont typeface="Wingdings" panose="05000000000000000000" pitchFamily="2" charset="2"/>
              <a:buChar char="ü"/>
            </a:pPr>
            <a:r>
              <a:rPr lang="zh-CN" sz="1600" b="1" dirty="0">
                <a:solidFill>
                  <a:srgbClr val="00559F"/>
                </a:solidFill>
                <a:latin typeface="微软雅黑" panose="020B0503020204020204" charset="-122"/>
                <a:ea typeface="微软雅黑" panose="020B0503020204020204" charset="-122"/>
                <a:cs typeface="微软雅黑" panose="020B0503020204020204" charset="-122"/>
                <a:sym typeface="+mn-ea"/>
              </a:rPr>
              <a:t>产品优势</a:t>
            </a:r>
            <a:endParaRPr lang="zh-CN" sz="1600" dirty="0">
              <a:latin typeface="微软雅黑" panose="020B0503020204020204" charset="-122"/>
              <a:ea typeface="微软雅黑" panose="020B0503020204020204" charset="-122"/>
              <a:cs typeface="微软雅黑" panose="020B0503020204020204" charset="-122"/>
              <a:sym typeface="+mn-ea"/>
            </a:endParaRPr>
          </a:p>
          <a:p>
            <a:pPr marL="0" indent="0" eaLnBrk="1" latinLnBrk="0" hangingPunct="1">
              <a:lnSpc>
                <a:spcPct val="150000"/>
              </a:lnSpc>
              <a:buFont typeface="Wingdings" panose="05000000000000000000" pitchFamily="2" charset="2"/>
              <a:buNone/>
            </a:pPr>
            <a:r>
              <a:rPr lang="en-US" sz="1600" dirty="0">
                <a:latin typeface="微软雅黑" panose="020B0503020204020204" charset="-122"/>
                <a:ea typeface="微软雅黑" panose="020B0503020204020204" charset="-122"/>
                <a:cs typeface="微软雅黑" panose="020B0503020204020204" charset="-122"/>
                <a:sym typeface="+mn-ea"/>
              </a:rPr>
              <a:t> </a:t>
            </a:r>
            <a:r>
              <a:rPr lang="en-US" sz="1600" b="1" dirty="0">
                <a:latin typeface="微软雅黑" panose="020B0503020204020204" charset="-122"/>
                <a:ea typeface="微软雅黑" panose="020B0503020204020204" charset="-122"/>
                <a:cs typeface="微软雅黑" panose="020B0503020204020204" charset="-122"/>
                <a:sym typeface="+mn-ea"/>
              </a:rPr>
              <a:t>  </a:t>
            </a:r>
            <a:r>
              <a:rPr lang="zh-CN" altLang="en-US" sz="1600" b="1" dirty="0">
                <a:latin typeface="微软雅黑" panose="020B0503020204020204" charset="-122"/>
                <a:ea typeface="微软雅黑" panose="020B0503020204020204" charset="-122"/>
                <a:cs typeface="微软雅黑" panose="020B0503020204020204" charset="-122"/>
                <a:sym typeface="+mn-ea"/>
              </a:rPr>
              <a:t>（1）</a:t>
            </a:r>
            <a:r>
              <a:rPr sz="1600" b="1" dirty="0">
                <a:latin typeface="微软雅黑" panose="020B0503020204020204" charset="-122"/>
                <a:ea typeface="微软雅黑" panose="020B0503020204020204" charset="-122"/>
                <a:cs typeface="微软雅黑" panose="020B0503020204020204" charset="-122"/>
                <a:sym typeface="+mn-ea"/>
              </a:rPr>
              <a:t>“省心”：</a:t>
            </a: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客户无需准备纸质材料，无需跑银行，在线发起法人账户透支申请，在线签订电子合同，自动签约，轻松简便；</a:t>
            </a:r>
            <a:endParaRPr sz="1600" dirty="0">
              <a:latin typeface="微软雅黑" panose="020B0503020204020204" charset="-122"/>
              <a:ea typeface="微软雅黑" panose="020B0503020204020204" charset="-122"/>
              <a:cs typeface="微软雅黑" panose="020B0503020204020204" charset="-122"/>
            </a:endParaRPr>
          </a:p>
          <a:p>
            <a:pPr marL="0" indent="0" eaLnBrk="1" latinLnBrk="0" hangingPunct="1">
              <a:lnSpc>
                <a:spcPct val="150000"/>
              </a:lnSpc>
              <a:buFont typeface="Wingdings" panose="05000000000000000000" pitchFamily="2" charset="2"/>
              <a:buNone/>
            </a:pP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lang="en-US" altLang="zh-CN" sz="1600" b="1" dirty="0">
                <a:latin typeface="微软雅黑" panose="020B0503020204020204" charset="-122"/>
                <a:ea typeface="微软雅黑" panose="020B0503020204020204" charset="-122"/>
                <a:cs typeface="微软雅黑" panose="020B0503020204020204" charset="-122"/>
                <a:sym typeface="+mn-ea"/>
              </a:rPr>
              <a:t>2</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sz="1600" b="1" dirty="0">
                <a:latin typeface="微软雅黑" panose="020B0503020204020204" charset="-122"/>
                <a:ea typeface="微软雅黑" panose="020B0503020204020204" charset="-122"/>
                <a:cs typeface="微软雅黑" panose="020B0503020204020204" charset="-122"/>
                <a:sym typeface="+mn-ea"/>
              </a:rPr>
              <a:t>“省</a:t>
            </a:r>
            <a:r>
              <a:rPr lang="zh-CN" sz="1600" b="1" dirty="0">
                <a:latin typeface="微软雅黑" panose="020B0503020204020204" charset="-122"/>
                <a:ea typeface="微软雅黑" panose="020B0503020204020204" charset="-122"/>
                <a:cs typeface="微软雅黑" panose="020B0503020204020204" charset="-122"/>
                <a:sym typeface="+mn-ea"/>
              </a:rPr>
              <a:t>时</a:t>
            </a:r>
            <a:r>
              <a:rPr sz="1600" b="1" dirty="0">
                <a:latin typeface="微软雅黑" panose="020B0503020204020204" charset="-122"/>
                <a:ea typeface="微软雅黑" panose="020B0503020204020204" charset="-122"/>
                <a:cs typeface="微软雅黑" panose="020B0503020204020204" charset="-122"/>
                <a:sym typeface="+mn-ea"/>
              </a:rPr>
              <a:t>”：</a:t>
            </a: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签约流程优化，实现高效签约；</a:t>
            </a:r>
            <a:endParaRPr sz="1600" dirty="0">
              <a:solidFill>
                <a:schemeClr val="tx1"/>
              </a:solidFill>
              <a:latin typeface="微软雅黑" panose="020B0503020204020204" charset="-122"/>
              <a:ea typeface="微软雅黑" panose="020B0503020204020204" charset="-122"/>
              <a:cs typeface="微软雅黑" panose="020B0503020204020204" charset="-122"/>
            </a:endParaRPr>
          </a:p>
          <a:p>
            <a:pPr marL="0" indent="0" eaLnBrk="1" latinLnBrk="0" hangingPunct="1">
              <a:lnSpc>
                <a:spcPct val="150000"/>
              </a:lnSpc>
              <a:buFont typeface="Wingdings" panose="05000000000000000000" pitchFamily="2" charset="2"/>
              <a:buNone/>
            </a:pP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lang="en-US" altLang="zh-CN" sz="1600" b="1" dirty="0">
                <a:latin typeface="微软雅黑" panose="020B0503020204020204" charset="-122"/>
                <a:ea typeface="微软雅黑" panose="020B0503020204020204" charset="-122"/>
                <a:cs typeface="微软雅黑" panose="020B0503020204020204" charset="-122"/>
                <a:sym typeface="+mn-ea"/>
              </a:rPr>
              <a:t>3</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sz="1600" b="1" dirty="0">
                <a:latin typeface="微软雅黑" panose="020B0503020204020204" charset="-122"/>
                <a:ea typeface="微软雅黑" panose="020B0503020204020204" charset="-122"/>
                <a:cs typeface="微软雅黑" panose="020B0503020204020204" charset="-122"/>
                <a:sym typeface="+mn-ea"/>
              </a:rPr>
              <a:t>“省</a:t>
            </a:r>
            <a:r>
              <a:rPr lang="zh-CN" sz="1600" b="1" dirty="0">
                <a:latin typeface="微软雅黑" panose="020B0503020204020204" charset="-122"/>
                <a:ea typeface="微软雅黑" panose="020B0503020204020204" charset="-122"/>
                <a:cs typeface="微软雅黑" panose="020B0503020204020204" charset="-122"/>
                <a:sym typeface="+mn-ea"/>
              </a:rPr>
              <a:t>事</a:t>
            </a:r>
            <a:r>
              <a:rPr sz="1600" b="1" dirty="0">
                <a:latin typeface="微软雅黑" panose="020B0503020204020204" charset="-122"/>
                <a:ea typeface="微软雅黑" panose="020B0503020204020204" charset="-122"/>
                <a:cs typeface="微软雅黑" panose="020B0503020204020204" charset="-122"/>
                <a:sym typeface="+mn-ea"/>
              </a:rPr>
              <a:t>”：</a:t>
            </a: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客户</a:t>
            </a:r>
            <a:r>
              <a:rPr 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随时发起放款流程，资金闲余时可随时还款、</a:t>
            </a: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实现法人账户透支自助管理。</a:t>
            </a:r>
            <a:endParaRPr sz="1600" dirty="0">
              <a:solidFill>
                <a:schemeClr val="tx1"/>
              </a:solidFill>
              <a:latin typeface="+mn-ea"/>
              <a:ea typeface="微软雅黑" panose="020B0503020204020204" charset="-122"/>
              <a:cs typeface="+mn-ea"/>
            </a:endParaRPr>
          </a:p>
          <a:p>
            <a:pPr marL="0" indent="0" eaLnBrk="1" latinLnBrk="0" hangingPunct="1">
              <a:lnSpc>
                <a:spcPct val="150000"/>
              </a:lnSpc>
              <a:buFont typeface="Wingdings" panose="05000000000000000000" pitchFamily="2" charset="2"/>
              <a:buNone/>
            </a:pPr>
            <a:r>
              <a:rPr sz="1600" dirty="0">
                <a:latin typeface="+mn-ea"/>
                <a:ea typeface="微软雅黑" panose="020B0503020204020204" charset="-122"/>
                <a:cs typeface="+mn-ea"/>
                <a:sym typeface="+mn-ea"/>
              </a:rPr>
              <a:t>　　</a:t>
            </a:r>
            <a:r>
              <a:rPr lang="en-US" sz="1600" dirty="0">
                <a:latin typeface="+mn-ea"/>
                <a:ea typeface="微软雅黑" panose="020B0503020204020204" charset="-122"/>
                <a:cs typeface="+mn-ea"/>
                <a:sym typeface="+mn-ea"/>
              </a:rPr>
              <a:t> </a:t>
            </a:r>
            <a:endParaRPr lang="zh-CN" sz="1600" dirty="0">
              <a:latin typeface="+mn-ea"/>
              <a:ea typeface="微软雅黑" panose="020B0503020204020204" charset="-122"/>
              <a:cs typeface="+mn-ea"/>
            </a:endParaRPr>
          </a:p>
        </p:txBody>
      </p:sp>
      <p:sp>
        <p:nvSpPr>
          <p:cNvPr id="2" name="标题 1"/>
          <p:cNvSpPr>
            <a:spLocks noGrp="1"/>
          </p:cNvSpPr>
          <p:nvPr/>
        </p:nvSpPr>
        <p:spPr>
          <a:xfrm>
            <a:off x="1127758" y="982137"/>
            <a:ext cx="5144042" cy="714380"/>
          </a:xfrm>
          <a:prstGeom prst="rect">
            <a:avLst/>
          </a:prstGeom>
        </p:spPr>
        <p:txBody>
          <a:bodyPr>
            <a:normAutofit/>
          </a:bodyPr>
          <a:lstStyle>
            <a:lvl1pPr algn="l" defTabSz="1086485" rtl="0" eaLnBrk="1" fontAlgn="base" hangingPunct="1">
              <a:spcBef>
                <a:spcPct val="0"/>
              </a:spcBef>
              <a:spcAft>
                <a:spcPct val="0"/>
              </a:spcAft>
              <a:defRPr sz="2800" b="1" kern="120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1pPr>
            <a:lvl2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2pPr>
            <a:lvl3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3pPr>
            <a:lvl4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4pPr>
            <a:lvl5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5pPr>
            <a:lvl6pPr marL="493395"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6pPr>
            <a:lvl7pPr marL="987425"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7pPr>
            <a:lvl8pPr marL="1480820"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8pPr>
            <a:lvl9pPr marL="1974850"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9pPr>
          </a:lstStyle>
          <a:p>
            <a:r>
              <a:rPr lang="en-US" altLang="zh-CN" sz="2400" dirty="0">
                <a:solidFill>
                  <a:srgbClr val="0070C0"/>
                </a:solidFill>
                <a:latin typeface="微软雅黑" panose="020B0503020204020204" charset="-122"/>
                <a:ea typeface="微软雅黑" panose="020B0503020204020204" charset="-122"/>
                <a:cs typeface="微软雅黑" panose="020B0503020204020204" charset="-122"/>
                <a:sym typeface="+mn-ea"/>
              </a:rPr>
              <a:t>3</a:t>
            </a:r>
            <a:r>
              <a:rPr lang="zh-CN" altLang="en-US" sz="2400" dirty="0">
                <a:solidFill>
                  <a:srgbClr val="0070C0"/>
                </a:solidFill>
                <a:latin typeface="微软雅黑" panose="020B0503020204020204" charset="-122"/>
                <a:ea typeface="微软雅黑" panose="020B0503020204020204" charset="-122"/>
                <a:cs typeface="微软雅黑" panose="020B0503020204020204" charset="-122"/>
                <a:sym typeface="+mn-ea"/>
              </a:rPr>
              <a:t>、法人账户透支</a:t>
            </a:r>
            <a:endParaRPr lang="zh-CN" altLang="en-US" sz="2400" dirty="0">
              <a:solidFill>
                <a:srgbClr val="0070C0"/>
              </a:solidFill>
              <a:latin typeface="微软雅黑" panose="020B0503020204020204" charset="-122"/>
              <a:ea typeface="微软雅黑" panose="020B0503020204020204" charset="-122"/>
              <a:cs typeface="微软雅黑" panose="020B0503020204020204" charset="-122"/>
              <a:sym typeface="+mn-ea"/>
            </a:endParaRPr>
          </a:p>
          <a:p>
            <a:endParaRPr kumimoji="1" lang="zh-CN" altLang="en-US" sz="2400">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479425" y="2708910"/>
            <a:ext cx="3026410" cy="2556510"/>
            <a:chOff x="6019702" y="1510976"/>
            <a:chExt cx="3021837" cy="2866184"/>
          </a:xfrm>
        </p:grpSpPr>
        <p:graphicFrame>
          <p:nvGraphicFramePr>
            <p:cNvPr id="4" name="Chart 47"/>
            <p:cNvGraphicFramePr/>
            <p:nvPr/>
          </p:nvGraphicFramePr>
          <p:xfrm>
            <a:off x="6019702" y="1510976"/>
            <a:ext cx="3021837" cy="2866184"/>
          </p:xfrm>
          <a:graphic>
            <a:graphicData uri="http://schemas.openxmlformats.org/drawingml/2006/chart">
              <c:chart xmlns:c="http://schemas.openxmlformats.org/drawingml/2006/chart" xmlns:r="http://schemas.openxmlformats.org/officeDocument/2006/relationships" r:id="rId1"/>
            </a:graphicData>
          </a:graphic>
        </p:graphicFrame>
        <p:sp>
          <p:nvSpPr>
            <p:cNvPr id="5" name="Freeform 28"/>
            <p:cNvSpPr>
              <a:spLocks noEditPoints="1"/>
            </p:cNvSpPr>
            <p:nvPr/>
          </p:nvSpPr>
          <p:spPr bwMode="auto">
            <a:xfrm>
              <a:off x="7145320" y="2627698"/>
              <a:ext cx="784225" cy="582613"/>
            </a:xfrm>
            <a:custGeom>
              <a:avLst/>
              <a:gdLst>
                <a:gd name="T0" fmla="*/ 44 w 209"/>
                <a:gd name="T1" fmla="*/ 99 h 155"/>
                <a:gd name="T2" fmla="*/ 24 w 209"/>
                <a:gd name="T3" fmla="*/ 87 h 155"/>
                <a:gd name="T4" fmla="*/ 28 w 209"/>
                <a:gd name="T5" fmla="*/ 4 h 155"/>
                <a:gd name="T6" fmla="*/ 179 w 209"/>
                <a:gd name="T7" fmla="*/ 4 h 155"/>
                <a:gd name="T8" fmla="*/ 182 w 209"/>
                <a:gd name="T9" fmla="*/ 87 h 155"/>
                <a:gd name="T10" fmla="*/ 161 w 209"/>
                <a:gd name="T11" fmla="*/ 99 h 155"/>
                <a:gd name="T12" fmla="*/ 209 w 209"/>
                <a:gd name="T13" fmla="*/ 141 h 155"/>
                <a:gd name="T14" fmla="*/ 7 w 209"/>
                <a:gd name="T15" fmla="*/ 155 h 155"/>
                <a:gd name="T16" fmla="*/ 63 w 209"/>
                <a:gd name="T17" fmla="*/ 102 h 155"/>
                <a:gd name="T18" fmla="*/ 63 w 209"/>
                <a:gd name="T19" fmla="*/ 99 h 155"/>
                <a:gd name="T20" fmla="*/ 36 w 209"/>
                <a:gd name="T21" fmla="*/ 12 h 155"/>
                <a:gd name="T22" fmla="*/ 36 w 209"/>
                <a:gd name="T23" fmla="*/ 12 h 155"/>
                <a:gd name="T24" fmla="*/ 36 w 209"/>
                <a:gd name="T25" fmla="*/ 87 h 155"/>
                <a:gd name="T26" fmla="*/ 170 w 209"/>
                <a:gd name="T27" fmla="*/ 87 h 155"/>
                <a:gd name="T28" fmla="*/ 170 w 209"/>
                <a:gd name="T29" fmla="*/ 12 h 155"/>
                <a:gd name="T30" fmla="*/ 27 w 209"/>
                <a:gd name="T31" fmla="*/ 133 h 155"/>
                <a:gd name="T32" fmla="*/ 31 w 209"/>
                <a:gd name="T33" fmla="*/ 126 h 155"/>
                <a:gd name="T34" fmla="*/ 61 w 209"/>
                <a:gd name="T35" fmla="*/ 115 h 155"/>
                <a:gd name="T36" fmla="*/ 157 w 209"/>
                <a:gd name="T37" fmla="*/ 110 h 155"/>
                <a:gd name="T38" fmla="*/ 170 w 209"/>
                <a:gd name="T39" fmla="*/ 110 h 155"/>
                <a:gd name="T40" fmla="*/ 140 w 209"/>
                <a:gd name="T41" fmla="*/ 115 h 155"/>
                <a:gd name="T42" fmla="*/ 139 w 209"/>
                <a:gd name="T43" fmla="*/ 110 h 155"/>
                <a:gd name="T44" fmla="*/ 136 w 209"/>
                <a:gd name="T45" fmla="*/ 115 h 155"/>
                <a:gd name="T46" fmla="*/ 103 w 209"/>
                <a:gd name="T47" fmla="*/ 110 h 155"/>
                <a:gd name="T48" fmla="*/ 117 w 209"/>
                <a:gd name="T49" fmla="*/ 110 h 155"/>
                <a:gd name="T50" fmla="*/ 84 w 209"/>
                <a:gd name="T51" fmla="*/ 115 h 155"/>
                <a:gd name="T52" fmla="*/ 85 w 209"/>
                <a:gd name="T53" fmla="*/ 110 h 155"/>
                <a:gd name="T54" fmla="*/ 80 w 209"/>
                <a:gd name="T55" fmla="*/ 115 h 155"/>
                <a:gd name="T56" fmla="*/ 152 w 209"/>
                <a:gd name="T57" fmla="*/ 117 h 155"/>
                <a:gd name="T58" fmla="*/ 175 w 209"/>
                <a:gd name="T59" fmla="*/ 117 h 155"/>
                <a:gd name="T60" fmla="*/ 134 w 209"/>
                <a:gd name="T61" fmla="*/ 123 h 155"/>
                <a:gd name="T62" fmla="*/ 132 w 209"/>
                <a:gd name="T63" fmla="*/ 117 h 155"/>
                <a:gd name="T64" fmla="*/ 129 w 209"/>
                <a:gd name="T65" fmla="*/ 123 h 155"/>
                <a:gd name="T66" fmla="*/ 94 w 209"/>
                <a:gd name="T67" fmla="*/ 117 h 155"/>
                <a:gd name="T68" fmla="*/ 109 w 209"/>
                <a:gd name="T69" fmla="*/ 117 h 155"/>
                <a:gd name="T70" fmla="*/ 73 w 209"/>
                <a:gd name="T71" fmla="*/ 123 h 155"/>
                <a:gd name="T72" fmla="*/ 75 w 209"/>
                <a:gd name="T73" fmla="*/ 117 h 155"/>
                <a:gd name="T74" fmla="*/ 68 w 209"/>
                <a:gd name="T75" fmla="*/ 123 h 155"/>
                <a:gd name="T76" fmla="*/ 37 w 209"/>
                <a:gd name="T77" fmla="*/ 117 h 155"/>
                <a:gd name="T78" fmla="*/ 51 w 209"/>
                <a:gd name="T79" fmla="*/ 117 h 155"/>
                <a:gd name="T80" fmla="*/ 163 w 209"/>
                <a:gd name="T81" fmla="*/ 133 h 155"/>
                <a:gd name="T82" fmla="*/ 160 w 209"/>
                <a:gd name="T83" fmla="*/ 126 h 155"/>
                <a:gd name="T84" fmla="*/ 158 w 209"/>
                <a:gd name="T85" fmla="*/ 133 h 155"/>
                <a:gd name="T86" fmla="*/ 119 w 209"/>
                <a:gd name="T87" fmla="*/ 126 h 155"/>
                <a:gd name="T88" fmla="*/ 135 w 209"/>
                <a:gd name="T89" fmla="*/ 126 h 155"/>
                <a:gd name="T90" fmla="*/ 98 w 209"/>
                <a:gd name="T91" fmla="*/ 133 h 155"/>
                <a:gd name="T92" fmla="*/ 98 w 209"/>
                <a:gd name="T93" fmla="*/ 126 h 155"/>
                <a:gd name="T94" fmla="*/ 92 w 209"/>
                <a:gd name="T95" fmla="*/ 133 h 155"/>
                <a:gd name="T96" fmla="*/ 57 w 209"/>
                <a:gd name="T97" fmla="*/ 126 h 155"/>
                <a:gd name="T98" fmla="*/ 73 w 209"/>
                <a:gd name="T99" fmla="*/ 12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55">
                  <a:moveTo>
                    <a:pt x="27" y="102"/>
                  </a:moveTo>
                  <a:cubicBezTo>
                    <a:pt x="44" y="102"/>
                    <a:pt x="44" y="102"/>
                    <a:pt x="44" y="102"/>
                  </a:cubicBezTo>
                  <a:cubicBezTo>
                    <a:pt x="44" y="99"/>
                    <a:pt x="44" y="99"/>
                    <a:pt x="44" y="99"/>
                  </a:cubicBezTo>
                  <a:cubicBezTo>
                    <a:pt x="36" y="99"/>
                    <a:pt x="36" y="99"/>
                    <a:pt x="36" y="99"/>
                  </a:cubicBezTo>
                  <a:cubicBezTo>
                    <a:pt x="33" y="99"/>
                    <a:pt x="30" y="98"/>
                    <a:pt x="28" y="96"/>
                  </a:cubicBezTo>
                  <a:cubicBezTo>
                    <a:pt x="25" y="93"/>
                    <a:pt x="24" y="90"/>
                    <a:pt x="24" y="87"/>
                  </a:cubicBezTo>
                  <a:cubicBezTo>
                    <a:pt x="24" y="12"/>
                    <a:pt x="24" y="12"/>
                    <a:pt x="24" y="12"/>
                  </a:cubicBezTo>
                  <a:cubicBezTo>
                    <a:pt x="24" y="9"/>
                    <a:pt x="25" y="6"/>
                    <a:pt x="28" y="4"/>
                  </a:cubicBezTo>
                  <a:cubicBezTo>
                    <a:pt x="28" y="4"/>
                    <a:pt x="28" y="4"/>
                    <a:pt x="28" y="4"/>
                  </a:cubicBezTo>
                  <a:cubicBezTo>
                    <a:pt x="30" y="1"/>
                    <a:pt x="33" y="0"/>
                    <a:pt x="36" y="0"/>
                  </a:cubicBezTo>
                  <a:cubicBezTo>
                    <a:pt x="170" y="0"/>
                    <a:pt x="170" y="0"/>
                    <a:pt x="170" y="0"/>
                  </a:cubicBezTo>
                  <a:cubicBezTo>
                    <a:pt x="173" y="0"/>
                    <a:pt x="177" y="1"/>
                    <a:pt x="179" y="4"/>
                  </a:cubicBezTo>
                  <a:cubicBezTo>
                    <a:pt x="179" y="4"/>
                    <a:pt x="179" y="4"/>
                    <a:pt x="179" y="4"/>
                  </a:cubicBezTo>
                  <a:cubicBezTo>
                    <a:pt x="181" y="6"/>
                    <a:pt x="182" y="9"/>
                    <a:pt x="182" y="12"/>
                  </a:cubicBezTo>
                  <a:cubicBezTo>
                    <a:pt x="182" y="87"/>
                    <a:pt x="182" y="87"/>
                    <a:pt x="182" y="87"/>
                  </a:cubicBezTo>
                  <a:cubicBezTo>
                    <a:pt x="182" y="90"/>
                    <a:pt x="181" y="93"/>
                    <a:pt x="179" y="96"/>
                  </a:cubicBezTo>
                  <a:cubicBezTo>
                    <a:pt x="177" y="98"/>
                    <a:pt x="173" y="99"/>
                    <a:pt x="170" y="99"/>
                  </a:cubicBezTo>
                  <a:cubicBezTo>
                    <a:pt x="161" y="99"/>
                    <a:pt x="161" y="99"/>
                    <a:pt x="161" y="99"/>
                  </a:cubicBezTo>
                  <a:cubicBezTo>
                    <a:pt x="161" y="102"/>
                    <a:pt x="161" y="102"/>
                    <a:pt x="161" y="102"/>
                  </a:cubicBezTo>
                  <a:cubicBezTo>
                    <a:pt x="180" y="102"/>
                    <a:pt x="180" y="102"/>
                    <a:pt x="180" y="102"/>
                  </a:cubicBezTo>
                  <a:cubicBezTo>
                    <a:pt x="209" y="141"/>
                    <a:pt x="209" y="141"/>
                    <a:pt x="209" y="141"/>
                  </a:cubicBezTo>
                  <a:cubicBezTo>
                    <a:pt x="209" y="141"/>
                    <a:pt x="209" y="141"/>
                    <a:pt x="209" y="141"/>
                  </a:cubicBezTo>
                  <a:cubicBezTo>
                    <a:pt x="202" y="155"/>
                    <a:pt x="202" y="155"/>
                    <a:pt x="202" y="155"/>
                  </a:cubicBezTo>
                  <a:cubicBezTo>
                    <a:pt x="7" y="155"/>
                    <a:pt x="7" y="155"/>
                    <a:pt x="7" y="155"/>
                  </a:cubicBezTo>
                  <a:cubicBezTo>
                    <a:pt x="0" y="141"/>
                    <a:pt x="0" y="141"/>
                    <a:pt x="0" y="141"/>
                  </a:cubicBezTo>
                  <a:cubicBezTo>
                    <a:pt x="27" y="102"/>
                    <a:pt x="27" y="102"/>
                    <a:pt x="27" y="102"/>
                  </a:cubicBezTo>
                  <a:close/>
                  <a:moveTo>
                    <a:pt x="63" y="102"/>
                  </a:moveTo>
                  <a:cubicBezTo>
                    <a:pt x="143" y="102"/>
                    <a:pt x="143" y="102"/>
                    <a:pt x="143" y="102"/>
                  </a:cubicBezTo>
                  <a:cubicBezTo>
                    <a:pt x="143" y="99"/>
                    <a:pt x="143" y="99"/>
                    <a:pt x="143" y="99"/>
                  </a:cubicBezTo>
                  <a:cubicBezTo>
                    <a:pt x="63" y="99"/>
                    <a:pt x="63" y="99"/>
                    <a:pt x="63" y="99"/>
                  </a:cubicBezTo>
                  <a:cubicBezTo>
                    <a:pt x="63" y="102"/>
                    <a:pt x="63" y="102"/>
                    <a:pt x="63" y="102"/>
                  </a:cubicBezTo>
                  <a:close/>
                  <a:moveTo>
                    <a:pt x="170" y="12"/>
                  </a:moveTo>
                  <a:cubicBezTo>
                    <a:pt x="36" y="12"/>
                    <a:pt x="36" y="12"/>
                    <a:pt x="36" y="12"/>
                  </a:cubicBezTo>
                  <a:cubicBezTo>
                    <a:pt x="36" y="12"/>
                    <a:pt x="36" y="12"/>
                    <a:pt x="36" y="12"/>
                  </a:cubicBezTo>
                  <a:cubicBezTo>
                    <a:pt x="36" y="12"/>
                    <a:pt x="36" y="12"/>
                    <a:pt x="36" y="12"/>
                  </a:cubicBezTo>
                  <a:cubicBezTo>
                    <a:pt x="36" y="12"/>
                    <a:pt x="36" y="12"/>
                    <a:pt x="36" y="12"/>
                  </a:cubicBezTo>
                  <a:cubicBezTo>
                    <a:pt x="36" y="87"/>
                    <a:pt x="36" y="87"/>
                    <a:pt x="36" y="87"/>
                  </a:cubicBezTo>
                  <a:cubicBezTo>
                    <a:pt x="36" y="87"/>
                    <a:pt x="36" y="87"/>
                    <a:pt x="36" y="87"/>
                  </a:cubicBezTo>
                  <a:cubicBezTo>
                    <a:pt x="36" y="87"/>
                    <a:pt x="36" y="87"/>
                    <a:pt x="36" y="87"/>
                  </a:cubicBezTo>
                  <a:cubicBezTo>
                    <a:pt x="170" y="87"/>
                    <a:pt x="170" y="87"/>
                    <a:pt x="170" y="87"/>
                  </a:cubicBezTo>
                  <a:cubicBezTo>
                    <a:pt x="170" y="87"/>
                    <a:pt x="170" y="87"/>
                    <a:pt x="170" y="87"/>
                  </a:cubicBezTo>
                  <a:cubicBezTo>
                    <a:pt x="170" y="87"/>
                    <a:pt x="170" y="87"/>
                    <a:pt x="170" y="87"/>
                  </a:cubicBezTo>
                  <a:cubicBezTo>
                    <a:pt x="170" y="12"/>
                    <a:pt x="170" y="12"/>
                    <a:pt x="170" y="12"/>
                  </a:cubicBezTo>
                  <a:cubicBezTo>
                    <a:pt x="170" y="12"/>
                    <a:pt x="170" y="12"/>
                    <a:pt x="170" y="12"/>
                  </a:cubicBezTo>
                  <a:cubicBezTo>
                    <a:pt x="170" y="12"/>
                    <a:pt x="170" y="12"/>
                    <a:pt x="170" y="12"/>
                  </a:cubicBezTo>
                  <a:cubicBezTo>
                    <a:pt x="170" y="12"/>
                    <a:pt x="170" y="12"/>
                    <a:pt x="170" y="12"/>
                  </a:cubicBezTo>
                  <a:close/>
                  <a:moveTo>
                    <a:pt x="31" y="126"/>
                  </a:moveTo>
                  <a:cubicBezTo>
                    <a:pt x="30" y="128"/>
                    <a:pt x="28" y="131"/>
                    <a:pt x="27" y="133"/>
                  </a:cubicBezTo>
                  <a:cubicBezTo>
                    <a:pt x="34" y="133"/>
                    <a:pt x="41" y="133"/>
                    <a:pt x="48" y="133"/>
                  </a:cubicBezTo>
                  <a:cubicBezTo>
                    <a:pt x="49" y="131"/>
                    <a:pt x="50" y="128"/>
                    <a:pt x="51" y="126"/>
                  </a:cubicBezTo>
                  <a:cubicBezTo>
                    <a:pt x="44" y="126"/>
                    <a:pt x="38" y="126"/>
                    <a:pt x="31" y="126"/>
                  </a:cubicBezTo>
                  <a:close/>
                  <a:moveTo>
                    <a:pt x="41" y="110"/>
                  </a:moveTo>
                  <a:cubicBezTo>
                    <a:pt x="40" y="111"/>
                    <a:pt x="39" y="113"/>
                    <a:pt x="38" y="115"/>
                  </a:cubicBezTo>
                  <a:cubicBezTo>
                    <a:pt x="46" y="115"/>
                    <a:pt x="53" y="115"/>
                    <a:pt x="61" y="115"/>
                  </a:cubicBezTo>
                  <a:cubicBezTo>
                    <a:pt x="62" y="113"/>
                    <a:pt x="62" y="111"/>
                    <a:pt x="63" y="110"/>
                  </a:cubicBezTo>
                  <a:cubicBezTo>
                    <a:pt x="56" y="110"/>
                    <a:pt x="49" y="110"/>
                    <a:pt x="41" y="110"/>
                  </a:cubicBezTo>
                  <a:close/>
                  <a:moveTo>
                    <a:pt x="157" y="110"/>
                  </a:moveTo>
                  <a:cubicBezTo>
                    <a:pt x="157" y="111"/>
                    <a:pt x="158" y="113"/>
                    <a:pt x="159" y="115"/>
                  </a:cubicBezTo>
                  <a:cubicBezTo>
                    <a:pt x="164" y="115"/>
                    <a:pt x="169" y="115"/>
                    <a:pt x="173" y="115"/>
                  </a:cubicBezTo>
                  <a:cubicBezTo>
                    <a:pt x="172" y="113"/>
                    <a:pt x="171" y="111"/>
                    <a:pt x="170" y="110"/>
                  </a:cubicBezTo>
                  <a:cubicBezTo>
                    <a:pt x="166" y="110"/>
                    <a:pt x="161" y="110"/>
                    <a:pt x="157" y="110"/>
                  </a:cubicBezTo>
                  <a:close/>
                  <a:moveTo>
                    <a:pt x="139" y="110"/>
                  </a:moveTo>
                  <a:cubicBezTo>
                    <a:pt x="139" y="111"/>
                    <a:pt x="140" y="113"/>
                    <a:pt x="140" y="115"/>
                  </a:cubicBezTo>
                  <a:cubicBezTo>
                    <a:pt x="145" y="115"/>
                    <a:pt x="150" y="115"/>
                    <a:pt x="155" y="115"/>
                  </a:cubicBezTo>
                  <a:cubicBezTo>
                    <a:pt x="154" y="113"/>
                    <a:pt x="153" y="111"/>
                    <a:pt x="152" y="110"/>
                  </a:cubicBezTo>
                  <a:cubicBezTo>
                    <a:pt x="148" y="110"/>
                    <a:pt x="143" y="110"/>
                    <a:pt x="139" y="110"/>
                  </a:cubicBezTo>
                  <a:close/>
                  <a:moveTo>
                    <a:pt x="121" y="110"/>
                  </a:moveTo>
                  <a:cubicBezTo>
                    <a:pt x="121" y="111"/>
                    <a:pt x="121" y="113"/>
                    <a:pt x="122" y="115"/>
                  </a:cubicBezTo>
                  <a:cubicBezTo>
                    <a:pt x="126" y="115"/>
                    <a:pt x="131" y="115"/>
                    <a:pt x="136" y="115"/>
                  </a:cubicBezTo>
                  <a:cubicBezTo>
                    <a:pt x="135" y="113"/>
                    <a:pt x="135" y="111"/>
                    <a:pt x="134" y="110"/>
                  </a:cubicBezTo>
                  <a:cubicBezTo>
                    <a:pt x="130" y="110"/>
                    <a:pt x="125" y="110"/>
                    <a:pt x="121" y="110"/>
                  </a:cubicBezTo>
                  <a:close/>
                  <a:moveTo>
                    <a:pt x="103" y="110"/>
                  </a:moveTo>
                  <a:cubicBezTo>
                    <a:pt x="103" y="111"/>
                    <a:pt x="103" y="113"/>
                    <a:pt x="103" y="115"/>
                  </a:cubicBezTo>
                  <a:cubicBezTo>
                    <a:pt x="108" y="115"/>
                    <a:pt x="113" y="115"/>
                    <a:pt x="117" y="115"/>
                  </a:cubicBezTo>
                  <a:cubicBezTo>
                    <a:pt x="117" y="113"/>
                    <a:pt x="117" y="111"/>
                    <a:pt x="117" y="110"/>
                  </a:cubicBezTo>
                  <a:cubicBezTo>
                    <a:pt x="112" y="110"/>
                    <a:pt x="108" y="110"/>
                    <a:pt x="103" y="110"/>
                  </a:cubicBezTo>
                  <a:close/>
                  <a:moveTo>
                    <a:pt x="85" y="110"/>
                  </a:moveTo>
                  <a:cubicBezTo>
                    <a:pt x="85" y="111"/>
                    <a:pt x="85" y="113"/>
                    <a:pt x="84" y="115"/>
                  </a:cubicBezTo>
                  <a:cubicBezTo>
                    <a:pt x="89" y="115"/>
                    <a:pt x="94" y="115"/>
                    <a:pt x="98" y="115"/>
                  </a:cubicBezTo>
                  <a:cubicBezTo>
                    <a:pt x="99" y="113"/>
                    <a:pt x="99" y="111"/>
                    <a:pt x="99" y="110"/>
                  </a:cubicBezTo>
                  <a:cubicBezTo>
                    <a:pt x="94" y="110"/>
                    <a:pt x="90" y="110"/>
                    <a:pt x="85" y="110"/>
                  </a:cubicBezTo>
                  <a:close/>
                  <a:moveTo>
                    <a:pt x="67" y="110"/>
                  </a:moveTo>
                  <a:cubicBezTo>
                    <a:pt x="67" y="111"/>
                    <a:pt x="66" y="113"/>
                    <a:pt x="66" y="115"/>
                  </a:cubicBezTo>
                  <a:cubicBezTo>
                    <a:pt x="70" y="115"/>
                    <a:pt x="75" y="115"/>
                    <a:pt x="80" y="115"/>
                  </a:cubicBezTo>
                  <a:cubicBezTo>
                    <a:pt x="80" y="113"/>
                    <a:pt x="81" y="111"/>
                    <a:pt x="81" y="110"/>
                  </a:cubicBezTo>
                  <a:cubicBezTo>
                    <a:pt x="77" y="110"/>
                    <a:pt x="72" y="110"/>
                    <a:pt x="67" y="110"/>
                  </a:cubicBezTo>
                  <a:close/>
                  <a:moveTo>
                    <a:pt x="152" y="117"/>
                  </a:moveTo>
                  <a:cubicBezTo>
                    <a:pt x="153" y="119"/>
                    <a:pt x="153" y="121"/>
                    <a:pt x="154" y="123"/>
                  </a:cubicBezTo>
                  <a:cubicBezTo>
                    <a:pt x="162" y="123"/>
                    <a:pt x="170" y="123"/>
                    <a:pt x="178" y="123"/>
                  </a:cubicBezTo>
                  <a:cubicBezTo>
                    <a:pt x="177" y="121"/>
                    <a:pt x="176" y="119"/>
                    <a:pt x="175" y="117"/>
                  </a:cubicBezTo>
                  <a:cubicBezTo>
                    <a:pt x="167" y="117"/>
                    <a:pt x="160" y="117"/>
                    <a:pt x="152" y="117"/>
                  </a:cubicBezTo>
                  <a:close/>
                  <a:moveTo>
                    <a:pt x="132" y="117"/>
                  </a:moveTo>
                  <a:cubicBezTo>
                    <a:pt x="133" y="119"/>
                    <a:pt x="133" y="121"/>
                    <a:pt x="134" y="123"/>
                  </a:cubicBezTo>
                  <a:cubicBezTo>
                    <a:pt x="139" y="123"/>
                    <a:pt x="144" y="123"/>
                    <a:pt x="149" y="123"/>
                  </a:cubicBezTo>
                  <a:cubicBezTo>
                    <a:pt x="148" y="121"/>
                    <a:pt x="148" y="119"/>
                    <a:pt x="147" y="117"/>
                  </a:cubicBezTo>
                  <a:cubicBezTo>
                    <a:pt x="142" y="117"/>
                    <a:pt x="137" y="117"/>
                    <a:pt x="132" y="117"/>
                  </a:cubicBezTo>
                  <a:close/>
                  <a:moveTo>
                    <a:pt x="113" y="117"/>
                  </a:moveTo>
                  <a:cubicBezTo>
                    <a:pt x="113" y="119"/>
                    <a:pt x="114" y="121"/>
                    <a:pt x="114" y="123"/>
                  </a:cubicBezTo>
                  <a:cubicBezTo>
                    <a:pt x="119" y="123"/>
                    <a:pt x="124" y="123"/>
                    <a:pt x="129" y="123"/>
                  </a:cubicBezTo>
                  <a:cubicBezTo>
                    <a:pt x="129" y="121"/>
                    <a:pt x="128" y="119"/>
                    <a:pt x="128" y="117"/>
                  </a:cubicBezTo>
                  <a:cubicBezTo>
                    <a:pt x="123" y="117"/>
                    <a:pt x="118" y="117"/>
                    <a:pt x="113" y="117"/>
                  </a:cubicBezTo>
                  <a:close/>
                  <a:moveTo>
                    <a:pt x="94" y="117"/>
                  </a:moveTo>
                  <a:cubicBezTo>
                    <a:pt x="94" y="119"/>
                    <a:pt x="94" y="121"/>
                    <a:pt x="93" y="123"/>
                  </a:cubicBezTo>
                  <a:cubicBezTo>
                    <a:pt x="99" y="123"/>
                    <a:pt x="104" y="123"/>
                    <a:pt x="109" y="123"/>
                  </a:cubicBezTo>
                  <a:cubicBezTo>
                    <a:pt x="109" y="121"/>
                    <a:pt x="109" y="119"/>
                    <a:pt x="109" y="117"/>
                  </a:cubicBezTo>
                  <a:cubicBezTo>
                    <a:pt x="104" y="117"/>
                    <a:pt x="99" y="117"/>
                    <a:pt x="94" y="117"/>
                  </a:cubicBezTo>
                  <a:close/>
                  <a:moveTo>
                    <a:pt x="75" y="117"/>
                  </a:moveTo>
                  <a:cubicBezTo>
                    <a:pt x="74" y="119"/>
                    <a:pt x="74" y="121"/>
                    <a:pt x="73" y="123"/>
                  </a:cubicBezTo>
                  <a:cubicBezTo>
                    <a:pt x="79" y="123"/>
                    <a:pt x="84" y="123"/>
                    <a:pt x="89" y="123"/>
                  </a:cubicBezTo>
                  <a:cubicBezTo>
                    <a:pt x="89" y="121"/>
                    <a:pt x="89" y="119"/>
                    <a:pt x="90" y="117"/>
                  </a:cubicBezTo>
                  <a:cubicBezTo>
                    <a:pt x="85" y="117"/>
                    <a:pt x="80" y="117"/>
                    <a:pt x="75" y="117"/>
                  </a:cubicBezTo>
                  <a:close/>
                  <a:moveTo>
                    <a:pt x="56" y="117"/>
                  </a:moveTo>
                  <a:cubicBezTo>
                    <a:pt x="55" y="119"/>
                    <a:pt x="54" y="121"/>
                    <a:pt x="53" y="123"/>
                  </a:cubicBezTo>
                  <a:cubicBezTo>
                    <a:pt x="58" y="123"/>
                    <a:pt x="63" y="123"/>
                    <a:pt x="68" y="123"/>
                  </a:cubicBezTo>
                  <a:cubicBezTo>
                    <a:pt x="69" y="121"/>
                    <a:pt x="70" y="119"/>
                    <a:pt x="70" y="117"/>
                  </a:cubicBezTo>
                  <a:cubicBezTo>
                    <a:pt x="65" y="117"/>
                    <a:pt x="60" y="117"/>
                    <a:pt x="56" y="117"/>
                  </a:cubicBezTo>
                  <a:close/>
                  <a:moveTo>
                    <a:pt x="37" y="117"/>
                  </a:moveTo>
                  <a:cubicBezTo>
                    <a:pt x="35" y="119"/>
                    <a:pt x="34" y="121"/>
                    <a:pt x="33" y="123"/>
                  </a:cubicBezTo>
                  <a:cubicBezTo>
                    <a:pt x="38" y="123"/>
                    <a:pt x="43" y="123"/>
                    <a:pt x="48" y="123"/>
                  </a:cubicBezTo>
                  <a:cubicBezTo>
                    <a:pt x="49" y="121"/>
                    <a:pt x="50" y="119"/>
                    <a:pt x="51" y="117"/>
                  </a:cubicBezTo>
                  <a:cubicBezTo>
                    <a:pt x="46" y="117"/>
                    <a:pt x="41" y="117"/>
                    <a:pt x="37" y="117"/>
                  </a:cubicBezTo>
                  <a:close/>
                  <a:moveTo>
                    <a:pt x="160" y="126"/>
                  </a:moveTo>
                  <a:cubicBezTo>
                    <a:pt x="161" y="128"/>
                    <a:pt x="162" y="131"/>
                    <a:pt x="163" y="133"/>
                  </a:cubicBezTo>
                  <a:cubicBezTo>
                    <a:pt x="170" y="133"/>
                    <a:pt x="177" y="133"/>
                    <a:pt x="184" y="133"/>
                  </a:cubicBezTo>
                  <a:cubicBezTo>
                    <a:pt x="183" y="131"/>
                    <a:pt x="182" y="128"/>
                    <a:pt x="180" y="126"/>
                  </a:cubicBezTo>
                  <a:cubicBezTo>
                    <a:pt x="174" y="126"/>
                    <a:pt x="167" y="126"/>
                    <a:pt x="160" y="126"/>
                  </a:cubicBezTo>
                  <a:close/>
                  <a:moveTo>
                    <a:pt x="139" y="126"/>
                  </a:moveTo>
                  <a:cubicBezTo>
                    <a:pt x="140" y="128"/>
                    <a:pt x="141" y="131"/>
                    <a:pt x="141" y="133"/>
                  </a:cubicBezTo>
                  <a:cubicBezTo>
                    <a:pt x="147" y="133"/>
                    <a:pt x="152" y="133"/>
                    <a:pt x="158" y="133"/>
                  </a:cubicBezTo>
                  <a:cubicBezTo>
                    <a:pt x="157" y="131"/>
                    <a:pt x="156" y="128"/>
                    <a:pt x="155" y="126"/>
                  </a:cubicBezTo>
                  <a:cubicBezTo>
                    <a:pt x="150" y="126"/>
                    <a:pt x="145" y="126"/>
                    <a:pt x="139" y="126"/>
                  </a:cubicBezTo>
                  <a:close/>
                  <a:moveTo>
                    <a:pt x="119" y="126"/>
                  </a:moveTo>
                  <a:cubicBezTo>
                    <a:pt x="119" y="128"/>
                    <a:pt x="119" y="131"/>
                    <a:pt x="119" y="133"/>
                  </a:cubicBezTo>
                  <a:cubicBezTo>
                    <a:pt x="125" y="133"/>
                    <a:pt x="131" y="133"/>
                    <a:pt x="136" y="133"/>
                  </a:cubicBezTo>
                  <a:cubicBezTo>
                    <a:pt x="136" y="131"/>
                    <a:pt x="135" y="128"/>
                    <a:pt x="135" y="126"/>
                  </a:cubicBezTo>
                  <a:cubicBezTo>
                    <a:pt x="129" y="126"/>
                    <a:pt x="124" y="126"/>
                    <a:pt x="119" y="126"/>
                  </a:cubicBezTo>
                  <a:close/>
                  <a:moveTo>
                    <a:pt x="98" y="126"/>
                  </a:moveTo>
                  <a:cubicBezTo>
                    <a:pt x="98" y="128"/>
                    <a:pt x="98" y="131"/>
                    <a:pt x="98" y="133"/>
                  </a:cubicBezTo>
                  <a:cubicBezTo>
                    <a:pt x="103" y="133"/>
                    <a:pt x="109" y="133"/>
                    <a:pt x="115" y="133"/>
                  </a:cubicBezTo>
                  <a:cubicBezTo>
                    <a:pt x="114" y="131"/>
                    <a:pt x="114" y="128"/>
                    <a:pt x="114" y="126"/>
                  </a:cubicBezTo>
                  <a:cubicBezTo>
                    <a:pt x="109" y="126"/>
                    <a:pt x="103" y="126"/>
                    <a:pt x="98" y="126"/>
                  </a:cubicBezTo>
                  <a:close/>
                  <a:moveTo>
                    <a:pt x="77" y="126"/>
                  </a:moveTo>
                  <a:cubicBezTo>
                    <a:pt x="77" y="128"/>
                    <a:pt x="76" y="131"/>
                    <a:pt x="76" y="133"/>
                  </a:cubicBezTo>
                  <a:cubicBezTo>
                    <a:pt x="81" y="133"/>
                    <a:pt x="87" y="133"/>
                    <a:pt x="92" y="133"/>
                  </a:cubicBezTo>
                  <a:cubicBezTo>
                    <a:pt x="93" y="131"/>
                    <a:pt x="93" y="128"/>
                    <a:pt x="93" y="126"/>
                  </a:cubicBezTo>
                  <a:cubicBezTo>
                    <a:pt x="88" y="126"/>
                    <a:pt x="83" y="126"/>
                    <a:pt x="77" y="126"/>
                  </a:cubicBezTo>
                  <a:close/>
                  <a:moveTo>
                    <a:pt x="57" y="126"/>
                  </a:moveTo>
                  <a:cubicBezTo>
                    <a:pt x="56" y="128"/>
                    <a:pt x="55" y="131"/>
                    <a:pt x="54" y="133"/>
                  </a:cubicBezTo>
                  <a:cubicBezTo>
                    <a:pt x="60" y="133"/>
                    <a:pt x="65" y="133"/>
                    <a:pt x="71" y="133"/>
                  </a:cubicBezTo>
                  <a:cubicBezTo>
                    <a:pt x="71" y="131"/>
                    <a:pt x="72" y="128"/>
                    <a:pt x="73" y="126"/>
                  </a:cubicBezTo>
                  <a:cubicBezTo>
                    <a:pt x="67" y="126"/>
                    <a:pt x="62" y="126"/>
                    <a:pt x="57" y="126"/>
                  </a:cubicBezTo>
                  <a:close/>
                </a:path>
              </a:pathLst>
            </a:custGeom>
            <a:solidFill>
              <a:srgbClr val="00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grpSp>
      <p:sp>
        <p:nvSpPr>
          <p:cNvPr id="7" name="椭圆 65"/>
          <p:cNvSpPr>
            <a:spLocks noChangeArrowheads="1"/>
          </p:cNvSpPr>
          <p:nvPr/>
        </p:nvSpPr>
        <p:spPr bwMode="auto">
          <a:xfrm>
            <a:off x="479425" y="902970"/>
            <a:ext cx="575945" cy="575945"/>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9" name="Shape 4069"/>
          <p:cNvSpPr/>
          <p:nvPr/>
        </p:nvSpPr>
        <p:spPr>
          <a:xfrm>
            <a:off x="665531" y="1088802"/>
            <a:ext cx="203852" cy="2038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1" y="0"/>
                  <a:pt x="0" y="4809"/>
                  <a:pt x="0" y="10799"/>
                </a:cubicBezTo>
                <a:cubicBezTo>
                  <a:pt x="0" y="16788"/>
                  <a:pt x="4811" y="21600"/>
                  <a:pt x="10800" y="21600"/>
                </a:cubicBezTo>
                <a:cubicBezTo>
                  <a:pt x="16789" y="21600"/>
                  <a:pt x="21600" y="16788"/>
                  <a:pt x="21600" y="10799"/>
                </a:cubicBezTo>
                <a:cubicBezTo>
                  <a:pt x="21600" y="4809"/>
                  <a:pt x="16789" y="0"/>
                  <a:pt x="10800" y="0"/>
                </a:cubicBezTo>
                <a:close/>
              </a:path>
            </a:pathLst>
          </a:custGeom>
          <a:solidFill>
            <a:srgbClr val="00559F"/>
          </a:solidFill>
          <a:ln w="12700">
            <a:miter lim="400000"/>
          </a:ln>
        </p:spPr>
        <p:txBody>
          <a:bodyPr lIns="0" tIns="0" rIns="0" bIns="0" anchor="ctr"/>
          <a:p>
            <a:pPr lvl="0"/>
            <a:endParaRPr sz="1735">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10"/>
          <p:cNvSpPr>
            <a:spLocks noChangeArrowheads="1"/>
          </p:cNvSpPr>
          <p:nvPr/>
        </p:nvSpPr>
        <p:spPr bwMode="auto">
          <a:xfrm>
            <a:off x="1199515" y="1196340"/>
            <a:ext cx="285750" cy="285750"/>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endParaRPr lang="en-US" sz="2400">
              <a:latin typeface="Roboto Light" panose="02000000000000000000"/>
            </a:endParaRPr>
          </a:p>
        </p:txBody>
      </p:sp>
      <p:sp>
        <p:nvSpPr>
          <p:cNvPr id="20" name="矩形 19"/>
          <p:cNvSpPr/>
          <p:nvPr/>
        </p:nvSpPr>
        <p:spPr>
          <a:xfrm>
            <a:off x="3575685" y="1292225"/>
            <a:ext cx="7853680" cy="5364480"/>
          </a:xfrm>
          <a:prstGeom prst="rect">
            <a:avLst/>
          </a:prstGeom>
          <a:noFill/>
          <a:ln w="19050" cap="flat" cmpd="sng">
            <a:solidFill>
              <a:schemeClr val="accent5">
                <a:lumMod val="60000"/>
                <a:lumOff val="40000"/>
              </a:schemeClr>
            </a:solidFill>
            <a:prstDash val="dash"/>
            <a:round/>
            <a:headEnd type="none" w="med" len="med"/>
            <a:tailEnd type="none" w="med" len="med"/>
          </a:ln>
        </p:spPr>
        <p:txBody>
          <a:bodyPr wrap="square" anchor="ctr"/>
          <a:lstStyle>
            <a:defPPr>
              <a:defRPr lang="zh-CN"/>
            </a:defPPr>
            <a:lvl1pPr marL="0" algn="l" defTabSz="1087755" rtl="0" eaLnBrk="1" latinLnBrk="0" hangingPunct="1">
              <a:defRPr sz="2135" kern="1200">
                <a:solidFill>
                  <a:schemeClr val="tx1"/>
                </a:solidFill>
                <a:latin typeface="+mn-lt"/>
                <a:ea typeface="+mn-ea"/>
                <a:cs typeface="+mn-cs"/>
              </a:defRPr>
            </a:lvl1pPr>
            <a:lvl2pPr marL="544195" algn="l" defTabSz="1087755" rtl="0" eaLnBrk="1" latinLnBrk="0" hangingPunct="1">
              <a:defRPr sz="2135" kern="1200">
                <a:solidFill>
                  <a:schemeClr val="tx1"/>
                </a:solidFill>
                <a:latin typeface="+mn-lt"/>
                <a:ea typeface="+mn-ea"/>
                <a:cs typeface="+mn-cs"/>
              </a:defRPr>
            </a:lvl2pPr>
            <a:lvl3pPr marL="1088390" algn="l" defTabSz="1087755" rtl="0" eaLnBrk="1" latinLnBrk="0" hangingPunct="1">
              <a:defRPr sz="2135" kern="1200">
                <a:solidFill>
                  <a:schemeClr val="tx1"/>
                </a:solidFill>
                <a:latin typeface="+mn-lt"/>
                <a:ea typeface="+mn-ea"/>
                <a:cs typeface="+mn-cs"/>
              </a:defRPr>
            </a:lvl3pPr>
            <a:lvl4pPr marL="1632585" algn="l" defTabSz="1087755" rtl="0" eaLnBrk="1" latinLnBrk="0" hangingPunct="1">
              <a:defRPr sz="2135" kern="1200">
                <a:solidFill>
                  <a:schemeClr val="tx1"/>
                </a:solidFill>
                <a:latin typeface="+mn-lt"/>
                <a:ea typeface="+mn-ea"/>
                <a:cs typeface="+mn-cs"/>
              </a:defRPr>
            </a:lvl4pPr>
            <a:lvl5pPr marL="2176780" algn="l" defTabSz="1087755" rtl="0" eaLnBrk="1" latinLnBrk="0" hangingPunct="1">
              <a:defRPr sz="2135" kern="1200">
                <a:solidFill>
                  <a:schemeClr val="tx1"/>
                </a:solidFill>
                <a:latin typeface="+mn-lt"/>
                <a:ea typeface="+mn-ea"/>
                <a:cs typeface="+mn-cs"/>
              </a:defRPr>
            </a:lvl5pPr>
            <a:lvl6pPr marL="2720975" algn="l" defTabSz="1087755" rtl="0" eaLnBrk="1" latinLnBrk="0" hangingPunct="1">
              <a:defRPr sz="2135" kern="1200">
                <a:solidFill>
                  <a:schemeClr val="tx1"/>
                </a:solidFill>
                <a:latin typeface="+mn-lt"/>
                <a:ea typeface="+mn-ea"/>
                <a:cs typeface="+mn-cs"/>
              </a:defRPr>
            </a:lvl6pPr>
            <a:lvl7pPr marL="3265170" algn="l" defTabSz="1087755" rtl="0" eaLnBrk="1" latinLnBrk="0" hangingPunct="1">
              <a:defRPr sz="2135" kern="1200">
                <a:solidFill>
                  <a:schemeClr val="tx1"/>
                </a:solidFill>
                <a:latin typeface="+mn-lt"/>
                <a:ea typeface="+mn-ea"/>
                <a:cs typeface="+mn-cs"/>
              </a:defRPr>
            </a:lvl7pPr>
            <a:lvl8pPr marL="3809365" algn="l" defTabSz="1087755" rtl="0" eaLnBrk="1" latinLnBrk="0" hangingPunct="1">
              <a:defRPr sz="2135" kern="1200">
                <a:solidFill>
                  <a:schemeClr val="tx1"/>
                </a:solidFill>
                <a:latin typeface="+mn-lt"/>
                <a:ea typeface="+mn-ea"/>
                <a:cs typeface="+mn-cs"/>
              </a:defRPr>
            </a:lvl8pPr>
            <a:lvl9pPr marL="4353560" algn="l" defTabSz="1087755" rtl="0" eaLnBrk="1" latinLnBrk="0" hangingPunct="1">
              <a:defRPr sz="2135" kern="1200">
                <a:solidFill>
                  <a:schemeClr val="tx1"/>
                </a:solidFill>
                <a:latin typeface="+mn-lt"/>
                <a:ea typeface="+mn-ea"/>
                <a:cs typeface="+mn-cs"/>
              </a:defRPr>
            </a:lvl9pPr>
          </a:lstStyle>
          <a:p>
            <a:pPr lvl="0" indent="0" algn="ctr"/>
            <a:endParaRPr lang="zh-CN" altLang="en-US" sz="1200" b="1">
              <a:latin typeface="华文楷体" panose="02010600040101010101" pitchFamily="2" charset="-122"/>
              <a:ea typeface="华文楷体" panose="02010600040101010101" pitchFamily="2" charset="-122"/>
            </a:endParaRPr>
          </a:p>
        </p:txBody>
      </p:sp>
      <p:sp>
        <p:nvSpPr>
          <p:cNvPr id="26" name="文本框 25"/>
          <p:cNvSpPr txBox="1"/>
          <p:nvPr/>
        </p:nvSpPr>
        <p:spPr>
          <a:xfrm>
            <a:off x="3575685" y="1292225"/>
            <a:ext cx="7566025" cy="5262245"/>
          </a:xfrm>
          <a:prstGeom prst="rect">
            <a:avLst/>
          </a:prstGeom>
          <a:noFill/>
        </p:spPr>
        <p:txBody>
          <a:bodyPr wrap="square" rtlCol="0">
            <a:spAutoFit/>
          </a:bodyPr>
          <a:lstStyle/>
          <a:p>
            <a:pPr marL="285750" indent="-285750" eaLnBrk="1" latinLnBrk="0" hangingPunct="1">
              <a:lnSpc>
                <a:spcPct val="150000"/>
              </a:lnSpc>
              <a:buFont typeface="Wingdings" panose="05000000000000000000" pitchFamily="2" charset="2"/>
              <a:buChar char="ü"/>
            </a:pPr>
            <a:r>
              <a:rPr lang="en-US" sz="1600" b="1" dirty="0">
                <a:solidFill>
                  <a:srgbClr val="00559F"/>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rgbClr val="00559F"/>
                </a:solidFill>
                <a:latin typeface="微软雅黑" panose="020B0503020204020204" charset="-122"/>
                <a:ea typeface="微软雅黑" panose="020B0503020204020204" charset="-122"/>
                <a:cs typeface="微软雅黑" panose="020B0503020204020204" charset="-122"/>
                <a:sym typeface="+mn-ea"/>
              </a:rPr>
              <a:t>采购</a:t>
            </a:r>
            <a:r>
              <a:rPr lang="en-US" altLang="zh-CN" sz="1600" b="1" dirty="0">
                <a:solidFill>
                  <a:srgbClr val="00559F"/>
                </a:solidFill>
                <a:latin typeface="微软雅黑" panose="020B0503020204020204" charset="-122"/>
                <a:ea typeface="微软雅黑" panose="020B0503020204020204" charset="-122"/>
                <a:cs typeface="微软雅黑" panose="020B0503020204020204" charset="-122"/>
                <a:sym typeface="+mn-ea"/>
              </a:rPr>
              <a:t>E”</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基于核心企业与经销商长期稳定的合作关系，借助交易数据、外部数据、行内数据等多维数据建立的供应链风险决策模型体系，通过端到端数字化作业流程，为经核心企业推荐的下游经销商提供的信用融资产品，赋能企业下游供应链优化发展。</a:t>
            </a:r>
            <a:endParaRPr lang="zh-CN" sz="1600" dirty="0">
              <a:latin typeface="微软雅黑" panose="020B0503020204020204" charset="-122"/>
              <a:ea typeface="微软雅黑" panose="020B0503020204020204" charset="-122"/>
              <a:cs typeface="微软雅黑" panose="020B0503020204020204" charset="-122"/>
              <a:sym typeface="+mn-ea"/>
            </a:endParaRPr>
          </a:p>
          <a:p>
            <a:pPr marL="285750" indent="-285750" eaLnBrk="1" latinLnBrk="0" hangingPunct="1">
              <a:lnSpc>
                <a:spcPct val="150000"/>
              </a:lnSpc>
              <a:buFont typeface="Wingdings" panose="05000000000000000000" pitchFamily="2" charset="2"/>
              <a:buChar char="ü"/>
            </a:pPr>
            <a:r>
              <a:rPr lang="zh-CN" sz="1600" b="1">
                <a:solidFill>
                  <a:srgbClr val="00559F"/>
                </a:solidFill>
                <a:latin typeface="微软雅黑" panose="020B0503020204020204" charset="-122"/>
                <a:ea typeface="微软雅黑" panose="020B0503020204020204" charset="-122"/>
                <a:cs typeface="微软雅黑" panose="020B0503020204020204" charset="-122"/>
                <a:sym typeface="+mn-ea"/>
              </a:rPr>
              <a:t>产品特点及优势：</a:t>
            </a:r>
            <a:endParaRPr lang="zh-CN" altLang="en-US" sz="1600" b="1">
              <a:solidFill>
                <a:srgbClr val="00559F"/>
              </a:solidFill>
              <a:latin typeface="微软雅黑" panose="020B0503020204020204" charset="-122"/>
              <a:ea typeface="微软雅黑" panose="020B0503020204020204" charset="-122"/>
              <a:cs typeface="微软雅黑" panose="020B0503020204020204" charset="-122"/>
            </a:endParaRPr>
          </a:p>
          <a:p>
            <a:pPr marL="0" algn="l" eaLnBrk="1" latinLnBrk="0" hangingPunct="1">
              <a:lnSpc>
                <a:spcPct val="150000"/>
              </a:lnSpc>
              <a:buClrTx/>
              <a:buSzTx/>
              <a:buFont typeface="Wingdings" panose="05000000000000000000" pitchFamily="2" charset="2"/>
              <a:buNone/>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（1）</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信用融资</a:t>
            </a:r>
            <a:endParaRPr lang="zh-CN" altLang="en-US" sz="1600" b="1" dirty="0">
              <a:solidFill>
                <a:srgbClr val="00B050"/>
              </a:solidFill>
              <a:latin typeface="微软雅黑" panose="020B0503020204020204" charset="-122"/>
              <a:ea typeface="微软雅黑" panose="020B0503020204020204" charset="-122"/>
              <a:cs typeface="微软雅黑" panose="020B0503020204020204" charset="-122"/>
            </a:endParaRPr>
          </a:p>
          <a:p>
            <a:pPr marL="525780" lvl="1" indent="-212090" eaLnBrk="1" latinLnBrk="0" hangingPunct="1">
              <a:lnSpc>
                <a:spcPct val="150000"/>
              </a:lnSpc>
              <a:buFont typeface="Arial" panose="020B0604020202020204" pitchFamily="34" charset="0"/>
              <a:buChar char="•"/>
            </a:pP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核心企业无须提供差额回购/退款等增信措施</a:t>
            </a:r>
            <a:r>
              <a:rPr 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525780" lvl="1" indent="-212090" eaLnBrk="1" latinLnBrk="0" hangingPunct="1">
              <a:lnSpc>
                <a:spcPct val="150000"/>
              </a:lnSpc>
              <a:buFont typeface="Arial" panose="020B0604020202020204" pitchFamily="34" charset="0"/>
              <a:buChar char="•"/>
            </a:pP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经销商无须提供抵押担保</a:t>
            </a:r>
            <a:r>
              <a:rPr 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algn="l" eaLnBrk="1" latinLnBrk="0" hangingPunct="1">
              <a:lnSpc>
                <a:spcPct val="150000"/>
              </a:lnSpc>
              <a:buClrTx/>
              <a:buSzTx/>
              <a:buFont typeface="Wingdings" panose="05000000000000000000" pitchFamily="2" charset="2"/>
              <a:buNone/>
            </a:pPr>
            <a:r>
              <a:rPr lang="en-US" altLang="zh-CN" sz="1600" b="1" dirty="0">
                <a:solidFill>
                  <a:srgbClr val="3F3F3F"/>
                </a:solidFill>
                <a:latin typeface="微软雅黑" panose="020B0503020204020204" charset="-122"/>
                <a:ea typeface="微软雅黑" panose="020B0503020204020204" charset="-122"/>
                <a:cs typeface="微软雅黑" panose="020B0503020204020204" charset="-122"/>
                <a:sym typeface="+mn-ea"/>
              </a:rPr>
              <a:t>     </a:t>
            </a:r>
            <a:r>
              <a:rPr lang="zh-CN" altLang="en-US" sz="1600" b="1" dirty="0">
                <a:latin typeface="微软雅黑" panose="020B0503020204020204" charset="-122"/>
                <a:ea typeface="微软雅黑" panose="020B0503020204020204" charset="-122"/>
                <a:cs typeface="微软雅黑" panose="020B0503020204020204" charset="-122"/>
                <a:sym typeface="+mn-ea"/>
              </a:rPr>
              <a:t>（2）线上操作</a:t>
            </a:r>
            <a:endParaRPr lang="zh-CN" sz="1600" b="1" dirty="0">
              <a:solidFill>
                <a:srgbClr val="3F3F3F"/>
              </a:solidFill>
              <a:latin typeface="微软雅黑" panose="020B0503020204020204" charset="-122"/>
              <a:ea typeface="微软雅黑" panose="020B0503020204020204" charset="-122"/>
              <a:cs typeface="微软雅黑" panose="020B0503020204020204" charset="-122"/>
              <a:sym typeface="+mn-ea"/>
            </a:endParaRPr>
          </a:p>
          <a:p>
            <a:pPr marL="525780" lvl="1" indent="-212090" eaLnBrk="1" latinLnBrk="0" hangingPunct="1">
              <a:lnSpc>
                <a:spcPct val="150000"/>
              </a:lnSpc>
              <a:buFont typeface="Arial" panose="020B0604020202020204" pitchFamily="34" charset="0"/>
              <a:buChar char="•"/>
            </a:pP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触客、申请、尽调、审批、签约、放款、还款全流程线上操作，可实现全国范围内的经销商业务拓展。</a:t>
            </a:r>
            <a:endParaRPr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algn="l" eaLnBrk="1" latinLnBrk="0" hangingPunct="1">
              <a:lnSpc>
                <a:spcPct val="150000"/>
              </a:lnSpc>
              <a:buClrTx/>
              <a:buSzTx/>
              <a:buFont typeface="Wingdings" panose="05000000000000000000" pitchFamily="2" charset="2"/>
            </a:pPr>
            <a:r>
              <a:rPr lang="en-US" altLang="zh-CN" sz="1600" b="1" dirty="0">
                <a:solidFill>
                  <a:srgbClr val="3F3F3F"/>
                </a:solidFill>
                <a:latin typeface="微软雅黑" panose="020B0503020204020204" charset="-122"/>
                <a:ea typeface="微软雅黑" panose="020B0503020204020204" charset="-122"/>
                <a:cs typeface="微软雅黑" panose="020B0503020204020204" charset="-122"/>
                <a:sym typeface="+mn-ea"/>
              </a:rPr>
              <a:t>     </a:t>
            </a:r>
            <a:r>
              <a:rPr lang="zh-CN" altLang="en-US" sz="1600" b="1" dirty="0">
                <a:latin typeface="微软雅黑" panose="020B0503020204020204" charset="-122"/>
                <a:ea typeface="微软雅黑" panose="020B0503020204020204" charset="-122"/>
                <a:cs typeface="微软雅黑" panose="020B0503020204020204" charset="-122"/>
                <a:sym typeface="+mn-ea"/>
              </a:rPr>
              <a:t>（3）</a:t>
            </a:r>
            <a:r>
              <a:rPr lang="zh-CN" altLang="en-US" sz="1600" b="1" dirty="0">
                <a:latin typeface="微软雅黑" panose="020B0503020204020204" charset="-122"/>
                <a:ea typeface="微软雅黑" panose="020B0503020204020204" charset="-122"/>
                <a:cs typeface="微软雅黑" panose="020B0503020204020204" charset="-122"/>
              </a:rPr>
              <a:t>随借随还</a:t>
            </a:r>
            <a:endParaRPr lang="zh-CN" sz="1600" b="1" dirty="0">
              <a:latin typeface="微软雅黑" panose="020B0503020204020204" charset="-122"/>
              <a:ea typeface="微软雅黑" panose="020B0503020204020204" charset="-122"/>
              <a:cs typeface="微软雅黑" panose="020B0503020204020204" charset="-122"/>
            </a:endParaRPr>
          </a:p>
          <a:p>
            <a:pPr marL="525780" lvl="1" indent="-212090" eaLnBrk="1" latinLnBrk="0" hangingPunct="1">
              <a:lnSpc>
                <a:spcPct val="150000"/>
              </a:lnSpc>
              <a:buFont typeface="Arial" panose="020B0604020202020204" pitchFamily="34" charset="0"/>
              <a:buChar char="•"/>
            </a:pPr>
            <a:r>
              <a:rPr sz="1600" dirty="0">
                <a:solidFill>
                  <a:schemeClr val="tx1"/>
                </a:solidFill>
                <a:latin typeface="微软雅黑" panose="020B0503020204020204" charset="-122"/>
                <a:ea typeface="微软雅黑" panose="020B0503020204020204" charset="-122"/>
                <a:cs typeface="微软雅黑" panose="020B0503020204020204" charset="-122"/>
                <a:sym typeface="方正兰亭黑简体" panose="02000000000000000000" pitchFamily="2" charset="-122"/>
              </a:rPr>
              <a:t>融资期限匹配经销商经营周转，灵活高效支持经销商季节性用款</a:t>
            </a:r>
            <a:r>
              <a:rPr lang="zh-CN" sz="1600" dirty="0">
                <a:solidFill>
                  <a:schemeClr val="tx1"/>
                </a:solidFill>
                <a:latin typeface="微软雅黑" panose="020B0503020204020204" charset="-122"/>
                <a:ea typeface="微软雅黑" panose="020B0503020204020204" charset="-122"/>
                <a:cs typeface="微软雅黑" panose="020B0503020204020204" charset="-122"/>
                <a:sym typeface="方正兰亭黑简体" panose="02000000000000000000" pitchFamily="2" charset="-122"/>
              </a:rPr>
              <a:t>；</a:t>
            </a:r>
            <a:endParaRPr lang="zh-CN" sz="1600" dirty="0">
              <a:solidFill>
                <a:schemeClr val="tx1"/>
              </a:solidFill>
              <a:latin typeface="微软雅黑" panose="020B0503020204020204" charset="-122"/>
              <a:ea typeface="微软雅黑" panose="020B0503020204020204" charset="-122"/>
              <a:cs typeface="微软雅黑" panose="020B0503020204020204" charset="-122"/>
              <a:sym typeface="方正兰亭黑简体" panose="02000000000000000000" pitchFamily="2" charset="-122"/>
            </a:endParaRPr>
          </a:p>
          <a:p>
            <a:pPr marL="525780" lvl="1" indent="-212090" eaLnBrk="1" latinLnBrk="0" hangingPunct="1">
              <a:lnSpc>
                <a:spcPct val="150000"/>
              </a:lnSpc>
              <a:buFont typeface="Arial" panose="020B0604020202020204" pitchFamily="34" charset="0"/>
              <a:buChar char="•"/>
            </a:pPr>
            <a:r>
              <a:rPr lang="zh-CN" sz="1600" dirty="0">
                <a:solidFill>
                  <a:schemeClr val="tx1"/>
                </a:solidFill>
                <a:latin typeface="微软雅黑" panose="020B0503020204020204" charset="-122"/>
                <a:ea typeface="微软雅黑" panose="020B0503020204020204" charset="-122"/>
                <a:cs typeface="微软雅黑" panose="020B0503020204020204" charset="-122"/>
                <a:sym typeface="方正兰亭黑简体" panose="02000000000000000000" pitchFamily="2" charset="-122"/>
              </a:rPr>
              <a:t>根据经销商资金流动性，支持随时还款。</a:t>
            </a:r>
            <a:endParaRPr lang="zh-CN" sz="1600" dirty="0">
              <a:solidFill>
                <a:schemeClr val="tx1"/>
              </a:solidFill>
              <a:latin typeface="微软雅黑" panose="020B0503020204020204" charset="-122"/>
              <a:ea typeface="微软雅黑" panose="020B0503020204020204" charset="-122"/>
              <a:cs typeface="微软雅黑" panose="020B0503020204020204" charset="-122"/>
              <a:sym typeface="方正兰亭黑简体" panose="02000000000000000000" pitchFamily="2" charset="-122"/>
            </a:endParaRPr>
          </a:p>
        </p:txBody>
      </p:sp>
      <p:sp>
        <p:nvSpPr>
          <p:cNvPr id="2" name="标题 1"/>
          <p:cNvSpPr>
            <a:spLocks noGrp="1"/>
          </p:cNvSpPr>
          <p:nvPr/>
        </p:nvSpPr>
        <p:spPr>
          <a:xfrm>
            <a:off x="1127758" y="982137"/>
            <a:ext cx="5144042" cy="714380"/>
          </a:xfrm>
          <a:prstGeom prst="rect">
            <a:avLst/>
          </a:prstGeom>
        </p:spPr>
        <p:txBody>
          <a:bodyPr>
            <a:normAutofit/>
          </a:bodyPr>
          <a:lstStyle>
            <a:lvl1pPr algn="l" defTabSz="1086485" rtl="0" eaLnBrk="1" fontAlgn="base" hangingPunct="1">
              <a:spcBef>
                <a:spcPct val="0"/>
              </a:spcBef>
              <a:spcAft>
                <a:spcPct val="0"/>
              </a:spcAft>
              <a:defRPr sz="2800" b="1" kern="120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1pPr>
            <a:lvl2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2pPr>
            <a:lvl3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3pPr>
            <a:lvl4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4pPr>
            <a:lvl5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5pPr>
            <a:lvl6pPr marL="493395"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6pPr>
            <a:lvl7pPr marL="987425"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7pPr>
            <a:lvl8pPr marL="1480820"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8pPr>
            <a:lvl9pPr marL="1974850"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9pPr>
          </a:lstStyle>
          <a:p>
            <a:r>
              <a:rPr kumimoji="1" lang="en-US" altLang="zh-CN" sz="2400">
                <a:latin typeface="微软雅黑" panose="020B0503020204020204" charset="-122"/>
                <a:ea typeface="微软雅黑" panose="020B0503020204020204" charset="-122"/>
                <a:cs typeface="微软雅黑" panose="020B0503020204020204" charset="-122"/>
              </a:rPr>
              <a:t>4</a:t>
            </a:r>
            <a:r>
              <a:rPr kumimoji="1" lang="zh-CN" altLang="en-US" sz="2400">
                <a:latin typeface="微软雅黑" panose="020B0503020204020204" charset="-122"/>
                <a:ea typeface="微软雅黑" panose="020B0503020204020204" charset="-122"/>
                <a:cs typeface="微软雅黑" panose="020B0503020204020204" charset="-122"/>
              </a:rPr>
              <a:t>、</a:t>
            </a:r>
            <a:r>
              <a:rPr lang="zh-CN" altLang="en-US" sz="2400" dirty="0">
                <a:solidFill>
                  <a:srgbClr val="0070C0"/>
                </a:solidFill>
                <a:latin typeface="微软雅黑" panose="020B0503020204020204" charset="-122"/>
                <a:ea typeface="微软雅黑" panose="020B0503020204020204" charset="-122"/>
                <a:cs typeface="微软雅黑" panose="020B0503020204020204" charset="-122"/>
                <a:sym typeface="+mn-ea"/>
              </a:rPr>
              <a:t>采购</a:t>
            </a:r>
            <a:r>
              <a:rPr lang="en-US" altLang="zh-CN" sz="2400" dirty="0">
                <a:solidFill>
                  <a:srgbClr val="0070C0"/>
                </a:solidFill>
                <a:latin typeface="微软雅黑" panose="020B0503020204020204" charset="-122"/>
                <a:ea typeface="微软雅黑" panose="020B0503020204020204" charset="-122"/>
                <a:cs typeface="微软雅黑" panose="020B0503020204020204" charset="-122"/>
                <a:sym typeface="+mn-ea"/>
              </a:rPr>
              <a:t>E</a:t>
            </a:r>
            <a:endParaRPr kumimoji="1" lang="zh-CN" altLang="en-US" sz="2400">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479425" y="2708910"/>
            <a:ext cx="3026410" cy="2556510"/>
            <a:chOff x="6019702" y="1510976"/>
            <a:chExt cx="3021837" cy="2866184"/>
          </a:xfrm>
        </p:grpSpPr>
        <p:graphicFrame>
          <p:nvGraphicFramePr>
            <p:cNvPr id="4" name="Chart 47"/>
            <p:cNvGraphicFramePr/>
            <p:nvPr/>
          </p:nvGraphicFramePr>
          <p:xfrm>
            <a:off x="6019702" y="1510976"/>
            <a:ext cx="3021837" cy="2866184"/>
          </p:xfrm>
          <a:graphic>
            <a:graphicData uri="http://schemas.openxmlformats.org/drawingml/2006/chart">
              <c:chart xmlns:c="http://schemas.openxmlformats.org/drawingml/2006/chart" xmlns:r="http://schemas.openxmlformats.org/officeDocument/2006/relationships" r:id="rId1"/>
            </a:graphicData>
          </a:graphic>
        </p:graphicFrame>
        <p:sp>
          <p:nvSpPr>
            <p:cNvPr id="5" name="Freeform 28"/>
            <p:cNvSpPr>
              <a:spLocks noEditPoints="1"/>
            </p:cNvSpPr>
            <p:nvPr/>
          </p:nvSpPr>
          <p:spPr bwMode="auto">
            <a:xfrm>
              <a:off x="7145320" y="2627698"/>
              <a:ext cx="784225" cy="582613"/>
            </a:xfrm>
            <a:custGeom>
              <a:avLst/>
              <a:gdLst>
                <a:gd name="T0" fmla="*/ 44 w 209"/>
                <a:gd name="T1" fmla="*/ 99 h 155"/>
                <a:gd name="T2" fmla="*/ 24 w 209"/>
                <a:gd name="T3" fmla="*/ 87 h 155"/>
                <a:gd name="T4" fmla="*/ 28 w 209"/>
                <a:gd name="T5" fmla="*/ 4 h 155"/>
                <a:gd name="T6" fmla="*/ 179 w 209"/>
                <a:gd name="T7" fmla="*/ 4 h 155"/>
                <a:gd name="T8" fmla="*/ 182 w 209"/>
                <a:gd name="T9" fmla="*/ 87 h 155"/>
                <a:gd name="T10" fmla="*/ 161 w 209"/>
                <a:gd name="T11" fmla="*/ 99 h 155"/>
                <a:gd name="T12" fmla="*/ 209 w 209"/>
                <a:gd name="T13" fmla="*/ 141 h 155"/>
                <a:gd name="T14" fmla="*/ 7 w 209"/>
                <a:gd name="T15" fmla="*/ 155 h 155"/>
                <a:gd name="T16" fmla="*/ 63 w 209"/>
                <a:gd name="T17" fmla="*/ 102 h 155"/>
                <a:gd name="T18" fmla="*/ 63 w 209"/>
                <a:gd name="T19" fmla="*/ 99 h 155"/>
                <a:gd name="T20" fmla="*/ 36 w 209"/>
                <a:gd name="T21" fmla="*/ 12 h 155"/>
                <a:gd name="T22" fmla="*/ 36 w 209"/>
                <a:gd name="T23" fmla="*/ 12 h 155"/>
                <a:gd name="T24" fmla="*/ 36 w 209"/>
                <a:gd name="T25" fmla="*/ 87 h 155"/>
                <a:gd name="T26" fmla="*/ 170 w 209"/>
                <a:gd name="T27" fmla="*/ 87 h 155"/>
                <a:gd name="T28" fmla="*/ 170 w 209"/>
                <a:gd name="T29" fmla="*/ 12 h 155"/>
                <a:gd name="T30" fmla="*/ 27 w 209"/>
                <a:gd name="T31" fmla="*/ 133 h 155"/>
                <a:gd name="T32" fmla="*/ 31 w 209"/>
                <a:gd name="T33" fmla="*/ 126 h 155"/>
                <a:gd name="T34" fmla="*/ 61 w 209"/>
                <a:gd name="T35" fmla="*/ 115 h 155"/>
                <a:gd name="T36" fmla="*/ 157 w 209"/>
                <a:gd name="T37" fmla="*/ 110 h 155"/>
                <a:gd name="T38" fmla="*/ 170 w 209"/>
                <a:gd name="T39" fmla="*/ 110 h 155"/>
                <a:gd name="T40" fmla="*/ 140 w 209"/>
                <a:gd name="T41" fmla="*/ 115 h 155"/>
                <a:gd name="T42" fmla="*/ 139 w 209"/>
                <a:gd name="T43" fmla="*/ 110 h 155"/>
                <a:gd name="T44" fmla="*/ 136 w 209"/>
                <a:gd name="T45" fmla="*/ 115 h 155"/>
                <a:gd name="T46" fmla="*/ 103 w 209"/>
                <a:gd name="T47" fmla="*/ 110 h 155"/>
                <a:gd name="T48" fmla="*/ 117 w 209"/>
                <a:gd name="T49" fmla="*/ 110 h 155"/>
                <a:gd name="T50" fmla="*/ 84 w 209"/>
                <a:gd name="T51" fmla="*/ 115 h 155"/>
                <a:gd name="T52" fmla="*/ 85 w 209"/>
                <a:gd name="T53" fmla="*/ 110 h 155"/>
                <a:gd name="T54" fmla="*/ 80 w 209"/>
                <a:gd name="T55" fmla="*/ 115 h 155"/>
                <a:gd name="T56" fmla="*/ 152 w 209"/>
                <a:gd name="T57" fmla="*/ 117 h 155"/>
                <a:gd name="T58" fmla="*/ 175 w 209"/>
                <a:gd name="T59" fmla="*/ 117 h 155"/>
                <a:gd name="T60" fmla="*/ 134 w 209"/>
                <a:gd name="T61" fmla="*/ 123 h 155"/>
                <a:gd name="T62" fmla="*/ 132 w 209"/>
                <a:gd name="T63" fmla="*/ 117 h 155"/>
                <a:gd name="T64" fmla="*/ 129 w 209"/>
                <a:gd name="T65" fmla="*/ 123 h 155"/>
                <a:gd name="T66" fmla="*/ 94 w 209"/>
                <a:gd name="T67" fmla="*/ 117 h 155"/>
                <a:gd name="T68" fmla="*/ 109 w 209"/>
                <a:gd name="T69" fmla="*/ 117 h 155"/>
                <a:gd name="T70" fmla="*/ 73 w 209"/>
                <a:gd name="T71" fmla="*/ 123 h 155"/>
                <a:gd name="T72" fmla="*/ 75 w 209"/>
                <a:gd name="T73" fmla="*/ 117 h 155"/>
                <a:gd name="T74" fmla="*/ 68 w 209"/>
                <a:gd name="T75" fmla="*/ 123 h 155"/>
                <a:gd name="T76" fmla="*/ 37 w 209"/>
                <a:gd name="T77" fmla="*/ 117 h 155"/>
                <a:gd name="T78" fmla="*/ 51 w 209"/>
                <a:gd name="T79" fmla="*/ 117 h 155"/>
                <a:gd name="T80" fmla="*/ 163 w 209"/>
                <a:gd name="T81" fmla="*/ 133 h 155"/>
                <a:gd name="T82" fmla="*/ 160 w 209"/>
                <a:gd name="T83" fmla="*/ 126 h 155"/>
                <a:gd name="T84" fmla="*/ 158 w 209"/>
                <a:gd name="T85" fmla="*/ 133 h 155"/>
                <a:gd name="T86" fmla="*/ 119 w 209"/>
                <a:gd name="T87" fmla="*/ 126 h 155"/>
                <a:gd name="T88" fmla="*/ 135 w 209"/>
                <a:gd name="T89" fmla="*/ 126 h 155"/>
                <a:gd name="T90" fmla="*/ 98 w 209"/>
                <a:gd name="T91" fmla="*/ 133 h 155"/>
                <a:gd name="T92" fmla="*/ 98 w 209"/>
                <a:gd name="T93" fmla="*/ 126 h 155"/>
                <a:gd name="T94" fmla="*/ 92 w 209"/>
                <a:gd name="T95" fmla="*/ 133 h 155"/>
                <a:gd name="T96" fmla="*/ 57 w 209"/>
                <a:gd name="T97" fmla="*/ 126 h 155"/>
                <a:gd name="T98" fmla="*/ 73 w 209"/>
                <a:gd name="T99" fmla="*/ 12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55">
                  <a:moveTo>
                    <a:pt x="27" y="102"/>
                  </a:moveTo>
                  <a:cubicBezTo>
                    <a:pt x="44" y="102"/>
                    <a:pt x="44" y="102"/>
                    <a:pt x="44" y="102"/>
                  </a:cubicBezTo>
                  <a:cubicBezTo>
                    <a:pt x="44" y="99"/>
                    <a:pt x="44" y="99"/>
                    <a:pt x="44" y="99"/>
                  </a:cubicBezTo>
                  <a:cubicBezTo>
                    <a:pt x="36" y="99"/>
                    <a:pt x="36" y="99"/>
                    <a:pt x="36" y="99"/>
                  </a:cubicBezTo>
                  <a:cubicBezTo>
                    <a:pt x="33" y="99"/>
                    <a:pt x="30" y="98"/>
                    <a:pt x="28" y="96"/>
                  </a:cubicBezTo>
                  <a:cubicBezTo>
                    <a:pt x="25" y="93"/>
                    <a:pt x="24" y="90"/>
                    <a:pt x="24" y="87"/>
                  </a:cubicBezTo>
                  <a:cubicBezTo>
                    <a:pt x="24" y="12"/>
                    <a:pt x="24" y="12"/>
                    <a:pt x="24" y="12"/>
                  </a:cubicBezTo>
                  <a:cubicBezTo>
                    <a:pt x="24" y="9"/>
                    <a:pt x="25" y="6"/>
                    <a:pt x="28" y="4"/>
                  </a:cubicBezTo>
                  <a:cubicBezTo>
                    <a:pt x="28" y="4"/>
                    <a:pt x="28" y="4"/>
                    <a:pt x="28" y="4"/>
                  </a:cubicBezTo>
                  <a:cubicBezTo>
                    <a:pt x="30" y="1"/>
                    <a:pt x="33" y="0"/>
                    <a:pt x="36" y="0"/>
                  </a:cubicBezTo>
                  <a:cubicBezTo>
                    <a:pt x="170" y="0"/>
                    <a:pt x="170" y="0"/>
                    <a:pt x="170" y="0"/>
                  </a:cubicBezTo>
                  <a:cubicBezTo>
                    <a:pt x="173" y="0"/>
                    <a:pt x="177" y="1"/>
                    <a:pt x="179" y="4"/>
                  </a:cubicBezTo>
                  <a:cubicBezTo>
                    <a:pt x="179" y="4"/>
                    <a:pt x="179" y="4"/>
                    <a:pt x="179" y="4"/>
                  </a:cubicBezTo>
                  <a:cubicBezTo>
                    <a:pt x="181" y="6"/>
                    <a:pt x="182" y="9"/>
                    <a:pt x="182" y="12"/>
                  </a:cubicBezTo>
                  <a:cubicBezTo>
                    <a:pt x="182" y="87"/>
                    <a:pt x="182" y="87"/>
                    <a:pt x="182" y="87"/>
                  </a:cubicBezTo>
                  <a:cubicBezTo>
                    <a:pt x="182" y="90"/>
                    <a:pt x="181" y="93"/>
                    <a:pt x="179" y="96"/>
                  </a:cubicBezTo>
                  <a:cubicBezTo>
                    <a:pt x="177" y="98"/>
                    <a:pt x="173" y="99"/>
                    <a:pt x="170" y="99"/>
                  </a:cubicBezTo>
                  <a:cubicBezTo>
                    <a:pt x="161" y="99"/>
                    <a:pt x="161" y="99"/>
                    <a:pt x="161" y="99"/>
                  </a:cubicBezTo>
                  <a:cubicBezTo>
                    <a:pt x="161" y="102"/>
                    <a:pt x="161" y="102"/>
                    <a:pt x="161" y="102"/>
                  </a:cubicBezTo>
                  <a:cubicBezTo>
                    <a:pt x="180" y="102"/>
                    <a:pt x="180" y="102"/>
                    <a:pt x="180" y="102"/>
                  </a:cubicBezTo>
                  <a:cubicBezTo>
                    <a:pt x="209" y="141"/>
                    <a:pt x="209" y="141"/>
                    <a:pt x="209" y="141"/>
                  </a:cubicBezTo>
                  <a:cubicBezTo>
                    <a:pt x="209" y="141"/>
                    <a:pt x="209" y="141"/>
                    <a:pt x="209" y="141"/>
                  </a:cubicBezTo>
                  <a:cubicBezTo>
                    <a:pt x="202" y="155"/>
                    <a:pt x="202" y="155"/>
                    <a:pt x="202" y="155"/>
                  </a:cubicBezTo>
                  <a:cubicBezTo>
                    <a:pt x="7" y="155"/>
                    <a:pt x="7" y="155"/>
                    <a:pt x="7" y="155"/>
                  </a:cubicBezTo>
                  <a:cubicBezTo>
                    <a:pt x="0" y="141"/>
                    <a:pt x="0" y="141"/>
                    <a:pt x="0" y="141"/>
                  </a:cubicBezTo>
                  <a:cubicBezTo>
                    <a:pt x="27" y="102"/>
                    <a:pt x="27" y="102"/>
                    <a:pt x="27" y="102"/>
                  </a:cubicBezTo>
                  <a:close/>
                  <a:moveTo>
                    <a:pt x="63" y="102"/>
                  </a:moveTo>
                  <a:cubicBezTo>
                    <a:pt x="143" y="102"/>
                    <a:pt x="143" y="102"/>
                    <a:pt x="143" y="102"/>
                  </a:cubicBezTo>
                  <a:cubicBezTo>
                    <a:pt x="143" y="99"/>
                    <a:pt x="143" y="99"/>
                    <a:pt x="143" y="99"/>
                  </a:cubicBezTo>
                  <a:cubicBezTo>
                    <a:pt x="63" y="99"/>
                    <a:pt x="63" y="99"/>
                    <a:pt x="63" y="99"/>
                  </a:cubicBezTo>
                  <a:cubicBezTo>
                    <a:pt x="63" y="102"/>
                    <a:pt x="63" y="102"/>
                    <a:pt x="63" y="102"/>
                  </a:cubicBezTo>
                  <a:close/>
                  <a:moveTo>
                    <a:pt x="170" y="12"/>
                  </a:moveTo>
                  <a:cubicBezTo>
                    <a:pt x="36" y="12"/>
                    <a:pt x="36" y="12"/>
                    <a:pt x="36" y="12"/>
                  </a:cubicBezTo>
                  <a:cubicBezTo>
                    <a:pt x="36" y="12"/>
                    <a:pt x="36" y="12"/>
                    <a:pt x="36" y="12"/>
                  </a:cubicBezTo>
                  <a:cubicBezTo>
                    <a:pt x="36" y="12"/>
                    <a:pt x="36" y="12"/>
                    <a:pt x="36" y="12"/>
                  </a:cubicBezTo>
                  <a:cubicBezTo>
                    <a:pt x="36" y="12"/>
                    <a:pt x="36" y="12"/>
                    <a:pt x="36" y="12"/>
                  </a:cubicBezTo>
                  <a:cubicBezTo>
                    <a:pt x="36" y="87"/>
                    <a:pt x="36" y="87"/>
                    <a:pt x="36" y="87"/>
                  </a:cubicBezTo>
                  <a:cubicBezTo>
                    <a:pt x="36" y="87"/>
                    <a:pt x="36" y="87"/>
                    <a:pt x="36" y="87"/>
                  </a:cubicBezTo>
                  <a:cubicBezTo>
                    <a:pt x="36" y="87"/>
                    <a:pt x="36" y="87"/>
                    <a:pt x="36" y="87"/>
                  </a:cubicBezTo>
                  <a:cubicBezTo>
                    <a:pt x="170" y="87"/>
                    <a:pt x="170" y="87"/>
                    <a:pt x="170" y="87"/>
                  </a:cubicBezTo>
                  <a:cubicBezTo>
                    <a:pt x="170" y="87"/>
                    <a:pt x="170" y="87"/>
                    <a:pt x="170" y="87"/>
                  </a:cubicBezTo>
                  <a:cubicBezTo>
                    <a:pt x="170" y="87"/>
                    <a:pt x="170" y="87"/>
                    <a:pt x="170" y="87"/>
                  </a:cubicBezTo>
                  <a:cubicBezTo>
                    <a:pt x="170" y="12"/>
                    <a:pt x="170" y="12"/>
                    <a:pt x="170" y="12"/>
                  </a:cubicBezTo>
                  <a:cubicBezTo>
                    <a:pt x="170" y="12"/>
                    <a:pt x="170" y="12"/>
                    <a:pt x="170" y="12"/>
                  </a:cubicBezTo>
                  <a:cubicBezTo>
                    <a:pt x="170" y="12"/>
                    <a:pt x="170" y="12"/>
                    <a:pt x="170" y="12"/>
                  </a:cubicBezTo>
                  <a:cubicBezTo>
                    <a:pt x="170" y="12"/>
                    <a:pt x="170" y="12"/>
                    <a:pt x="170" y="12"/>
                  </a:cubicBezTo>
                  <a:close/>
                  <a:moveTo>
                    <a:pt x="31" y="126"/>
                  </a:moveTo>
                  <a:cubicBezTo>
                    <a:pt x="30" y="128"/>
                    <a:pt x="28" y="131"/>
                    <a:pt x="27" y="133"/>
                  </a:cubicBezTo>
                  <a:cubicBezTo>
                    <a:pt x="34" y="133"/>
                    <a:pt x="41" y="133"/>
                    <a:pt x="48" y="133"/>
                  </a:cubicBezTo>
                  <a:cubicBezTo>
                    <a:pt x="49" y="131"/>
                    <a:pt x="50" y="128"/>
                    <a:pt x="51" y="126"/>
                  </a:cubicBezTo>
                  <a:cubicBezTo>
                    <a:pt x="44" y="126"/>
                    <a:pt x="38" y="126"/>
                    <a:pt x="31" y="126"/>
                  </a:cubicBezTo>
                  <a:close/>
                  <a:moveTo>
                    <a:pt x="41" y="110"/>
                  </a:moveTo>
                  <a:cubicBezTo>
                    <a:pt x="40" y="111"/>
                    <a:pt x="39" y="113"/>
                    <a:pt x="38" y="115"/>
                  </a:cubicBezTo>
                  <a:cubicBezTo>
                    <a:pt x="46" y="115"/>
                    <a:pt x="53" y="115"/>
                    <a:pt x="61" y="115"/>
                  </a:cubicBezTo>
                  <a:cubicBezTo>
                    <a:pt x="62" y="113"/>
                    <a:pt x="62" y="111"/>
                    <a:pt x="63" y="110"/>
                  </a:cubicBezTo>
                  <a:cubicBezTo>
                    <a:pt x="56" y="110"/>
                    <a:pt x="49" y="110"/>
                    <a:pt x="41" y="110"/>
                  </a:cubicBezTo>
                  <a:close/>
                  <a:moveTo>
                    <a:pt x="157" y="110"/>
                  </a:moveTo>
                  <a:cubicBezTo>
                    <a:pt x="157" y="111"/>
                    <a:pt x="158" y="113"/>
                    <a:pt x="159" y="115"/>
                  </a:cubicBezTo>
                  <a:cubicBezTo>
                    <a:pt x="164" y="115"/>
                    <a:pt x="169" y="115"/>
                    <a:pt x="173" y="115"/>
                  </a:cubicBezTo>
                  <a:cubicBezTo>
                    <a:pt x="172" y="113"/>
                    <a:pt x="171" y="111"/>
                    <a:pt x="170" y="110"/>
                  </a:cubicBezTo>
                  <a:cubicBezTo>
                    <a:pt x="166" y="110"/>
                    <a:pt x="161" y="110"/>
                    <a:pt x="157" y="110"/>
                  </a:cubicBezTo>
                  <a:close/>
                  <a:moveTo>
                    <a:pt x="139" y="110"/>
                  </a:moveTo>
                  <a:cubicBezTo>
                    <a:pt x="139" y="111"/>
                    <a:pt x="140" y="113"/>
                    <a:pt x="140" y="115"/>
                  </a:cubicBezTo>
                  <a:cubicBezTo>
                    <a:pt x="145" y="115"/>
                    <a:pt x="150" y="115"/>
                    <a:pt x="155" y="115"/>
                  </a:cubicBezTo>
                  <a:cubicBezTo>
                    <a:pt x="154" y="113"/>
                    <a:pt x="153" y="111"/>
                    <a:pt x="152" y="110"/>
                  </a:cubicBezTo>
                  <a:cubicBezTo>
                    <a:pt x="148" y="110"/>
                    <a:pt x="143" y="110"/>
                    <a:pt x="139" y="110"/>
                  </a:cubicBezTo>
                  <a:close/>
                  <a:moveTo>
                    <a:pt x="121" y="110"/>
                  </a:moveTo>
                  <a:cubicBezTo>
                    <a:pt x="121" y="111"/>
                    <a:pt x="121" y="113"/>
                    <a:pt x="122" y="115"/>
                  </a:cubicBezTo>
                  <a:cubicBezTo>
                    <a:pt x="126" y="115"/>
                    <a:pt x="131" y="115"/>
                    <a:pt x="136" y="115"/>
                  </a:cubicBezTo>
                  <a:cubicBezTo>
                    <a:pt x="135" y="113"/>
                    <a:pt x="135" y="111"/>
                    <a:pt x="134" y="110"/>
                  </a:cubicBezTo>
                  <a:cubicBezTo>
                    <a:pt x="130" y="110"/>
                    <a:pt x="125" y="110"/>
                    <a:pt x="121" y="110"/>
                  </a:cubicBezTo>
                  <a:close/>
                  <a:moveTo>
                    <a:pt x="103" y="110"/>
                  </a:moveTo>
                  <a:cubicBezTo>
                    <a:pt x="103" y="111"/>
                    <a:pt x="103" y="113"/>
                    <a:pt x="103" y="115"/>
                  </a:cubicBezTo>
                  <a:cubicBezTo>
                    <a:pt x="108" y="115"/>
                    <a:pt x="113" y="115"/>
                    <a:pt x="117" y="115"/>
                  </a:cubicBezTo>
                  <a:cubicBezTo>
                    <a:pt x="117" y="113"/>
                    <a:pt x="117" y="111"/>
                    <a:pt x="117" y="110"/>
                  </a:cubicBezTo>
                  <a:cubicBezTo>
                    <a:pt x="112" y="110"/>
                    <a:pt x="108" y="110"/>
                    <a:pt x="103" y="110"/>
                  </a:cubicBezTo>
                  <a:close/>
                  <a:moveTo>
                    <a:pt x="85" y="110"/>
                  </a:moveTo>
                  <a:cubicBezTo>
                    <a:pt x="85" y="111"/>
                    <a:pt x="85" y="113"/>
                    <a:pt x="84" y="115"/>
                  </a:cubicBezTo>
                  <a:cubicBezTo>
                    <a:pt x="89" y="115"/>
                    <a:pt x="94" y="115"/>
                    <a:pt x="98" y="115"/>
                  </a:cubicBezTo>
                  <a:cubicBezTo>
                    <a:pt x="99" y="113"/>
                    <a:pt x="99" y="111"/>
                    <a:pt x="99" y="110"/>
                  </a:cubicBezTo>
                  <a:cubicBezTo>
                    <a:pt x="94" y="110"/>
                    <a:pt x="90" y="110"/>
                    <a:pt x="85" y="110"/>
                  </a:cubicBezTo>
                  <a:close/>
                  <a:moveTo>
                    <a:pt x="67" y="110"/>
                  </a:moveTo>
                  <a:cubicBezTo>
                    <a:pt x="67" y="111"/>
                    <a:pt x="66" y="113"/>
                    <a:pt x="66" y="115"/>
                  </a:cubicBezTo>
                  <a:cubicBezTo>
                    <a:pt x="70" y="115"/>
                    <a:pt x="75" y="115"/>
                    <a:pt x="80" y="115"/>
                  </a:cubicBezTo>
                  <a:cubicBezTo>
                    <a:pt x="80" y="113"/>
                    <a:pt x="81" y="111"/>
                    <a:pt x="81" y="110"/>
                  </a:cubicBezTo>
                  <a:cubicBezTo>
                    <a:pt x="77" y="110"/>
                    <a:pt x="72" y="110"/>
                    <a:pt x="67" y="110"/>
                  </a:cubicBezTo>
                  <a:close/>
                  <a:moveTo>
                    <a:pt x="152" y="117"/>
                  </a:moveTo>
                  <a:cubicBezTo>
                    <a:pt x="153" y="119"/>
                    <a:pt x="153" y="121"/>
                    <a:pt x="154" y="123"/>
                  </a:cubicBezTo>
                  <a:cubicBezTo>
                    <a:pt x="162" y="123"/>
                    <a:pt x="170" y="123"/>
                    <a:pt x="178" y="123"/>
                  </a:cubicBezTo>
                  <a:cubicBezTo>
                    <a:pt x="177" y="121"/>
                    <a:pt x="176" y="119"/>
                    <a:pt x="175" y="117"/>
                  </a:cubicBezTo>
                  <a:cubicBezTo>
                    <a:pt x="167" y="117"/>
                    <a:pt x="160" y="117"/>
                    <a:pt x="152" y="117"/>
                  </a:cubicBezTo>
                  <a:close/>
                  <a:moveTo>
                    <a:pt x="132" y="117"/>
                  </a:moveTo>
                  <a:cubicBezTo>
                    <a:pt x="133" y="119"/>
                    <a:pt x="133" y="121"/>
                    <a:pt x="134" y="123"/>
                  </a:cubicBezTo>
                  <a:cubicBezTo>
                    <a:pt x="139" y="123"/>
                    <a:pt x="144" y="123"/>
                    <a:pt x="149" y="123"/>
                  </a:cubicBezTo>
                  <a:cubicBezTo>
                    <a:pt x="148" y="121"/>
                    <a:pt x="148" y="119"/>
                    <a:pt x="147" y="117"/>
                  </a:cubicBezTo>
                  <a:cubicBezTo>
                    <a:pt x="142" y="117"/>
                    <a:pt x="137" y="117"/>
                    <a:pt x="132" y="117"/>
                  </a:cubicBezTo>
                  <a:close/>
                  <a:moveTo>
                    <a:pt x="113" y="117"/>
                  </a:moveTo>
                  <a:cubicBezTo>
                    <a:pt x="113" y="119"/>
                    <a:pt x="114" y="121"/>
                    <a:pt x="114" y="123"/>
                  </a:cubicBezTo>
                  <a:cubicBezTo>
                    <a:pt x="119" y="123"/>
                    <a:pt x="124" y="123"/>
                    <a:pt x="129" y="123"/>
                  </a:cubicBezTo>
                  <a:cubicBezTo>
                    <a:pt x="129" y="121"/>
                    <a:pt x="128" y="119"/>
                    <a:pt x="128" y="117"/>
                  </a:cubicBezTo>
                  <a:cubicBezTo>
                    <a:pt x="123" y="117"/>
                    <a:pt x="118" y="117"/>
                    <a:pt x="113" y="117"/>
                  </a:cubicBezTo>
                  <a:close/>
                  <a:moveTo>
                    <a:pt x="94" y="117"/>
                  </a:moveTo>
                  <a:cubicBezTo>
                    <a:pt x="94" y="119"/>
                    <a:pt x="94" y="121"/>
                    <a:pt x="93" y="123"/>
                  </a:cubicBezTo>
                  <a:cubicBezTo>
                    <a:pt x="99" y="123"/>
                    <a:pt x="104" y="123"/>
                    <a:pt x="109" y="123"/>
                  </a:cubicBezTo>
                  <a:cubicBezTo>
                    <a:pt x="109" y="121"/>
                    <a:pt x="109" y="119"/>
                    <a:pt x="109" y="117"/>
                  </a:cubicBezTo>
                  <a:cubicBezTo>
                    <a:pt x="104" y="117"/>
                    <a:pt x="99" y="117"/>
                    <a:pt x="94" y="117"/>
                  </a:cubicBezTo>
                  <a:close/>
                  <a:moveTo>
                    <a:pt x="75" y="117"/>
                  </a:moveTo>
                  <a:cubicBezTo>
                    <a:pt x="74" y="119"/>
                    <a:pt x="74" y="121"/>
                    <a:pt x="73" y="123"/>
                  </a:cubicBezTo>
                  <a:cubicBezTo>
                    <a:pt x="79" y="123"/>
                    <a:pt x="84" y="123"/>
                    <a:pt x="89" y="123"/>
                  </a:cubicBezTo>
                  <a:cubicBezTo>
                    <a:pt x="89" y="121"/>
                    <a:pt x="89" y="119"/>
                    <a:pt x="90" y="117"/>
                  </a:cubicBezTo>
                  <a:cubicBezTo>
                    <a:pt x="85" y="117"/>
                    <a:pt x="80" y="117"/>
                    <a:pt x="75" y="117"/>
                  </a:cubicBezTo>
                  <a:close/>
                  <a:moveTo>
                    <a:pt x="56" y="117"/>
                  </a:moveTo>
                  <a:cubicBezTo>
                    <a:pt x="55" y="119"/>
                    <a:pt x="54" y="121"/>
                    <a:pt x="53" y="123"/>
                  </a:cubicBezTo>
                  <a:cubicBezTo>
                    <a:pt x="58" y="123"/>
                    <a:pt x="63" y="123"/>
                    <a:pt x="68" y="123"/>
                  </a:cubicBezTo>
                  <a:cubicBezTo>
                    <a:pt x="69" y="121"/>
                    <a:pt x="70" y="119"/>
                    <a:pt x="70" y="117"/>
                  </a:cubicBezTo>
                  <a:cubicBezTo>
                    <a:pt x="65" y="117"/>
                    <a:pt x="60" y="117"/>
                    <a:pt x="56" y="117"/>
                  </a:cubicBezTo>
                  <a:close/>
                  <a:moveTo>
                    <a:pt x="37" y="117"/>
                  </a:moveTo>
                  <a:cubicBezTo>
                    <a:pt x="35" y="119"/>
                    <a:pt x="34" y="121"/>
                    <a:pt x="33" y="123"/>
                  </a:cubicBezTo>
                  <a:cubicBezTo>
                    <a:pt x="38" y="123"/>
                    <a:pt x="43" y="123"/>
                    <a:pt x="48" y="123"/>
                  </a:cubicBezTo>
                  <a:cubicBezTo>
                    <a:pt x="49" y="121"/>
                    <a:pt x="50" y="119"/>
                    <a:pt x="51" y="117"/>
                  </a:cubicBezTo>
                  <a:cubicBezTo>
                    <a:pt x="46" y="117"/>
                    <a:pt x="41" y="117"/>
                    <a:pt x="37" y="117"/>
                  </a:cubicBezTo>
                  <a:close/>
                  <a:moveTo>
                    <a:pt x="160" y="126"/>
                  </a:moveTo>
                  <a:cubicBezTo>
                    <a:pt x="161" y="128"/>
                    <a:pt x="162" y="131"/>
                    <a:pt x="163" y="133"/>
                  </a:cubicBezTo>
                  <a:cubicBezTo>
                    <a:pt x="170" y="133"/>
                    <a:pt x="177" y="133"/>
                    <a:pt x="184" y="133"/>
                  </a:cubicBezTo>
                  <a:cubicBezTo>
                    <a:pt x="183" y="131"/>
                    <a:pt x="182" y="128"/>
                    <a:pt x="180" y="126"/>
                  </a:cubicBezTo>
                  <a:cubicBezTo>
                    <a:pt x="174" y="126"/>
                    <a:pt x="167" y="126"/>
                    <a:pt x="160" y="126"/>
                  </a:cubicBezTo>
                  <a:close/>
                  <a:moveTo>
                    <a:pt x="139" y="126"/>
                  </a:moveTo>
                  <a:cubicBezTo>
                    <a:pt x="140" y="128"/>
                    <a:pt x="141" y="131"/>
                    <a:pt x="141" y="133"/>
                  </a:cubicBezTo>
                  <a:cubicBezTo>
                    <a:pt x="147" y="133"/>
                    <a:pt x="152" y="133"/>
                    <a:pt x="158" y="133"/>
                  </a:cubicBezTo>
                  <a:cubicBezTo>
                    <a:pt x="157" y="131"/>
                    <a:pt x="156" y="128"/>
                    <a:pt x="155" y="126"/>
                  </a:cubicBezTo>
                  <a:cubicBezTo>
                    <a:pt x="150" y="126"/>
                    <a:pt x="145" y="126"/>
                    <a:pt x="139" y="126"/>
                  </a:cubicBezTo>
                  <a:close/>
                  <a:moveTo>
                    <a:pt x="119" y="126"/>
                  </a:moveTo>
                  <a:cubicBezTo>
                    <a:pt x="119" y="128"/>
                    <a:pt x="119" y="131"/>
                    <a:pt x="119" y="133"/>
                  </a:cubicBezTo>
                  <a:cubicBezTo>
                    <a:pt x="125" y="133"/>
                    <a:pt x="131" y="133"/>
                    <a:pt x="136" y="133"/>
                  </a:cubicBezTo>
                  <a:cubicBezTo>
                    <a:pt x="136" y="131"/>
                    <a:pt x="135" y="128"/>
                    <a:pt x="135" y="126"/>
                  </a:cubicBezTo>
                  <a:cubicBezTo>
                    <a:pt x="129" y="126"/>
                    <a:pt x="124" y="126"/>
                    <a:pt x="119" y="126"/>
                  </a:cubicBezTo>
                  <a:close/>
                  <a:moveTo>
                    <a:pt x="98" y="126"/>
                  </a:moveTo>
                  <a:cubicBezTo>
                    <a:pt x="98" y="128"/>
                    <a:pt x="98" y="131"/>
                    <a:pt x="98" y="133"/>
                  </a:cubicBezTo>
                  <a:cubicBezTo>
                    <a:pt x="103" y="133"/>
                    <a:pt x="109" y="133"/>
                    <a:pt x="115" y="133"/>
                  </a:cubicBezTo>
                  <a:cubicBezTo>
                    <a:pt x="114" y="131"/>
                    <a:pt x="114" y="128"/>
                    <a:pt x="114" y="126"/>
                  </a:cubicBezTo>
                  <a:cubicBezTo>
                    <a:pt x="109" y="126"/>
                    <a:pt x="103" y="126"/>
                    <a:pt x="98" y="126"/>
                  </a:cubicBezTo>
                  <a:close/>
                  <a:moveTo>
                    <a:pt x="77" y="126"/>
                  </a:moveTo>
                  <a:cubicBezTo>
                    <a:pt x="77" y="128"/>
                    <a:pt x="76" y="131"/>
                    <a:pt x="76" y="133"/>
                  </a:cubicBezTo>
                  <a:cubicBezTo>
                    <a:pt x="81" y="133"/>
                    <a:pt x="87" y="133"/>
                    <a:pt x="92" y="133"/>
                  </a:cubicBezTo>
                  <a:cubicBezTo>
                    <a:pt x="93" y="131"/>
                    <a:pt x="93" y="128"/>
                    <a:pt x="93" y="126"/>
                  </a:cubicBezTo>
                  <a:cubicBezTo>
                    <a:pt x="88" y="126"/>
                    <a:pt x="83" y="126"/>
                    <a:pt x="77" y="126"/>
                  </a:cubicBezTo>
                  <a:close/>
                  <a:moveTo>
                    <a:pt x="57" y="126"/>
                  </a:moveTo>
                  <a:cubicBezTo>
                    <a:pt x="56" y="128"/>
                    <a:pt x="55" y="131"/>
                    <a:pt x="54" y="133"/>
                  </a:cubicBezTo>
                  <a:cubicBezTo>
                    <a:pt x="60" y="133"/>
                    <a:pt x="65" y="133"/>
                    <a:pt x="71" y="133"/>
                  </a:cubicBezTo>
                  <a:cubicBezTo>
                    <a:pt x="71" y="131"/>
                    <a:pt x="72" y="128"/>
                    <a:pt x="73" y="126"/>
                  </a:cubicBezTo>
                  <a:cubicBezTo>
                    <a:pt x="67" y="126"/>
                    <a:pt x="62" y="126"/>
                    <a:pt x="57" y="126"/>
                  </a:cubicBezTo>
                  <a:close/>
                </a:path>
              </a:pathLst>
            </a:custGeom>
            <a:solidFill>
              <a:srgbClr val="00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grpSp>
      <p:sp>
        <p:nvSpPr>
          <p:cNvPr id="7" name="椭圆 65"/>
          <p:cNvSpPr>
            <a:spLocks noChangeArrowheads="1"/>
          </p:cNvSpPr>
          <p:nvPr/>
        </p:nvSpPr>
        <p:spPr bwMode="auto">
          <a:xfrm>
            <a:off x="479425" y="902970"/>
            <a:ext cx="575945" cy="575945"/>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9" name="Shape 4069"/>
          <p:cNvSpPr/>
          <p:nvPr/>
        </p:nvSpPr>
        <p:spPr>
          <a:xfrm>
            <a:off x="665531" y="1088802"/>
            <a:ext cx="203852" cy="2038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1" y="0"/>
                  <a:pt x="0" y="4809"/>
                  <a:pt x="0" y="10799"/>
                </a:cubicBezTo>
                <a:cubicBezTo>
                  <a:pt x="0" y="16788"/>
                  <a:pt x="4811" y="21600"/>
                  <a:pt x="10800" y="21600"/>
                </a:cubicBezTo>
                <a:cubicBezTo>
                  <a:pt x="16789" y="21600"/>
                  <a:pt x="21600" y="16788"/>
                  <a:pt x="21600" y="10799"/>
                </a:cubicBezTo>
                <a:cubicBezTo>
                  <a:pt x="21600" y="4809"/>
                  <a:pt x="16789" y="0"/>
                  <a:pt x="10800" y="0"/>
                </a:cubicBezTo>
                <a:close/>
              </a:path>
            </a:pathLst>
          </a:custGeom>
          <a:solidFill>
            <a:srgbClr val="00559F"/>
          </a:solidFill>
          <a:ln w="12700">
            <a:miter lim="400000"/>
          </a:ln>
        </p:spPr>
        <p:txBody>
          <a:bodyPr lIns="0" tIns="0" rIns="0" bIns="0" anchor="ctr"/>
          <a:p>
            <a:pPr lvl="0"/>
            <a:endParaRPr sz="1735">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p:nvPr/>
        </p:nvSpPr>
        <p:spPr bwMode="auto">
          <a:xfrm>
            <a:off x="5375910" y="2565400"/>
            <a:ext cx="4703445" cy="160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zh-CN" sz="4400" dirty="0">
                <a:solidFill>
                  <a:srgbClr val="00559F"/>
                </a:solidFill>
                <a:latin typeface="微软雅黑" panose="020B0503020204020204" charset="-122"/>
                <a:ea typeface="微软雅黑" panose="020B0503020204020204" charset="-122"/>
                <a:cs typeface="方正兰亭黑简体" panose="02000000000000000000" pitchFamily="2" charset="-122"/>
                <a:sym typeface="Lato Hairline" pitchFamily="34" charset="0"/>
              </a:rPr>
              <a:t>深耕民企</a:t>
            </a:r>
            <a:r>
              <a:rPr lang="zh-CN" sz="4400" dirty="0">
                <a:solidFill>
                  <a:srgbClr val="00559F"/>
                </a:solidFill>
                <a:latin typeface="微软雅黑" panose="020B0503020204020204" charset="-122"/>
                <a:ea typeface="微软雅黑" panose="020B0503020204020204" charset="-122"/>
                <a:cs typeface="方正兰亭黑简体" panose="02000000000000000000" pitchFamily="2" charset="-122"/>
                <a:sym typeface="Lato Hairline" pitchFamily="34" charset="0"/>
              </a:rPr>
              <a:t>创新客群</a:t>
            </a:r>
            <a:endParaRPr lang="zh-CN" sz="4400" dirty="0">
              <a:solidFill>
                <a:srgbClr val="00559F"/>
              </a:solidFill>
              <a:latin typeface="微软雅黑" panose="020B0503020204020204" charset="-122"/>
              <a:ea typeface="微软雅黑" panose="020B0503020204020204" charset="-122"/>
              <a:cs typeface="方正兰亭黑简体" panose="02000000000000000000" pitchFamily="2" charset="-122"/>
              <a:sym typeface="Lato Hairline" pitchFamily="34" charset="0"/>
            </a:endParaRPr>
          </a:p>
          <a:p>
            <a:endParaRPr lang="zh-CN" sz="4400" dirty="0">
              <a:solidFill>
                <a:srgbClr val="00559F"/>
              </a:solidFill>
              <a:latin typeface="微软雅黑" panose="020B0503020204020204" charset="-122"/>
              <a:ea typeface="微软雅黑" panose="020B0503020204020204" charset="-122"/>
              <a:cs typeface="方正兰亭黑简体" panose="02000000000000000000" pitchFamily="2" charset="-122"/>
              <a:sym typeface="Lato Hairline" pitchFamily="34" charset="0"/>
            </a:endParaRPr>
          </a:p>
          <a:p>
            <a:pPr algn="l">
              <a:buClrTx/>
              <a:buSzTx/>
              <a:buFontTx/>
            </a:pPr>
            <a:r>
              <a:rPr lang="zh-CN" sz="4400" dirty="0">
                <a:solidFill>
                  <a:srgbClr val="00559F"/>
                </a:solidFill>
                <a:latin typeface="微软雅黑" panose="020B0503020204020204" charset="-122"/>
                <a:ea typeface="微软雅黑" panose="020B0503020204020204" charset="-122"/>
                <a:cs typeface="方正兰亭黑简体" panose="02000000000000000000" pitchFamily="2" charset="-122"/>
                <a:sym typeface="Lato Hairline" pitchFamily="34" charset="0"/>
              </a:rPr>
              <a:t>战略布局未来发展</a:t>
            </a:r>
            <a:endParaRPr lang="zh-CN" sz="4400" dirty="0">
              <a:solidFill>
                <a:srgbClr val="00559F"/>
              </a:solidFill>
              <a:latin typeface="微软雅黑" panose="020B0503020204020204" charset="-122"/>
              <a:ea typeface="微软雅黑" panose="020B0503020204020204" charset="-122"/>
              <a:cs typeface="方正兰亭黑简体" panose="02000000000000000000" pitchFamily="2" charset="-122"/>
              <a:sym typeface="Lato Hairline" pitchFamily="34" charset="0"/>
            </a:endParaRPr>
          </a:p>
        </p:txBody>
      </p:sp>
      <p:pic>
        <p:nvPicPr>
          <p:cNvPr id="40968" name="图片 57"/>
          <p:cNvPicPr>
            <a:picLocks noChangeAspect="1"/>
          </p:cNvPicPr>
          <p:nvPr/>
        </p:nvPicPr>
        <p:blipFill>
          <a:blip r:embed="rId1"/>
          <a:stretch>
            <a:fillRect/>
          </a:stretch>
        </p:blipFill>
        <p:spPr>
          <a:xfrm>
            <a:off x="606425" y="1892300"/>
            <a:ext cx="4447540" cy="370713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4295775" y="1628775"/>
            <a:ext cx="6925945" cy="2875915"/>
          </a:xfrm>
        </p:spPr>
        <p:txBody>
          <a:bodyPr>
            <a:normAutofit/>
          </a:bodyPr>
          <a:lstStyle/>
          <a:p>
            <a:pPr marL="0" indent="0">
              <a:lnSpc>
                <a:spcPct val="150000"/>
              </a:lnSpc>
              <a:buNone/>
            </a:pPr>
            <a:r>
              <a:rPr lang="zh-CN" altLang="en-US" sz="2000" b="1" dirty="0" smtClean="0">
                <a:solidFill>
                  <a:srgbClr val="00559F"/>
                </a:solidFill>
                <a:latin typeface="微软雅黑" panose="020B0503020204020204" charset="-122"/>
                <a:ea typeface="微软雅黑" panose="020B0503020204020204" charset="-122"/>
                <a:cs typeface="MS Shell Dlg" pitchFamily="18" charset="0"/>
                <a:sym typeface="+mn-ea"/>
              </a:rPr>
              <a:t>一、中国民生银行</a:t>
            </a:r>
            <a:r>
              <a:rPr lang="zh-CN" altLang="en-US" sz="2000" b="1" dirty="0" smtClean="0">
                <a:solidFill>
                  <a:srgbClr val="00559F"/>
                </a:solidFill>
                <a:latin typeface="微软雅黑" panose="020B0503020204020204" charset="-122"/>
                <a:ea typeface="微软雅黑" panose="020B0503020204020204" charset="-122"/>
                <a:cs typeface="MS Shell Dlg" pitchFamily="18" charset="0"/>
                <a:sym typeface="+mn-ea"/>
              </a:rPr>
              <a:t>简介</a:t>
            </a:r>
            <a:endParaRPr lang="zh-CN" altLang="en-US" sz="2000" b="1" dirty="0" smtClean="0">
              <a:solidFill>
                <a:srgbClr val="00559F"/>
              </a:solidFill>
              <a:latin typeface="微软雅黑" panose="020B0503020204020204" charset="-122"/>
              <a:ea typeface="微软雅黑" panose="020B0503020204020204" charset="-122"/>
              <a:cs typeface="MS Shell Dlg" pitchFamily="18" charset="0"/>
              <a:sym typeface="+mn-ea"/>
            </a:endParaRPr>
          </a:p>
          <a:p>
            <a:pPr marL="0" indent="0">
              <a:lnSpc>
                <a:spcPct val="150000"/>
              </a:lnSpc>
              <a:buNone/>
            </a:pPr>
            <a:r>
              <a:rPr lang="zh-CN" altLang="en-US" sz="2000" b="1" dirty="0" smtClean="0">
                <a:solidFill>
                  <a:srgbClr val="00559F"/>
                </a:solidFill>
                <a:latin typeface="微软雅黑" panose="020B0503020204020204" charset="-122"/>
                <a:ea typeface="微软雅黑" panose="020B0503020204020204" charset="-122"/>
                <a:cs typeface="MS Shell Dlg" pitchFamily="18" charset="0"/>
                <a:sym typeface="+mn-ea"/>
              </a:rPr>
              <a:t>二、授信政策服务</a:t>
            </a:r>
            <a:r>
              <a:rPr lang="zh-CN" altLang="en-US" sz="2000" b="1" dirty="0" smtClean="0">
                <a:solidFill>
                  <a:srgbClr val="00559F"/>
                </a:solidFill>
                <a:latin typeface="微软雅黑" panose="020B0503020204020204" charset="-122"/>
                <a:ea typeface="微软雅黑" panose="020B0503020204020204" charset="-122"/>
                <a:cs typeface="MS Shell Dlg" pitchFamily="18" charset="0"/>
                <a:sym typeface="+mn-ea"/>
              </a:rPr>
              <a:t>支持</a:t>
            </a:r>
            <a:endParaRPr lang="zh-CN" altLang="en-US" sz="2000" b="1" dirty="0" smtClean="0">
              <a:solidFill>
                <a:srgbClr val="00559F"/>
              </a:solidFill>
              <a:latin typeface="微软雅黑" panose="020B0503020204020204" charset="-122"/>
              <a:ea typeface="微软雅黑" panose="020B0503020204020204" charset="-122"/>
              <a:cs typeface="MS Shell Dlg" pitchFamily="18" charset="0"/>
              <a:sym typeface="+mn-ea"/>
            </a:endParaRPr>
          </a:p>
          <a:p>
            <a:pPr marL="0" indent="0">
              <a:lnSpc>
                <a:spcPct val="150000"/>
              </a:lnSpc>
              <a:buNone/>
            </a:pPr>
            <a:r>
              <a:rPr lang="zh-CN" altLang="en-US" sz="2000" b="1" dirty="0" smtClean="0">
                <a:solidFill>
                  <a:srgbClr val="00559F"/>
                </a:solidFill>
                <a:latin typeface="微软雅黑" panose="020B0503020204020204" charset="-122"/>
                <a:ea typeface="微软雅黑" panose="020B0503020204020204" charset="-122"/>
                <a:cs typeface="MS Shell Dlg" pitchFamily="18" charset="0"/>
                <a:sym typeface="+mn-ea"/>
              </a:rPr>
              <a:t>三、综合金融服务</a:t>
            </a:r>
            <a:r>
              <a:rPr lang="zh-CN" altLang="en-US" sz="2000" b="1" dirty="0" smtClean="0">
                <a:solidFill>
                  <a:srgbClr val="00559F"/>
                </a:solidFill>
                <a:latin typeface="微软雅黑" panose="020B0503020204020204" charset="-122"/>
                <a:ea typeface="微软雅黑" panose="020B0503020204020204" charset="-122"/>
                <a:cs typeface="MS Shell Dlg" pitchFamily="18" charset="0"/>
                <a:sym typeface="+mn-ea"/>
              </a:rPr>
              <a:t>产品</a:t>
            </a:r>
            <a:endParaRPr lang="zh-CN" altLang="en-US" sz="2000" b="1" dirty="0" smtClean="0">
              <a:solidFill>
                <a:srgbClr val="00559F"/>
              </a:solidFill>
              <a:latin typeface="微软雅黑" panose="020B0503020204020204" charset="-122"/>
              <a:ea typeface="微软雅黑" panose="020B0503020204020204" charset="-122"/>
              <a:cs typeface="MS Shell Dlg" pitchFamily="18" charset="0"/>
              <a:sym typeface="+mn-ea"/>
            </a:endParaRPr>
          </a:p>
          <a:p>
            <a:pPr marL="0" indent="0">
              <a:lnSpc>
                <a:spcPct val="150000"/>
              </a:lnSpc>
              <a:buNone/>
            </a:pPr>
            <a:endParaRPr lang="zh-CN" altLang="en-US" sz="2000" b="1" dirty="0" smtClean="0">
              <a:solidFill>
                <a:srgbClr val="00559F"/>
              </a:solidFill>
              <a:latin typeface="微软雅黑" panose="020B0503020204020204" charset="-122"/>
              <a:ea typeface="微软雅黑" panose="020B0503020204020204" charset="-122"/>
              <a:cs typeface="MS Shell Dlg"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4"/>
          </p:nvPr>
        </p:nvSpPr>
        <p:spPr/>
        <p:txBody>
          <a:bodyPr/>
          <a:p>
            <a:fld id="{D734AC50-F5D4-9943-B498-F8E732D5F5A1}" type="slidenum">
              <a:rPr kumimoji="1" lang="zh-CN" altLang="en-US" smtClean="0"/>
            </a:fld>
            <a:endParaRPr kumimoji="1" lang="zh-CN" altLang="en-US" dirty="0"/>
          </a:p>
        </p:txBody>
      </p:sp>
      <p:sp>
        <p:nvSpPr>
          <p:cNvPr id="6" name="副标题 2"/>
          <p:cNvSpPr>
            <a:spLocks noGrp="1"/>
          </p:cNvSpPr>
          <p:nvPr/>
        </p:nvSpPr>
        <p:spPr>
          <a:xfrm>
            <a:off x="2495439" y="2065647"/>
            <a:ext cx="5935841" cy="489830"/>
          </a:xfrm>
          <a:prstGeom prst="rect">
            <a:avLst/>
          </a:prstGeom>
        </p:spPr>
        <p:txBody>
          <a:bodyPr>
            <a:noAutofit/>
          </a:bodyPr>
          <a:lstStyle>
            <a:lvl1pPr marL="0" indent="0" algn="l" defTabSz="1086485" rtl="0" eaLnBrk="1" fontAlgn="base" hangingPunct="1">
              <a:spcBef>
                <a:spcPct val="20000"/>
              </a:spcBef>
              <a:spcAft>
                <a:spcPct val="0"/>
              </a:spcAft>
              <a:buFont typeface="Arial" panose="020B0604020202020204" pitchFamily="34" charset="0"/>
              <a:buNone/>
              <a:defRPr sz="2800" b="1" kern="1200">
                <a:solidFill>
                  <a:schemeClr val="bg1"/>
                </a:solidFill>
                <a:latin typeface="+mn-ea"/>
                <a:ea typeface="+mn-ea"/>
                <a:cs typeface="方正兰亭黑简体" panose="02000000000000000000" pitchFamily="2" charset="-122"/>
              </a:defRPr>
            </a:lvl1pPr>
            <a:lvl2pPr marL="408305" indent="0" algn="ctr" defTabSz="1086485" rtl="0" eaLnBrk="1" fontAlgn="base" hangingPunct="1">
              <a:spcBef>
                <a:spcPct val="20000"/>
              </a:spcBef>
              <a:spcAft>
                <a:spcPct val="0"/>
              </a:spcAft>
              <a:buFont typeface="Arial" panose="020B0604020202020204" pitchFamily="34" charset="0"/>
              <a:buNone/>
              <a:defRPr sz="3335" kern="1200">
                <a:solidFill>
                  <a:schemeClr val="tx1">
                    <a:tint val="75000"/>
                  </a:schemeClr>
                </a:solidFill>
                <a:latin typeface="+mn-lt"/>
                <a:ea typeface="+mn-ea"/>
                <a:cs typeface="+mn-cs"/>
              </a:defRPr>
            </a:lvl2pPr>
            <a:lvl3pPr marL="816610" indent="0" algn="ctr" defTabSz="1086485"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3pPr>
            <a:lvl4pPr marL="1224280" indent="0" algn="ctr" defTabSz="1086485"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4pPr>
            <a:lvl5pPr marL="1632585" indent="0" algn="ctr" defTabSz="1086485"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5pPr>
            <a:lvl6pPr marL="2040890"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6pPr>
            <a:lvl7pPr marL="2449195"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7pPr>
            <a:lvl8pPr marL="2856865"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8pPr>
            <a:lvl9pPr marL="3265170"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9pPr>
          </a:lstStyle>
          <a:p>
            <a:pPr marL="0" indent="0" algn="ctr">
              <a:buNone/>
            </a:pPr>
            <a:r>
              <a:rPr lang="zh-CN" altLang="en-US" dirty="0" smtClean="0">
                <a:latin typeface="微软雅黑" panose="020B0503020204020204" charset="-122"/>
                <a:ea typeface="微软雅黑" panose="020B0503020204020204" charset="-122"/>
                <a:cs typeface="MS Shell Dlg" pitchFamily="18" charset="0"/>
                <a:sym typeface="+mn-ea"/>
              </a:rPr>
              <a:t>一、中国民生银行简介</a:t>
            </a:r>
            <a:endParaRPr lang="zh-CN" altLang="en-US" dirty="0" smtClean="0">
              <a:latin typeface="微软雅黑" panose="020B0503020204020204" charset="-122"/>
              <a:ea typeface="微软雅黑" panose="020B0503020204020204" charset="-122"/>
              <a:cs typeface="MS Shell Dlg" pitchFamily="18" charset="0"/>
              <a:sym typeface="+mn-ea"/>
            </a:endParaRPr>
          </a:p>
        </p:txBody>
      </p:sp>
      <p:sp>
        <p:nvSpPr>
          <p:cNvPr id="7" name="文本占位符 3"/>
          <p:cNvSpPr>
            <a:spLocks noGrp="1"/>
          </p:cNvSpPr>
          <p:nvPr/>
        </p:nvSpPr>
        <p:spPr>
          <a:xfrm>
            <a:off x="3071495" y="1917065"/>
            <a:ext cx="1664335" cy="786765"/>
          </a:xfrm>
          <a:prstGeom prst="rect">
            <a:avLst/>
          </a:prstGeom>
        </p:spPr>
        <p:txBody>
          <a:bodyPr/>
          <a:lstStyle>
            <a:lvl1pPr marL="0" indent="0" algn="l" defTabSz="1086485" rtl="0" eaLnBrk="1" fontAlgn="base" hangingPunct="1">
              <a:spcBef>
                <a:spcPct val="20000"/>
              </a:spcBef>
              <a:spcAft>
                <a:spcPct val="0"/>
              </a:spcAft>
              <a:buFont typeface="Arial" panose="020B0604020202020204" pitchFamily="34" charset="0"/>
              <a:buNone/>
              <a:defRPr sz="9600" kern="1200">
                <a:solidFill>
                  <a:schemeClr val="bg1"/>
                </a:solidFill>
                <a:latin typeface="+mj-ea"/>
                <a:ea typeface="+mj-ea"/>
                <a:cs typeface="+mn-cs"/>
              </a:defRPr>
            </a:lvl1pPr>
            <a:lvl2pPr marL="882650" indent="-339090" algn="l" defTabSz="1086485" rtl="0" eaLnBrk="1" fontAlgn="base" hangingPunct="1">
              <a:spcBef>
                <a:spcPct val="20000"/>
              </a:spcBef>
              <a:spcAft>
                <a:spcPct val="0"/>
              </a:spcAft>
              <a:buFont typeface="Arial" panose="020B0604020202020204" pitchFamily="34" charset="0"/>
              <a:buChar char="–"/>
              <a:defRPr sz="3335" kern="1200">
                <a:solidFill>
                  <a:schemeClr val="tx1"/>
                </a:solidFill>
                <a:latin typeface="+mn-lt"/>
                <a:ea typeface="+mn-ea"/>
                <a:cs typeface="+mn-cs"/>
              </a:defRPr>
            </a:lvl2pPr>
            <a:lvl3pPr marL="1359535" indent="-270510" algn="l" defTabSz="1086485"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90436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44792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99275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95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14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34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endParaRPr lang="en-US" altLang="zh-CN" sz="3600" dirty="0"/>
          </a:p>
        </p:txBody>
      </p:sp>
      <p:sp>
        <p:nvSpPr>
          <p:cNvPr id="8" name="文本占位符 3"/>
          <p:cNvSpPr>
            <a:spLocks noGrp="1"/>
          </p:cNvSpPr>
          <p:nvPr/>
        </p:nvSpPr>
        <p:spPr>
          <a:xfrm>
            <a:off x="2279536" y="1401849"/>
            <a:ext cx="2041376" cy="1681336"/>
          </a:xfrm>
          <a:prstGeom prst="rect">
            <a:avLst/>
          </a:prstGeom>
        </p:spPr>
        <p:txBody>
          <a:bodyPr/>
          <a:lstStyle>
            <a:lvl1pPr marL="0" indent="0" algn="l" defTabSz="1086485" rtl="0" eaLnBrk="1" fontAlgn="base" hangingPunct="1">
              <a:spcBef>
                <a:spcPct val="20000"/>
              </a:spcBef>
              <a:spcAft>
                <a:spcPct val="0"/>
              </a:spcAft>
              <a:buFont typeface="Arial" panose="020B0604020202020204" pitchFamily="34" charset="0"/>
              <a:buNone/>
              <a:defRPr sz="9600" kern="1200">
                <a:solidFill>
                  <a:schemeClr val="bg1"/>
                </a:solidFill>
                <a:latin typeface="+mj-ea"/>
                <a:ea typeface="+mj-ea"/>
                <a:cs typeface="+mn-cs"/>
              </a:defRPr>
            </a:lvl1pPr>
            <a:lvl2pPr marL="882650" indent="-339090" algn="l" defTabSz="1086485" rtl="0" eaLnBrk="1" fontAlgn="base" hangingPunct="1">
              <a:spcBef>
                <a:spcPct val="20000"/>
              </a:spcBef>
              <a:spcAft>
                <a:spcPct val="0"/>
              </a:spcAft>
              <a:buFont typeface="Arial" panose="020B0604020202020204" pitchFamily="34" charset="0"/>
              <a:buChar char="–"/>
              <a:defRPr sz="3335" kern="1200">
                <a:solidFill>
                  <a:schemeClr val="tx1"/>
                </a:solidFill>
                <a:latin typeface="+mn-lt"/>
                <a:ea typeface="+mn-ea"/>
                <a:cs typeface="+mn-cs"/>
              </a:defRPr>
            </a:lvl2pPr>
            <a:lvl3pPr marL="1359535" indent="-270510" algn="l" defTabSz="1086485"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90436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44792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99275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95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14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34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kumimoji="1" lang="zh-CN" altLang="en-US">
                <a:latin typeface="微软雅黑" panose="020B0503020204020204" charset="-122"/>
                <a:ea typeface="微软雅黑" panose="020B0503020204020204" charset="-122"/>
              </a:rPr>
              <a:t>中国民生银行</a:t>
            </a:r>
            <a:r>
              <a:rPr kumimoji="1" lang="zh-CN" altLang="en-US">
                <a:latin typeface="微软雅黑" panose="020B0503020204020204" charset="-122"/>
                <a:ea typeface="微软雅黑" panose="020B0503020204020204" charset="-122"/>
              </a:rPr>
              <a:t>简介</a:t>
            </a:r>
            <a:endParaRPr kumimoji="1" lang="zh-CN" altLang="en-US">
              <a:latin typeface="微软雅黑" panose="020B0503020204020204" charset="-122"/>
              <a:ea typeface="微软雅黑" panose="020B0503020204020204" charset="-122"/>
            </a:endParaRPr>
          </a:p>
        </p:txBody>
      </p:sp>
      <p:grpSp>
        <p:nvGrpSpPr>
          <p:cNvPr id="31" name="组合 30"/>
          <p:cNvGrpSpPr/>
          <p:nvPr/>
        </p:nvGrpSpPr>
        <p:grpSpPr>
          <a:xfrm>
            <a:off x="949960" y="3860800"/>
            <a:ext cx="3317240" cy="1136015"/>
            <a:chOff x="2350078" y="1434539"/>
            <a:chExt cx="2941616" cy="1136198"/>
          </a:xfrm>
        </p:grpSpPr>
        <p:sp>
          <p:nvSpPr>
            <p:cNvPr id="32" name="TextBox 18"/>
            <p:cNvSpPr txBox="1"/>
            <p:nvPr/>
          </p:nvSpPr>
          <p:spPr>
            <a:xfrm flipH="1">
              <a:off x="2443552" y="1434539"/>
              <a:ext cx="2548012" cy="398844"/>
            </a:xfrm>
            <a:prstGeom prst="rect">
              <a:avLst/>
            </a:prstGeom>
            <a:noFill/>
          </p:spPr>
          <p:txBody>
            <a:bodyPr wrap="square" rtlCol="0">
              <a:spAutoFit/>
            </a:bodyPr>
            <a:lstStyle/>
            <a:p>
              <a:r>
                <a:rPr lang="zh-CN" altLang="en-US" sz="2000" b="1" dirty="0" err="1">
                  <a:solidFill>
                    <a:srgbClr val="00559F"/>
                  </a:solidFill>
                  <a:latin typeface="微软雅黑" panose="020B0503020204020204" charset="-122"/>
                  <a:ea typeface="微软雅黑" panose="020B0503020204020204" charset="-122"/>
                  <a:cs typeface="方正兰亭黑简体" panose="02000000000000000000" pitchFamily="2" charset="-122"/>
                </a:rPr>
                <a:t>网点一：福州福清支行</a:t>
              </a:r>
              <a:endParaRPr lang="zh-CN" altLang="en-US" sz="2000" b="1" dirty="0" err="1">
                <a:solidFill>
                  <a:srgbClr val="00559F"/>
                </a:solidFill>
                <a:latin typeface="微软雅黑" panose="020B0503020204020204" charset="-122"/>
                <a:ea typeface="微软雅黑" panose="020B0503020204020204" charset="-122"/>
                <a:cs typeface="方正兰亭黑简体" panose="02000000000000000000" pitchFamily="2" charset="-122"/>
              </a:endParaRPr>
            </a:p>
          </p:txBody>
        </p:sp>
        <p:sp>
          <p:nvSpPr>
            <p:cNvPr id="33" name="矩形 32"/>
            <p:cNvSpPr/>
            <p:nvPr/>
          </p:nvSpPr>
          <p:spPr>
            <a:xfrm>
              <a:off x="2350078" y="1833383"/>
              <a:ext cx="2941616" cy="737354"/>
            </a:xfrm>
            <a:prstGeom prst="rect">
              <a:avLst/>
            </a:prstGeom>
          </p:spPr>
          <p:txBody>
            <a:bodyPr wrap="square">
              <a:spAutoFit/>
            </a:bodyPr>
            <a:lstStyle/>
            <a:p>
              <a:pPr>
                <a:lnSpc>
                  <a:spcPct val="150000"/>
                </a:lnSpc>
              </a:pPr>
              <a:r>
                <a:rPr lang="zh-CN" sz="1400" dirty="0">
                  <a:solidFill>
                    <a:schemeClr val="tx1"/>
                  </a:solidFill>
                  <a:latin typeface="微软雅黑" panose="020B0503020204020204" charset="-122"/>
                  <a:ea typeface="微软雅黑" panose="020B0503020204020204" charset="-122"/>
                  <a:cs typeface="微软雅黑" panose="020B0503020204020204" charset="-122"/>
                </a:rPr>
                <a:t>福清市音西街道福和大道东侧裕荣汇1F141#、写字楼17层</a:t>
              </a:r>
              <a:endParaRPr lang="zh-CN" sz="1400" dirty="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34" name="组合 33"/>
          <p:cNvGrpSpPr/>
          <p:nvPr/>
        </p:nvGrpSpPr>
        <p:grpSpPr>
          <a:xfrm>
            <a:off x="983616" y="5518150"/>
            <a:ext cx="3251835" cy="1081405"/>
            <a:chOff x="2692717" y="1489158"/>
            <a:chExt cx="2823370" cy="1081619"/>
          </a:xfrm>
        </p:grpSpPr>
        <p:sp>
          <p:nvSpPr>
            <p:cNvPr id="35" name="TextBox 18"/>
            <p:cNvSpPr txBox="1"/>
            <p:nvPr/>
          </p:nvSpPr>
          <p:spPr>
            <a:xfrm flipH="1">
              <a:off x="2692717" y="1489158"/>
              <a:ext cx="2823370" cy="398859"/>
            </a:xfrm>
            <a:prstGeom prst="rect">
              <a:avLst/>
            </a:prstGeom>
            <a:noFill/>
          </p:spPr>
          <p:txBody>
            <a:bodyPr wrap="square" rtlCol="0">
              <a:spAutoFit/>
            </a:bodyPr>
            <a:lstStyle/>
            <a:p>
              <a:r>
                <a:rPr lang="zh-CN" altLang="en-US" sz="2000" b="1" dirty="0" err="1">
                  <a:solidFill>
                    <a:srgbClr val="00559F"/>
                  </a:solidFill>
                  <a:latin typeface="微软雅黑" panose="020B0503020204020204" charset="-122"/>
                  <a:ea typeface="微软雅黑" panose="020B0503020204020204" charset="-122"/>
                  <a:cs typeface="方正兰亭黑简体" panose="02000000000000000000" pitchFamily="2" charset="-122"/>
                </a:rPr>
                <a:t>网点二：福清宏路社区支行</a:t>
              </a:r>
              <a:endParaRPr lang="zh-CN" altLang="en-US" sz="2000" b="1" dirty="0" err="1">
                <a:solidFill>
                  <a:srgbClr val="00559F"/>
                </a:solidFill>
                <a:latin typeface="微软雅黑" panose="020B0503020204020204" charset="-122"/>
                <a:ea typeface="微软雅黑" panose="020B0503020204020204" charset="-122"/>
                <a:cs typeface="方正兰亭黑简体" panose="02000000000000000000" pitchFamily="2" charset="-122"/>
              </a:endParaRPr>
            </a:p>
          </p:txBody>
        </p:sp>
        <p:sp>
          <p:nvSpPr>
            <p:cNvPr id="36" name="矩形 35"/>
            <p:cNvSpPr/>
            <p:nvPr/>
          </p:nvSpPr>
          <p:spPr>
            <a:xfrm>
              <a:off x="2714218" y="1833396"/>
              <a:ext cx="2577476" cy="737381"/>
            </a:xfrm>
            <a:prstGeom prst="rect">
              <a:avLst/>
            </a:prstGeom>
          </p:spPr>
          <p:txBody>
            <a:bodyPr wrap="square">
              <a:spAutoFit/>
            </a:bodyPr>
            <a:lstStyle/>
            <a:p>
              <a:pPr>
                <a:lnSpc>
                  <a:spcPct val="150000"/>
                </a:lnSpc>
              </a:pPr>
              <a:r>
                <a:rPr lang="zh-CN" sz="1400" dirty="0">
                  <a:solidFill>
                    <a:schemeClr val="tx1"/>
                  </a:solidFill>
                  <a:latin typeface="微软雅黑" panose="020B0503020204020204" charset="-122"/>
                  <a:ea typeface="微软雅黑" panose="020B0503020204020204" charset="-122"/>
                  <a:cs typeface="微软雅黑" panose="020B0503020204020204" charset="-122"/>
                </a:rPr>
                <a:t>福清市宏路街道石门村中庚·香山美地即紫金香山13号楼1层06-09店面</a:t>
              </a:r>
              <a:endParaRPr lang="zh-CN" sz="1400" dirty="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37" name="组合 36"/>
          <p:cNvGrpSpPr/>
          <p:nvPr/>
        </p:nvGrpSpPr>
        <p:grpSpPr>
          <a:xfrm>
            <a:off x="7392035" y="4292600"/>
            <a:ext cx="3418205" cy="1081405"/>
            <a:chOff x="3067622" y="1489158"/>
            <a:chExt cx="2687358" cy="1081579"/>
          </a:xfrm>
        </p:grpSpPr>
        <p:sp>
          <p:nvSpPr>
            <p:cNvPr id="38" name="TextBox 18"/>
            <p:cNvSpPr txBox="1"/>
            <p:nvPr/>
          </p:nvSpPr>
          <p:spPr>
            <a:xfrm flipH="1">
              <a:off x="3067622" y="1489158"/>
              <a:ext cx="2164164" cy="398844"/>
            </a:xfrm>
            <a:prstGeom prst="rect">
              <a:avLst/>
            </a:prstGeom>
            <a:noFill/>
          </p:spPr>
          <p:txBody>
            <a:bodyPr wrap="square" rtlCol="0">
              <a:spAutoFit/>
            </a:bodyPr>
            <a:lstStyle/>
            <a:p>
              <a:r>
                <a:rPr lang="zh-CN" altLang="en-US" sz="2000" b="1" dirty="0" err="1">
                  <a:solidFill>
                    <a:srgbClr val="00559F"/>
                  </a:solidFill>
                  <a:latin typeface="微软雅黑" panose="020B0503020204020204" charset="-122"/>
                  <a:ea typeface="微软雅黑" panose="020B0503020204020204" charset="-122"/>
                  <a:cs typeface="方正兰亭黑简体" panose="02000000000000000000" pitchFamily="2" charset="-122"/>
                </a:rPr>
                <a:t>网点三：福清</a:t>
              </a:r>
              <a:r>
                <a:rPr lang="zh-CN" altLang="en-US" sz="2000" b="1" dirty="0" err="1">
                  <a:solidFill>
                    <a:srgbClr val="00559F"/>
                  </a:solidFill>
                  <a:latin typeface="微软雅黑" panose="020B0503020204020204" charset="-122"/>
                  <a:ea typeface="微软雅黑" panose="020B0503020204020204" charset="-122"/>
                  <a:cs typeface="方正兰亭黑简体" panose="02000000000000000000" pitchFamily="2" charset="-122"/>
                </a:rPr>
                <a:t>龙田支行</a:t>
              </a:r>
              <a:endParaRPr lang="zh-CN" altLang="en-US" sz="2000" b="1" dirty="0" err="1">
                <a:solidFill>
                  <a:srgbClr val="00559F"/>
                </a:solidFill>
                <a:latin typeface="微软雅黑" panose="020B0503020204020204" charset="-122"/>
                <a:ea typeface="微软雅黑" panose="020B0503020204020204" charset="-122"/>
                <a:cs typeface="方正兰亭黑简体" panose="02000000000000000000" pitchFamily="2" charset="-122"/>
              </a:endParaRPr>
            </a:p>
          </p:txBody>
        </p:sp>
        <p:sp>
          <p:nvSpPr>
            <p:cNvPr id="39" name="矩形 38"/>
            <p:cNvSpPr/>
            <p:nvPr/>
          </p:nvSpPr>
          <p:spPr>
            <a:xfrm>
              <a:off x="3069120" y="1833383"/>
              <a:ext cx="2685860" cy="737354"/>
            </a:xfrm>
            <a:prstGeom prst="rect">
              <a:avLst/>
            </a:prstGeom>
          </p:spPr>
          <p:txBody>
            <a:bodyPr wrap="square">
              <a:spAutoFit/>
            </a:bodyPr>
            <a:lstStyle/>
            <a:p>
              <a:pPr algn="l">
                <a:lnSpc>
                  <a:spcPct val="150000"/>
                </a:lnSpc>
                <a:buClrTx/>
                <a:buSzTx/>
                <a:buFontTx/>
              </a:pPr>
              <a:r>
                <a:rPr lang="zh-CN" sz="1400" dirty="0">
                  <a:solidFill>
                    <a:schemeClr val="tx1"/>
                  </a:solidFill>
                  <a:latin typeface="微软雅黑" panose="020B0503020204020204" charset="-122"/>
                  <a:ea typeface="微软雅黑" panose="020B0503020204020204" charset="-122"/>
                  <a:cs typeface="微软雅黑" panose="020B0503020204020204" charset="-122"/>
                </a:rPr>
                <a:t>福清市龙田镇上一村福清市兰天大酒店有限公司6#楼一、二层</a:t>
              </a:r>
              <a:endParaRPr lang="zh-CN" sz="1400" dirty="0">
                <a:solidFill>
                  <a:schemeClr val="tx1"/>
                </a:solidFill>
                <a:latin typeface="微软雅黑" panose="020B0503020204020204" charset="-122"/>
                <a:ea typeface="微软雅黑" panose="020B0503020204020204" charset="-122"/>
                <a:cs typeface="微软雅黑" panose="020B0503020204020204" charset="-122"/>
              </a:endParaRPr>
            </a:p>
          </p:txBody>
        </p:sp>
      </p:grpSp>
      <p:sp>
        <p:nvSpPr>
          <p:cNvPr id="43" name="Text Box 7"/>
          <p:cNvSpPr txBox="1">
            <a:spLocks noChangeArrowheads="1"/>
          </p:cNvSpPr>
          <p:nvPr/>
        </p:nvSpPr>
        <p:spPr bwMode="auto">
          <a:xfrm>
            <a:off x="479642" y="807238"/>
            <a:ext cx="11031364" cy="2829560"/>
          </a:xfrm>
          <a:prstGeom prst="rect">
            <a:avLst/>
          </a:prstGeom>
          <a:solidFill>
            <a:schemeClr val="accent1"/>
          </a:solidFill>
          <a:ln w="9525">
            <a:noFill/>
            <a:miter lim="800000"/>
          </a:ln>
        </p:spPr>
        <p:txBody>
          <a:bodyPr wrap="square" lIns="60958" tIns="30479" rIns="60958" bIns="30479" anchor="ctr">
            <a:spAutoFit/>
          </a:bodyPr>
          <a:p>
            <a:pPr defTabSz="1450975">
              <a:lnSpc>
                <a:spcPts val="2700"/>
              </a:lnSpc>
            </a:pPr>
            <a:r>
              <a:rPr lang="en-US" altLang="zh-CN" sz="1700" dirty="0">
                <a:solidFill>
                  <a:srgbClr val="00559F"/>
                </a:solidFill>
                <a:latin typeface="+mn-ea"/>
                <a:ea typeface="+mn-ea"/>
                <a:cs typeface="方正兰亭黑简体" panose="02000000000000000000" pitchFamily="2" charset="-122"/>
              </a:rPr>
              <a:t>    </a:t>
            </a:r>
            <a:r>
              <a:rPr sz="1700" b="1" dirty="0">
                <a:solidFill>
                  <a:schemeClr val="bg1"/>
                </a:solidFill>
                <a:latin typeface="微软雅黑" panose="020B0503020204020204" charset="-122"/>
                <a:ea typeface="微软雅黑" panose="020B0503020204020204" charset="-122"/>
                <a:cs typeface="微软雅黑" panose="020B0503020204020204" charset="-122"/>
              </a:rPr>
              <a:t>中国民生银行股份有限公司（简称“中国民生银行”）于1996年在北京成立，是中国第一家主要由民营企业发起设立的全国性股份制商业银行，2000年、2009年先后在上海证券交易所和香港联合交易所上市。历经26年持续拼搏和稳健发展，已成为国内系统重要性银行，在英国《银行家》“全球银行1000强”中居第26位，在《财富》“世界500强”中居第224位。</a:t>
            </a:r>
            <a:endParaRPr sz="1700" b="1" dirty="0">
              <a:solidFill>
                <a:schemeClr val="bg1"/>
              </a:solidFill>
              <a:latin typeface="微软雅黑" panose="020B0503020204020204" charset="-122"/>
              <a:ea typeface="微软雅黑" panose="020B0503020204020204" charset="-122"/>
              <a:cs typeface="微软雅黑" panose="020B0503020204020204" charset="-122"/>
            </a:endParaRPr>
          </a:p>
          <a:p>
            <a:pPr defTabSz="1450975">
              <a:lnSpc>
                <a:spcPts val="2700"/>
              </a:lnSpc>
            </a:pPr>
            <a:r>
              <a:rPr sz="1700" b="1" dirty="0">
                <a:solidFill>
                  <a:schemeClr val="bg1"/>
                </a:solidFill>
                <a:latin typeface="微软雅黑" panose="020B0503020204020204" charset="-122"/>
                <a:ea typeface="微软雅黑" panose="020B0503020204020204" charset="-122"/>
                <a:cs typeface="微软雅黑" panose="020B0503020204020204" charset="-122"/>
              </a:rPr>
              <a:t> </a:t>
            </a:r>
            <a:r>
              <a:rPr lang="en-US" sz="1700" b="1"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sz="1700" b="1" dirty="0">
                <a:solidFill>
                  <a:schemeClr val="bg1"/>
                </a:solidFill>
                <a:latin typeface="微软雅黑" panose="020B0503020204020204" charset="-122"/>
                <a:ea typeface="微软雅黑" panose="020B0503020204020204" charset="-122"/>
                <a:cs typeface="微软雅黑" panose="020B0503020204020204" charset="-122"/>
              </a:rPr>
              <a:t>中国民生银行始终</a:t>
            </a:r>
            <a:r>
              <a:rPr sz="1700" b="1" dirty="0">
                <a:solidFill>
                  <a:schemeClr val="bg1"/>
                </a:solidFill>
                <a:latin typeface="微软雅黑" panose="020B0503020204020204" charset="-122"/>
                <a:ea typeface="微软雅黑" panose="020B0503020204020204" charset="-122"/>
                <a:cs typeface="微软雅黑" panose="020B0503020204020204" charset="-122"/>
              </a:rPr>
              <a:t>坚定“民营企业的银行”战略定位</a:t>
            </a:r>
            <a:r>
              <a:rPr lang="zh-CN" altLang="en-US" sz="1700" b="1" dirty="0">
                <a:solidFill>
                  <a:schemeClr val="bg1"/>
                </a:solidFill>
                <a:latin typeface="微软雅黑" panose="020B0503020204020204" charset="-122"/>
                <a:ea typeface="微软雅黑" panose="020B0503020204020204" charset="-122"/>
                <a:cs typeface="微软雅黑" panose="020B0503020204020204" charset="-122"/>
              </a:rPr>
              <a:t>，长期坚持为民营企业服务的宗旨</a:t>
            </a:r>
            <a:r>
              <a:rPr lang="en-US" sz="1700" b="1"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sz="1700" b="1" dirty="0">
                <a:solidFill>
                  <a:schemeClr val="bg1"/>
                </a:solidFill>
                <a:latin typeface="微软雅黑" panose="020B0503020204020204" charset="-122"/>
                <a:ea typeface="微软雅黑" panose="020B0503020204020204" charset="-122"/>
                <a:cs typeface="微软雅黑" panose="020B0503020204020204" charset="-122"/>
              </a:rPr>
              <a:t>，总分行层面成立战略客户团队，专业、专注服务民营战略客群</a:t>
            </a:r>
            <a:r>
              <a:rPr lang="zh-CN" altLang="en-US" sz="1700" b="1" dirty="0">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1700" b="1" dirty="0">
              <a:solidFill>
                <a:schemeClr val="bg1"/>
              </a:solidFill>
              <a:latin typeface="微软雅黑" panose="020B0503020204020204" charset="-122"/>
              <a:ea typeface="微软雅黑" panose="020B0503020204020204" charset="-122"/>
              <a:cs typeface="微软雅黑" panose="020B0503020204020204" charset="-122"/>
            </a:endParaRPr>
          </a:p>
          <a:p>
            <a:pPr defTabSz="1450975">
              <a:lnSpc>
                <a:spcPts val="2700"/>
              </a:lnSpc>
            </a:pPr>
            <a:r>
              <a:rPr lang="en-US" sz="1700" b="1" dirty="0">
                <a:solidFill>
                  <a:schemeClr val="bg1"/>
                </a:solidFill>
                <a:latin typeface="微软雅黑" panose="020B0503020204020204" charset="-122"/>
                <a:ea typeface="微软雅黑" panose="020B0503020204020204" charset="-122"/>
                <a:cs typeface="微软雅黑" panose="020B0503020204020204" charset="-122"/>
              </a:rPr>
              <a:t>       </a:t>
            </a:r>
            <a:r>
              <a:rPr sz="1700" b="1" dirty="0">
                <a:solidFill>
                  <a:schemeClr val="bg1"/>
                </a:solidFill>
                <a:latin typeface="微软雅黑" panose="020B0503020204020204" charset="-122"/>
                <a:ea typeface="微软雅黑" panose="020B0503020204020204" charset="-122"/>
                <a:cs typeface="微软雅黑" panose="020B0503020204020204" charset="-122"/>
              </a:rPr>
              <a:t>目前，</a:t>
            </a:r>
            <a:r>
              <a:rPr lang="zh-CN" sz="1700" b="1" dirty="0">
                <a:solidFill>
                  <a:schemeClr val="bg1"/>
                </a:solidFill>
                <a:latin typeface="微软雅黑" panose="020B0503020204020204" charset="-122"/>
                <a:ea typeface="微软雅黑" panose="020B0503020204020204" charset="-122"/>
                <a:cs typeface="微软雅黑" panose="020B0503020204020204" charset="-122"/>
              </a:rPr>
              <a:t>民生银行在福清当地下设三个网点，已实现存款规模</a:t>
            </a:r>
            <a:r>
              <a:rPr lang="en-US" altLang="zh-CN" sz="1700" b="1" dirty="0">
                <a:solidFill>
                  <a:schemeClr val="bg1"/>
                </a:solidFill>
                <a:latin typeface="微软雅黑" panose="020B0503020204020204" charset="-122"/>
                <a:ea typeface="微软雅黑" panose="020B0503020204020204" charset="-122"/>
                <a:cs typeface="微软雅黑" panose="020B0503020204020204" charset="-122"/>
              </a:rPr>
              <a:t>21.54</a:t>
            </a:r>
            <a:r>
              <a:rPr lang="zh-CN" altLang="en-US" sz="1700" b="1" dirty="0">
                <a:solidFill>
                  <a:schemeClr val="bg1"/>
                </a:solidFill>
                <a:latin typeface="微软雅黑" panose="020B0503020204020204" charset="-122"/>
                <a:ea typeface="微软雅黑" panose="020B0503020204020204" charset="-122"/>
                <a:cs typeface="微软雅黑" panose="020B0503020204020204" charset="-122"/>
              </a:rPr>
              <a:t>亿元，贷款规模</a:t>
            </a:r>
            <a:r>
              <a:rPr lang="en-US" altLang="zh-CN" sz="1700" b="1" dirty="0">
                <a:solidFill>
                  <a:schemeClr val="bg1"/>
                </a:solidFill>
                <a:latin typeface="微软雅黑" panose="020B0503020204020204" charset="-122"/>
                <a:ea typeface="微软雅黑" panose="020B0503020204020204" charset="-122"/>
                <a:cs typeface="微软雅黑" panose="020B0503020204020204" charset="-122"/>
              </a:rPr>
              <a:t> 28.99</a:t>
            </a:r>
            <a:r>
              <a:rPr lang="zh-CN" altLang="en-US" sz="1700" b="1" dirty="0">
                <a:solidFill>
                  <a:schemeClr val="bg1"/>
                </a:solidFill>
                <a:latin typeface="微软雅黑" panose="020B0503020204020204" charset="-122"/>
                <a:ea typeface="微软雅黑" panose="020B0503020204020204" charset="-122"/>
                <a:cs typeface="微软雅黑" panose="020B0503020204020204" charset="-122"/>
              </a:rPr>
              <a:t>亿元，金融资产规模</a:t>
            </a:r>
            <a:r>
              <a:rPr lang="en-US" altLang="zh-CN" sz="1700" b="1" dirty="0">
                <a:solidFill>
                  <a:schemeClr val="bg1"/>
                </a:solidFill>
                <a:latin typeface="微软雅黑" panose="020B0503020204020204" charset="-122"/>
                <a:ea typeface="微软雅黑" panose="020B0503020204020204" charset="-122"/>
                <a:cs typeface="微软雅黑" panose="020B0503020204020204" charset="-122"/>
              </a:rPr>
              <a:t>   49.70</a:t>
            </a:r>
            <a:r>
              <a:rPr lang="zh-CN" altLang="en-US" sz="1700" b="1" dirty="0">
                <a:solidFill>
                  <a:schemeClr val="bg1"/>
                </a:solidFill>
                <a:latin typeface="微软雅黑" panose="020B0503020204020204" charset="-122"/>
                <a:ea typeface="微软雅黑" panose="020B0503020204020204" charset="-122"/>
                <a:cs typeface="微软雅黑" panose="020B0503020204020204" charset="-122"/>
              </a:rPr>
              <a:t>亿元。</a:t>
            </a:r>
            <a:endParaRPr lang="zh-CN" altLang="en-US" sz="17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Freeform 10"/>
          <p:cNvSpPr/>
          <p:nvPr/>
        </p:nvSpPr>
        <p:spPr bwMode="auto">
          <a:xfrm rot="5400000">
            <a:off x="4421554" y="4023186"/>
            <a:ext cx="2458498" cy="2133725"/>
          </a:xfrm>
          <a:custGeom>
            <a:avLst/>
            <a:gdLst/>
            <a:ahLst/>
            <a:cxnLst>
              <a:cxn ang="0">
                <a:pos x="10899" y="10020"/>
              </a:cxn>
              <a:cxn ang="0">
                <a:pos x="11425" y="9264"/>
              </a:cxn>
              <a:cxn ang="0">
                <a:pos x="11824" y="8454"/>
              </a:cxn>
              <a:cxn ang="0">
                <a:pos x="12097" y="7604"/>
              </a:cxn>
              <a:cxn ang="0">
                <a:pos x="12244" y="6730"/>
              </a:cxn>
              <a:cxn ang="0">
                <a:pos x="12266" y="5845"/>
              </a:cxn>
              <a:cxn ang="0">
                <a:pos x="12160" y="4965"/>
              </a:cxn>
              <a:cxn ang="0">
                <a:pos x="11930" y="4105"/>
              </a:cxn>
              <a:cxn ang="0">
                <a:pos x="11572" y="3281"/>
              </a:cxn>
              <a:cxn ang="0">
                <a:pos x="11089" y="2505"/>
              </a:cxn>
              <a:cxn ang="0">
                <a:pos x="10479" y="1795"/>
              </a:cxn>
              <a:cxn ang="0">
                <a:pos x="9768" y="1185"/>
              </a:cxn>
              <a:cxn ang="0">
                <a:pos x="8994" y="701"/>
              </a:cxn>
              <a:cxn ang="0">
                <a:pos x="8169" y="343"/>
              </a:cxn>
              <a:cxn ang="0">
                <a:pos x="7311" y="112"/>
              </a:cxn>
              <a:cxn ang="0">
                <a:pos x="6432" y="7"/>
              </a:cxn>
              <a:cxn ang="0">
                <a:pos x="5547" y="27"/>
              </a:cxn>
              <a:cxn ang="0">
                <a:pos x="4672" y="176"/>
              </a:cxn>
              <a:cxn ang="0">
                <a:pos x="3824" y="448"/>
              </a:cxn>
              <a:cxn ang="0">
                <a:pos x="3014" y="849"/>
              </a:cxn>
              <a:cxn ang="0">
                <a:pos x="2259" y="1374"/>
              </a:cxn>
              <a:cxn ang="0">
                <a:pos x="1577" y="2023"/>
              </a:cxn>
              <a:cxn ang="0">
                <a:pos x="1009" y="2757"/>
              </a:cxn>
              <a:cxn ang="0">
                <a:pos x="567" y="3550"/>
              </a:cxn>
              <a:cxn ang="0">
                <a:pos x="252" y="4388"/>
              </a:cxn>
              <a:cxn ang="0">
                <a:pos x="63" y="5257"/>
              </a:cxn>
              <a:cxn ang="0">
                <a:pos x="0" y="6140"/>
              </a:cxn>
              <a:cxn ang="0">
                <a:pos x="63" y="7023"/>
              </a:cxn>
              <a:cxn ang="0">
                <a:pos x="252" y="7890"/>
              </a:cxn>
              <a:cxn ang="0">
                <a:pos x="567" y="8729"/>
              </a:cxn>
              <a:cxn ang="0">
                <a:pos x="1009" y="9523"/>
              </a:cxn>
              <a:cxn ang="0">
                <a:pos x="1577" y="10257"/>
              </a:cxn>
              <a:cxn ang="0">
                <a:pos x="2259" y="10906"/>
              </a:cxn>
              <a:cxn ang="0">
                <a:pos x="3014" y="11431"/>
              </a:cxn>
              <a:cxn ang="0">
                <a:pos x="3824" y="11831"/>
              </a:cxn>
              <a:cxn ang="0">
                <a:pos x="4672" y="12104"/>
              </a:cxn>
              <a:cxn ang="0">
                <a:pos x="5547" y="12251"/>
              </a:cxn>
              <a:cxn ang="0">
                <a:pos x="6432" y="12273"/>
              </a:cxn>
              <a:cxn ang="0">
                <a:pos x="7311" y="12167"/>
              </a:cxn>
              <a:cxn ang="0">
                <a:pos x="8169" y="11937"/>
              </a:cxn>
              <a:cxn ang="0">
                <a:pos x="8994" y="11579"/>
              </a:cxn>
              <a:cxn ang="0">
                <a:pos x="9768" y="11095"/>
              </a:cxn>
              <a:cxn ang="0">
                <a:pos x="10479" y="10485"/>
              </a:cxn>
            </a:cxnLst>
            <a:rect l="0" t="0" r="r" b="b"/>
            <a:pathLst>
              <a:path w="12273" h="12280">
                <a:moveTo>
                  <a:pt x="10479" y="10485"/>
                </a:moveTo>
                <a:lnTo>
                  <a:pt x="10696" y="10257"/>
                </a:lnTo>
                <a:lnTo>
                  <a:pt x="10899" y="10020"/>
                </a:lnTo>
                <a:lnTo>
                  <a:pt x="11089" y="9774"/>
                </a:lnTo>
                <a:lnTo>
                  <a:pt x="11264" y="9523"/>
                </a:lnTo>
                <a:lnTo>
                  <a:pt x="11425" y="9264"/>
                </a:lnTo>
                <a:lnTo>
                  <a:pt x="11572" y="8999"/>
                </a:lnTo>
                <a:lnTo>
                  <a:pt x="11705" y="8729"/>
                </a:lnTo>
                <a:lnTo>
                  <a:pt x="11824" y="8454"/>
                </a:lnTo>
                <a:lnTo>
                  <a:pt x="11930" y="8174"/>
                </a:lnTo>
                <a:lnTo>
                  <a:pt x="12021" y="7890"/>
                </a:lnTo>
                <a:lnTo>
                  <a:pt x="12097" y="7604"/>
                </a:lnTo>
                <a:lnTo>
                  <a:pt x="12160" y="7315"/>
                </a:lnTo>
                <a:lnTo>
                  <a:pt x="12210" y="7023"/>
                </a:lnTo>
                <a:lnTo>
                  <a:pt x="12244" y="6730"/>
                </a:lnTo>
                <a:lnTo>
                  <a:pt x="12266" y="6435"/>
                </a:lnTo>
                <a:lnTo>
                  <a:pt x="12273" y="6140"/>
                </a:lnTo>
                <a:lnTo>
                  <a:pt x="12266" y="5845"/>
                </a:lnTo>
                <a:lnTo>
                  <a:pt x="12244" y="5550"/>
                </a:lnTo>
                <a:lnTo>
                  <a:pt x="12210" y="5257"/>
                </a:lnTo>
                <a:lnTo>
                  <a:pt x="12160" y="4965"/>
                </a:lnTo>
                <a:lnTo>
                  <a:pt x="12097" y="4675"/>
                </a:lnTo>
                <a:lnTo>
                  <a:pt x="12021" y="4388"/>
                </a:lnTo>
                <a:lnTo>
                  <a:pt x="11930" y="4105"/>
                </a:lnTo>
                <a:lnTo>
                  <a:pt x="11824" y="3826"/>
                </a:lnTo>
                <a:lnTo>
                  <a:pt x="11705" y="3550"/>
                </a:lnTo>
                <a:lnTo>
                  <a:pt x="11572" y="3281"/>
                </a:lnTo>
                <a:lnTo>
                  <a:pt x="11425" y="3016"/>
                </a:lnTo>
                <a:lnTo>
                  <a:pt x="11264" y="2757"/>
                </a:lnTo>
                <a:lnTo>
                  <a:pt x="11089" y="2505"/>
                </a:lnTo>
                <a:lnTo>
                  <a:pt x="10899" y="2260"/>
                </a:lnTo>
                <a:lnTo>
                  <a:pt x="10696" y="2023"/>
                </a:lnTo>
                <a:lnTo>
                  <a:pt x="10479" y="1795"/>
                </a:lnTo>
                <a:lnTo>
                  <a:pt x="10251" y="1578"/>
                </a:lnTo>
                <a:lnTo>
                  <a:pt x="10014" y="1374"/>
                </a:lnTo>
                <a:lnTo>
                  <a:pt x="9768" y="1185"/>
                </a:lnTo>
                <a:lnTo>
                  <a:pt x="9517" y="1010"/>
                </a:lnTo>
                <a:lnTo>
                  <a:pt x="9259" y="849"/>
                </a:lnTo>
                <a:lnTo>
                  <a:pt x="8994" y="701"/>
                </a:lnTo>
                <a:lnTo>
                  <a:pt x="8724" y="567"/>
                </a:lnTo>
                <a:lnTo>
                  <a:pt x="8449" y="448"/>
                </a:lnTo>
                <a:lnTo>
                  <a:pt x="8169" y="343"/>
                </a:lnTo>
                <a:lnTo>
                  <a:pt x="7886" y="252"/>
                </a:lnTo>
                <a:lnTo>
                  <a:pt x="7599" y="176"/>
                </a:lnTo>
                <a:lnTo>
                  <a:pt x="7311" y="112"/>
                </a:lnTo>
                <a:lnTo>
                  <a:pt x="7019" y="63"/>
                </a:lnTo>
                <a:lnTo>
                  <a:pt x="6726" y="27"/>
                </a:lnTo>
                <a:lnTo>
                  <a:pt x="6432" y="7"/>
                </a:lnTo>
                <a:lnTo>
                  <a:pt x="6136" y="0"/>
                </a:lnTo>
                <a:lnTo>
                  <a:pt x="5841" y="7"/>
                </a:lnTo>
                <a:lnTo>
                  <a:pt x="5547" y="27"/>
                </a:lnTo>
                <a:lnTo>
                  <a:pt x="5254" y="63"/>
                </a:lnTo>
                <a:lnTo>
                  <a:pt x="4962" y="112"/>
                </a:lnTo>
                <a:lnTo>
                  <a:pt x="4672" y="176"/>
                </a:lnTo>
                <a:lnTo>
                  <a:pt x="4386" y="252"/>
                </a:lnTo>
                <a:lnTo>
                  <a:pt x="4103" y="343"/>
                </a:lnTo>
                <a:lnTo>
                  <a:pt x="3824" y="448"/>
                </a:lnTo>
                <a:lnTo>
                  <a:pt x="3548" y="567"/>
                </a:lnTo>
                <a:lnTo>
                  <a:pt x="3279" y="701"/>
                </a:lnTo>
                <a:lnTo>
                  <a:pt x="3014" y="849"/>
                </a:lnTo>
                <a:lnTo>
                  <a:pt x="2755" y="1010"/>
                </a:lnTo>
                <a:lnTo>
                  <a:pt x="2503" y="1185"/>
                </a:lnTo>
                <a:lnTo>
                  <a:pt x="2259" y="1374"/>
                </a:lnTo>
                <a:lnTo>
                  <a:pt x="2022" y="1578"/>
                </a:lnTo>
                <a:lnTo>
                  <a:pt x="1794" y="1795"/>
                </a:lnTo>
                <a:lnTo>
                  <a:pt x="1577" y="2023"/>
                </a:lnTo>
                <a:lnTo>
                  <a:pt x="1374" y="2260"/>
                </a:lnTo>
                <a:lnTo>
                  <a:pt x="1184" y="2505"/>
                </a:lnTo>
                <a:lnTo>
                  <a:pt x="1009" y="2757"/>
                </a:lnTo>
                <a:lnTo>
                  <a:pt x="848" y="3016"/>
                </a:lnTo>
                <a:lnTo>
                  <a:pt x="701" y="3281"/>
                </a:lnTo>
                <a:lnTo>
                  <a:pt x="567" y="3550"/>
                </a:lnTo>
                <a:lnTo>
                  <a:pt x="448" y="3826"/>
                </a:lnTo>
                <a:lnTo>
                  <a:pt x="343" y="4105"/>
                </a:lnTo>
                <a:lnTo>
                  <a:pt x="252" y="4388"/>
                </a:lnTo>
                <a:lnTo>
                  <a:pt x="175" y="4675"/>
                </a:lnTo>
                <a:lnTo>
                  <a:pt x="112" y="4965"/>
                </a:lnTo>
                <a:lnTo>
                  <a:pt x="63" y="5257"/>
                </a:lnTo>
                <a:lnTo>
                  <a:pt x="27" y="5550"/>
                </a:lnTo>
                <a:lnTo>
                  <a:pt x="7" y="5845"/>
                </a:lnTo>
                <a:lnTo>
                  <a:pt x="0" y="6140"/>
                </a:lnTo>
                <a:lnTo>
                  <a:pt x="7" y="6435"/>
                </a:lnTo>
                <a:lnTo>
                  <a:pt x="27" y="6730"/>
                </a:lnTo>
                <a:lnTo>
                  <a:pt x="63" y="7023"/>
                </a:lnTo>
                <a:lnTo>
                  <a:pt x="112" y="7315"/>
                </a:lnTo>
                <a:lnTo>
                  <a:pt x="175" y="7604"/>
                </a:lnTo>
                <a:lnTo>
                  <a:pt x="252" y="7890"/>
                </a:lnTo>
                <a:lnTo>
                  <a:pt x="343" y="8174"/>
                </a:lnTo>
                <a:lnTo>
                  <a:pt x="448" y="8454"/>
                </a:lnTo>
                <a:lnTo>
                  <a:pt x="567" y="8729"/>
                </a:lnTo>
                <a:lnTo>
                  <a:pt x="701" y="8999"/>
                </a:lnTo>
                <a:lnTo>
                  <a:pt x="848" y="9264"/>
                </a:lnTo>
                <a:lnTo>
                  <a:pt x="1009" y="9523"/>
                </a:lnTo>
                <a:lnTo>
                  <a:pt x="1184" y="9774"/>
                </a:lnTo>
                <a:lnTo>
                  <a:pt x="1374" y="10020"/>
                </a:lnTo>
                <a:lnTo>
                  <a:pt x="1577" y="10257"/>
                </a:lnTo>
                <a:lnTo>
                  <a:pt x="1794" y="10485"/>
                </a:lnTo>
                <a:lnTo>
                  <a:pt x="2022" y="10702"/>
                </a:lnTo>
                <a:lnTo>
                  <a:pt x="2259" y="10906"/>
                </a:lnTo>
                <a:lnTo>
                  <a:pt x="2503" y="11095"/>
                </a:lnTo>
                <a:lnTo>
                  <a:pt x="2755" y="11270"/>
                </a:lnTo>
                <a:lnTo>
                  <a:pt x="3014" y="11431"/>
                </a:lnTo>
                <a:lnTo>
                  <a:pt x="3279" y="11579"/>
                </a:lnTo>
                <a:lnTo>
                  <a:pt x="3548" y="11712"/>
                </a:lnTo>
                <a:lnTo>
                  <a:pt x="3824" y="11831"/>
                </a:lnTo>
                <a:lnTo>
                  <a:pt x="4103" y="11937"/>
                </a:lnTo>
                <a:lnTo>
                  <a:pt x="4386" y="12028"/>
                </a:lnTo>
                <a:lnTo>
                  <a:pt x="4672" y="12104"/>
                </a:lnTo>
                <a:lnTo>
                  <a:pt x="4962" y="12167"/>
                </a:lnTo>
                <a:lnTo>
                  <a:pt x="5254" y="12217"/>
                </a:lnTo>
                <a:lnTo>
                  <a:pt x="5547" y="12251"/>
                </a:lnTo>
                <a:lnTo>
                  <a:pt x="5841" y="12273"/>
                </a:lnTo>
                <a:lnTo>
                  <a:pt x="6136" y="12280"/>
                </a:lnTo>
                <a:lnTo>
                  <a:pt x="6432" y="12273"/>
                </a:lnTo>
                <a:lnTo>
                  <a:pt x="6726" y="12251"/>
                </a:lnTo>
                <a:lnTo>
                  <a:pt x="7019" y="12217"/>
                </a:lnTo>
                <a:lnTo>
                  <a:pt x="7311" y="12167"/>
                </a:lnTo>
                <a:lnTo>
                  <a:pt x="7599" y="12104"/>
                </a:lnTo>
                <a:lnTo>
                  <a:pt x="7886" y="12028"/>
                </a:lnTo>
                <a:lnTo>
                  <a:pt x="8169" y="11937"/>
                </a:lnTo>
                <a:lnTo>
                  <a:pt x="8449" y="11831"/>
                </a:lnTo>
                <a:lnTo>
                  <a:pt x="8724" y="11712"/>
                </a:lnTo>
                <a:lnTo>
                  <a:pt x="8994" y="11579"/>
                </a:lnTo>
                <a:lnTo>
                  <a:pt x="9259" y="11431"/>
                </a:lnTo>
                <a:lnTo>
                  <a:pt x="9517" y="11270"/>
                </a:lnTo>
                <a:lnTo>
                  <a:pt x="9768" y="11095"/>
                </a:lnTo>
                <a:lnTo>
                  <a:pt x="10014" y="10906"/>
                </a:lnTo>
                <a:lnTo>
                  <a:pt x="10251" y="10702"/>
                </a:lnTo>
                <a:lnTo>
                  <a:pt x="10479" y="10485"/>
                </a:lnTo>
              </a:path>
            </a:pathLst>
          </a:custGeom>
          <a:solidFill>
            <a:schemeClr val="bg1"/>
          </a:solidFill>
          <a:ln w="381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ar-SA" sz="1200">
              <a:solidFill>
                <a:prstClr val="white"/>
              </a:solidFill>
              <a:ea typeface="方正兰亭黑简体" panose="02000000000000000000" pitchFamily="2" charset="-122"/>
            </a:endParaRPr>
          </a:p>
        </p:txBody>
      </p:sp>
      <p:sp>
        <p:nvSpPr>
          <p:cNvPr id="4" name="Freeform 11"/>
          <p:cNvSpPr/>
          <p:nvPr/>
        </p:nvSpPr>
        <p:spPr bwMode="auto">
          <a:xfrm rot="5400000">
            <a:off x="4609511" y="4213588"/>
            <a:ext cx="2082115" cy="1808801"/>
          </a:xfrm>
          <a:custGeom>
            <a:avLst/>
            <a:gdLst/>
            <a:ahLst/>
            <a:cxnLst>
              <a:cxn ang="0">
                <a:pos x="9237" y="8491"/>
              </a:cxn>
              <a:cxn ang="0">
                <a:pos x="9682" y="7851"/>
              </a:cxn>
              <a:cxn ang="0">
                <a:pos x="10021" y="7164"/>
              </a:cxn>
              <a:cxn ang="0">
                <a:pos x="10252" y="6445"/>
              </a:cxn>
              <a:cxn ang="0">
                <a:pos x="10376" y="5704"/>
              </a:cxn>
              <a:cxn ang="0">
                <a:pos x="10395" y="4954"/>
              </a:cxn>
              <a:cxn ang="0">
                <a:pos x="10305" y="4209"/>
              </a:cxn>
              <a:cxn ang="0">
                <a:pos x="10109" y="3479"/>
              </a:cxn>
              <a:cxn ang="0">
                <a:pos x="9807" y="2781"/>
              </a:cxn>
              <a:cxn ang="0">
                <a:pos x="9397" y="2124"/>
              </a:cxn>
              <a:cxn ang="0">
                <a:pos x="8880" y="1521"/>
              </a:cxn>
              <a:cxn ang="0">
                <a:pos x="8279" y="1005"/>
              </a:cxn>
              <a:cxn ang="0">
                <a:pos x="7622" y="595"/>
              </a:cxn>
              <a:cxn ang="0">
                <a:pos x="6923" y="292"/>
              </a:cxn>
              <a:cxn ang="0">
                <a:pos x="6195" y="95"/>
              </a:cxn>
              <a:cxn ang="0">
                <a:pos x="5450" y="7"/>
              </a:cxn>
              <a:cxn ang="0">
                <a:pos x="4701" y="24"/>
              </a:cxn>
              <a:cxn ang="0">
                <a:pos x="3960" y="149"/>
              </a:cxn>
              <a:cxn ang="0">
                <a:pos x="3240" y="381"/>
              </a:cxn>
              <a:cxn ang="0">
                <a:pos x="2555" y="720"/>
              </a:cxn>
              <a:cxn ang="0">
                <a:pos x="1915" y="1165"/>
              </a:cxn>
              <a:cxn ang="0">
                <a:pos x="1336" y="1716"/>
              </a:cxn>
              <a:cxn ang="0">
                <a:pos x="855" y="2337"/>
              </a:cxn>
              <a:cxn ang="0">
                <a:pos x="481" y="3010"/>
              </a:cxn>
              <a:cxn ang="0">
                <a:pos x="214" y="3720"/>
              </a:cxn>
              <a:cxn ang="0">
                <a:pos x="54" y="4455"/>
              </a:cxn>
              <a:cxn ang="0">
                <a:pos x="0" y="5204"/>
              </a:cxn>
              <a:cxn ang="0">
                <a:pos x="54" y="5952"/>
              </a:cxn>
              <a:cxn ang="0">
                <a:pos x="214" y="6687"/>
              </a:cxn>
              <a:cxn ang="0">
                <a:pos x="481" y="7398"/>
              </a:cxn>
              <a:cxn ang="0">
                <a:pos x="855" y="8070"/>
              </a:cxn>
              <a:cxn ang="0">
                <a:pos x="1336" y="8692"/>
              </a:cxn>
              <a:cxn ang="0">
                <a:pos x="1915" y="9243"/>
              </a:cxn>
              <a:cxn ang="0">
                <a:pos x="2555" y="9688"/>
              </a:cxn>
              <a:cxn ang="0">
                <a:pos x="3240" y="10027"/>
              </a:cxn>
              <a:cxn ang="0">
                <a:pos x="3960" y="10258"/>
              </a:cxn>
              <a:cxn ang="0">
                <a:pos x="4701" y="10383"/>
              </a:cxn>
              <a:cxn ang="0">
                <a:pos x="5450" y="10401"/>
              </a:cxn>
              <a:cxn ang="0">
                <a:pos x="6195" y="10312"/>
              </a:cxn>
              <a:cxn ang="0">
                <a:pos x="6923" y="10116"/>
              </a:cxn>
              <a:cxn ang="0">
                <a:pos x="7622" y="9813"/>
              </a:cxn>
              <a:cxn ang="0">
                <a:pos x="8279" y="9403"/>
              </a:cxn>
              <a:cxn ang="0">
                <a:pos x="8880" y="8886"/>
              </a:cxn>
            </a:cxnLst>
            <a:rect l="0" t="0" r="r" b="b"/>
            <a:pathLst>
              <a:path w="10400" h="10407">
                <a:moveTo>
                  <a:pt x="8880" y="8886"/>
                </a:moveTo>
                <a:lnTo>
                  <a:pt x="9064" y="8692"/>
                </a:lnTo>
                <a:lnTo>
                  <a:pt x="9237" y="8491"/>
                </a:lnTo>
                <a:lnTo>
                  <a:pt x="9397" y="8284"/>
                </a:lnTo>
                <a:lnTo>
                  <a:pt x="9545" y="8070"/>
                </a:lnTo>
                <a:lnTo>
                  <a:pt x="9682" y="7851"/>
                </a:lnTo>
                <a:lnTo>
                  <a:pt x="9807" y="7627"/>
                </a:lnTo>
                <a:lnTo>
                  <a:pt x="9919" y="7398"/>
                </a:lnTo>
                <a:lnTo>
                  <a:pt x="10021" y="7164"/>
                </a:lnTo>
                <a:lnTo>
                  <a:pt x="10109" y="6927"/>
                </a:lnTo>
                <a:lnTo>
                  <a:pt x="10186" y="6687"/>
                </a:lnTo>
                <a:lnTo>
                  <a:pt x="10252" y="6445"/>
                </a:lnTo>
                <a:lnTo>
                  <a:pt x="10305" y="6199"/>
                </a:lnTo>
                <a:lnTo>
                  <a:pt x="10347" y="5952"/>
                </a:lnTo>
                <a:lnTo>
                  <a:pt x="10376" y="5704"/>
                </a:lnTo>
                <a:lnTo>
                  <a:pt x="10395" y="5454"/>
                </a:lnTo>
                <a:lnTo>
                  <a:pt x="10400" y="5204"/>
                </a:lnTo>
                <a:lnTo>
                  <a:pt x="10395" y="4954"/>
                </a:lnTo>
                <a:lnTo>
                  <a:pt x="10376" y="4704"/>
                </a:lnTo>
                <a:lnTo>
                  <a:pt x="10347" y="4455"/>
                </a:lnTo>
                <a:lnTo>
                  <a:pt x="10305" y="4209"/>
                </a:lnTo>
                <a:lnTo>
                  <a:pt x="10252" y="3963"/>
                </a:lnTo>
                <a:lnTo>
                  <a:pt x="10186" y="3720"/>
                </a:lnTo>
                <a:lnTo>
                  <a:pt x="10109" y="3479"/>
                </a:lnTo>
                <a:lnTo>
                  <a:pt x="10021" y="3243"/>
                </a:lnTo>
                <a:lnTo>
                  <a:pt x="9919" y="3010"/>
                </a:lnTo>
                <a:lnTo>
                  <a:pt x="9807" y="2781"/>
                </a:lnTo>
                <a:lnTo>
                  <a:pt x="9682" y="2557"/>
                </a:lnTo>
                <a:lnTo>
                  <a:pt x="9545" y="2337"/>
                </a:lnTo>
                <a:lnTo>
                  <a:pt x="9397" y="2124"/>
                </a:lnTo>
                <a:lnTo>
                  <a:pt x="9237" y="1916"/>
                </a:lnTo>
                <a:lnTo>
                  <a:pt x="9064" y="1716"/>
                </a:lnTo>
                <a:lnTo>
                  <a:pt x="8880" y="1521"/>
                </a:lnTo>
                <a:lnTo>
                  <a:pt x="8686" y="1337"/>
                </a:lnTo>
                <a:lnTo>
                  <a:pt x="8485" y="1165"/>
                </a:lnTo>
                <a:lnTo>
                  <a:pt x="8279" y="1005"/>
                </a:lnTo>
                <a:lnTo>
                  <a:pt x="8065" y="856"/>
                </a:lnTo>
                <a:lnTo>
                  <a:pt x="7846" y="720"/>
                </a:lnTo>
                <a:lnTo>
                  <a:pt x="7622" y="595"/>
                </a:lnTo>
                <a:lnTo>
                  <a:pt x="7393" y="482"/>
                </a:lnTo>
                <a:lnTo>
                  <a:pt x="7160" y="381"/>
                </a:lnTo>
                <a:lnTo>
                  <a:pt x="6923" y="292"/>
                </a:lnTo>
                <a:lnTo>
                  <a:pt x="6683" y="214"/>
                </a:lnTo>
                <a:lnTo>
                  <a:pt x="6441" y="149"/>
                </a:lnTo>
                <a:lnTo>
                  <a:pt x="6195" y="95"/>
                </a:lnTo>
                <a:lnTo>
                  <a:pt x="5948" y="54"/>
                </a:lnTo>
                <a:lnTo>
                  <a:pt x="5700" y="24"/>
                </a:lnTo>
                <a:lnTo>
                  <a:pt x="5450" y="7"/>
                </a:lnTo>
                <a:lnTo>
                  <a:pt x="5200" y="0"/>
                </a:lnTo>
                <a:lnTo>
                  <a:pt x="4951" y="7"/>
                </a:lnTo>
                <a:lnTo>
                  <a:pt x="4701" y="24"/>
                </a:lnTo>
                <a:lnTo>
                  <a:pt x="4452" y="54"/>
                </a:lnTo>
                <a:lnTo>
                  <a:pt x="4206" y="95"/>
                </a:lnTo>
                <a:lnTo>
                  <a:pt x="3960" y="149"/>
                </a:lnTo>
                <a:lnTo>
                  <a:pt x="3717" y="214"/>
                </a:lnTo>
                <a:lnTo>
                  <a:pt x="3477" y="292"/>
                </a:lnTo>
                <a:lnTo>
                  <a:pt x="3240" y="381"/>
                </a:lnTo>
                <a:lnTo>
                  <a:pt x="3008" y="482"/>
                </a:lnTo>
                <a:lnTo>
                  <a:pt x="2778" y="595"/>
                </a:lnTo>
                <a:lnTo>
                  <a:pt x="2555" y="720"/>
                </a:lnTo>
                <a:lnTo>
                  <a:pt x="2335" y="856"/>
                </a:lnTo>
                <a:lnTo>
                  <a:pt x="2122" y="1005"/>
                </a:lnTo>
                <a:lnTo>
                  <a:pt x="1915" y="1165"/>
                </a:lnTo>
                <a:lnTo>
                  <a:pt x="1714" y="1337"/>
                </a:lnTo>
                <a:lnTo>
                  <a:pt x="1520" y="1521"/>
                </a:lnTo>
                <a:lnTo>
                  <a:pt x="1336" y="1716"/>
                </a:lnTo>
                <a:lnTo>
                  <a:pt x="1164" y="1916"/>
                </a:lnTo>
                <a:lnTo>
                  <a:pt x="1004" y="2124"/>
                </a:lnTo>
                <a:lnTo>
                  <a:pt x="855" y="2337"/>
                </a:lnTo>
                <a:lnTo>
                  <a:pt x="719" y="2557"/>
                </a:lnTo>
                <a:lnTo>
                  <a:pt x="594" y="2781"/>
                </a:lnTo>
                <a:lnTo>
                  <a:pt x="481" y="3010"/>
                </a:lnTo>
                <a:lnTo>
                  <a:pt x="380" y="3243"/>
                </a:lnTo>
                <a:lnTo>
                  <a:pt x="292" y="3479"/>
                </a:lnTo>
                <a:lnTo>
                  <a:pt x="214" y="3720"/>
                </a:lnTo>
                <a:lnTo>
                  <a:pt x="149" y="3963"/>
                </a:lnTo>
                <a:lnTo>
                  <a:pt x="95" y="4209"/>
                </a:lnTo>
                <a:lnTo>
                  <a:pt x="54" y="4455"/>
                </a:lnTo>
                <a:lnTo>
                  <a:pt x="23" y="4704"/>
                </a:lnTo>
                <a:lnTo>
                  <a:pt x="6" y="4954"/>
                </a:lnTo>
                <a:lnTo>
                  <a:pt x="0" y="5204"/>
                </a:lnTo>
                <a:lnTo>
                  <a:pt x="6" y="5454"/>
                </a:lnTo>
                <a:lnTo>
                  <a:pt x="23" y="5704"/>
                </a:lnTo>
                <a:lnTo>
                  <a:pt x="54" y="5952"/>
                </a:lnTo>
                <a:lnTo>
                  <a:pt x="95" y="6199"/>
                </a:lnTo>
                <a:lnTo>
                  <a:pt x="149" y="6445"/>
                </a:lnTo>
                <a:lnTo>
                  <a:pt x="214" y="6687"/>
                </a:lnTo>
                <a:lnTo>
                  <a:pt x="292" y="6927"/>
                </a:lnTo>
                <a:lnTo>
                  <a:pt x="380" y="7164"/>
                </a:lnTo>
                <a:lnTo>
                  <a:pt x="481" y="7398"/>
                </a:lnTo>
                <a:lnTo>
                  <a:pt x="594" y="7627"/>
                </a:lnTo>
                <a:lnTo>
                  <a:pt x="719" y="7851"/>
                </a:lnTo>
                <a:lnTo>
                  <a:pt x="855" y="8070"/>
                </a:lnTo>
                <a:lnTo>
                  <a:pt x="1004" y="8284"/>
                </a:lnTo>
                <a:lnTo>
                  <a:pt x="1164" y="8491"/>
                </a:lnTo>
                <a:lnTo>
                  <a:pt x="1336" y="8692"/>
                </a:lnTo>
                <a:lnTo>
                  <a:pt x="1520" y="8886"/>
                </a:lnTo>
                <a:lnTo>
                  <a:pt x="1714" y="9070"/>
                </a:lnTo>
                <a:lnTo>
                  <a:pt x="1915" y="9243"/>
                </a:lnTo>
                <a:lnTo>
                  <a:pt x="2122" y="9403"/>
                </a:lnTo>
                <a:lnTo>
                  <a:pt x="2335" y="9551"/>
                </a:lnTo>
                <a:lnTo>
                  <a:pt x="2555" y="9688"/>
                </a:lnTo>
                <a:lnTo>
                  <a:pt x="2778" y="9813"/>
                </a:lnTo>
                <a:lnTo>
                  <a:pt x="3008" y="9925"/>
                </a:lnTo>
                <a:lnTo>
                  <a:pt x="3240" y="10027"/>
                </a:lnTo>
                <a:lnTo>
                  <a:pt x="3477" y="10116"/>
                </a:lnTo>
                <a:lnTo>
                  <a:pt x="3717" y="10192"/>
                </a:lnTo>
                <a:lnTo>
                  <a:pt x="3960" y="10258"/>
                </a:lnTo>
                <a:lnTo>
                  <a:pt x="4206" y="10312"/>
                </a:lnTo>
                <a:lnTo>
                  <a:pt x="4452" y="10354"/>
                </a:lnTo>
                <a:lnTo>
                  <a:pt x="4701" y="10383"/>
                </a:lnTo>
                <a:lnTo>
                  <a:pt x="4951" y="10401"/>
                </a:lnTo>
                <a:lnTo>
                  <a:pt x="5200" y="10407"/>
                </a:lnTo>
                <a:lnTo>
                  <a:pt x="5450" y="10401"/>
                </a:lnTo>
                <a:lnTo>
                  <a:pt x="5700" y="10383"/>
                </a:lnTo>
                <a:lnTo>
                  <a:pt x="5948" y="10354"/>
                </a:lnTo>
                <a:lnTo>
                  <a:pt x="6195" y="10312"/>
                </a:lnTo>
                <a:lnTo>
                  <a:pt x="6441" y="10258"/>
                </a:lnTo>
                <a:lnTo>
                  <a:pt x="6683" y="10192"/>
                </a:lnTo>
                <a:lnTo>
                  <a:pt x="6923" y="10116"/>
                </a:lnTo>
                <a:lnTo>
                  <a:pt x="7160" y="10027"/>
                </a:lnTo>
                <a:lnTo>
                  <a:pt x="7393" y="9925"/>
                </a:lnTo>
                <a:lnTo>
                  <a:pt x="7622" y="9813"/>
                </a:lnTo>
                <a:lnTo>
                  <a:pt x="7846" y="9688"/>
                </a:lnTo>
                <a:lnTo>
                  <a:pt x="8065" y="9551"/>
                </a:lnTo>
                <a:lnTo>
                  <a:pt x="8279" y="9403"/>
                </a:lnTo>
                <a:lnTo>
                  <a:pt x="8485" y="9243"/>
                </a:lnTo>
                <a:lnTo>
                  <a:pt x="8686" y="9070"/>
                </a:lnTo>
                <a:lnTo>
                  <a:pt x="8880" y="8886"/>
                </a:lnTo>
              </a:path>
            </a:pathLst>
          </a:custGeom>
          <a:gradFill flip="none" rotWithShape="1">
            <a:gsLst>
              <a:gs pos="0">
                <a:schemeClr val="bg1"/>
              </a:gs>
              <a:gs pos="50000">
                <a:schemeClr val="bg1"/>
              </a:gs>
              <a:gs pos="100000">
                <a:schemeClr val="bg1">
                  <a:lumMod val="85000"/>
                </a:schemeClr>
              </a:gs>
            </a:gsLst>
            <a:path path="circle">
              <a:fillToRect l="50000" t="50000" r="50000" b="50000"/>
            </a:path>
            <a:tileRect/>
          </a:gradFill>
          <a:ln w="1">
            <a:noFill/>
            <a:prstDash val="solid"/>
            <a:round/>
          </a:ln>
        </p:spPr>
        <p:txBody>
          <a:bodyPr vert="horz" wrap="square" lIns="121920" tIns="60960" rIns="121920" bIns="60960" numCol="1" anchor="t" anchorCtr="0" compatLnSpc="1"/>
          <a:p>
            <a:endParaRPr lang="ar-SA" sz="3200">
              <a:latin typeface="方正兰亭黑简体" panose="02000000000000000000" pitchFamily="2" charset="-122"/>
              <a:ea typeface="方正兰亭黑简体" panose="02000000000000000000" pitchFamily="2" charset="-122"/>
            </a:endParaRPr>
          </a:p>
        </p:txBody>
      </p:sp>
      <p:sp>
        <p:nvSpPr>
          <p:cNvPr id="104" name="Freeform 196"/>
          <p:cNvSpPr/>
          <p:nvPr/>
        </p:nvSpPr>
        <p:spPr bwMode="auto">
          <a:xfrm>
            <a:off x="4944057" y="4436581"/>
            <a:ext cx="1424708" cy="926056"/>
          </a:xfrm>
          <a:custGeom>
            <a:avLst/>
            <a:gdLst>
              <a:gd name="T0" fmla="*/ 242 w 319"/>
              <a:gd name="T1" fmla="*/ 58 h 207"/>
              <a:gd name="T2" fmla="*/ 229 w 319"/>
              <a:gd name="T3" fmla="*/ 59 h 207"/>
              <a:gd name="T4" fmla="*/ 218 w 319"/>
              <a:gd name="T5" fmla="*/ 35 h 207"/>
              <a:gd name="T6" fmla="*/ 199 w 319"/>
              <a:gd name="T7" fmla="*/ 16 h 207"/>
              <a:gd name="T8" fmla="*/ 175 w 319"/>
              <a:gd name="T9" fmla="*/ 4 h 207"/>
              <a:gd name="T10" fmla="*/ 148 w 319"/>
              <a:gd name="T11" fmla="*/ 0 h 207"/>
              <a:gd name="T12" fmla="*/ 140 w 319"/>
              <a:gd name="T13" fmla="*/ 0 h 207"/>
              <a:gd name="T14" fmla="*/ 124 w 319"/>
              <a:gd name="T15" fmla="*/ 4 h 207"/>
              <a:gd name="T16" fmla="*/ 108 w 319"/>
              <a:gd name="T17" fmla="*/ 10 h 207"/>
              <a:gd name="T18" fmla="*/ 95 w 319"/>
              <a:gd name="T19" fmla="*/ 18 h 207"/>
              <a:gd name="T20" fmla="*/ 83 w 319"/>
              <a:gd name="T21" fmla="*/ 30 h 207"/>
              <a:gd name="T22" fmla="*/ 74 w 319"/>
              <a:gd name="T23" fmla="*/ 43 h 207"/>
              <a:gd name="T24" fmla="*/ 68 w 319"/>
              <a:gd name="T25" fmla="*/ 58 h 207"/>
              <a:gd name="T26" fmla="*/ 64 w 319"/>
              <a:gd name="T27" fmla="*/ 74 h 207"/>
              <a:gd name="T28" fmla="*/ 64 w 319"/>
              <a:gd name="T29" fmla="*/ 83 h 207"/>
              <a:gd name="T30" fmla="*/ 65 w 319"/>
              <a:gd name="T31" fmla="*/ 95 h 207"/>
              <a:gd name="T32" fmla="*/ 57 w 319"/>
              <a:gd name="T33" fmla="*/ 94 h 207"/>
              <a:gd name="T34" fmla="*/ 36 w 319"/>
              <a:gd name="T35" fmla="*/ 99 h 207"/>
              <a:gd name="T36" fmla="*/ 17 w 319"/>
              <a:gd name="T37" fmla="*/ 111 h 207"/>
              <a:gd name="T38" fmla="*/ 5 w 319"/>
              <a:gd name="T39" fmla="*/ 128 h 207"/>
              <a:gd name="T40" fmla="*/ 0 w 319"/>
              <a:gd name="T41" fmla="*/ 151 h 207"/>
              <a:gd name="T42" fmla="*/ 1 w 319"/>
              <a:gd name="T43" fmla="*/ 162 h 207"/>
              <a:gd name="T44" fmla="*/ 10 w 319"/>
              <a:gd name="T45" fmla="*/ 182 h 207"/>
              <a:gd name="T46" fmla="*/ 25 w 319"/>
              <a:gd name="T47" fmla="*/ 197 h 207"/>
              <a:gd name="T48" fmla="*/ 46 w 319"/>
              <a:gd name="T49" fmla="*/ 206 h 207"/>
              <a:gd name="T50" fmla="*/ 137 w 319"/>
              <a:gd name="T51" fmla="*/ 207 h 207"/>
              <a:gd name="T52" fmla="*/ 104 w 319"/>
              <a:gd name="T53" fmla="*/ 147 h 207"/>
              <a:gd name="T54" fmla="*/ 216 w 319"/>
              <a:gd name="T55" fmla="*/ 147 h 207"/>
              <a:gd name="T56" fmla="*/ 181 w 319"/>
              <a:gd name="T57" fmla="*/ 207 h 207"/>
              <a:gd name="T58" fmla="*/ 242 w 319"/>
              <a:gd name="T59" fmla="*/ 207 h 207"/>
              <a:gd name="T60" fmla="*/ 258 w 319"/>
              <a:gd name="T61" fmla="*/ 206 h 207"/>
              <a:gd name="T62" fmla="*/ 272 w 319"/>
              <a:gd name="T63" fmla="*/ 201 h 207"/>
              <a:gd name="T64" fmla="*/ 285 w 319"/>
              <a:gd name="T65" fmla="*/ 194 h 207"/>
              <a:gd name="T66" fmla="*/ 296 w 319"/>
              <a:gd name="T67" fmla="*/ 185 h 207"/>
              <a:gd name="T68" fmla="*/ 306 w 319"/>
              <a:gd name="T69" fmla="*/ 174 h 207"/>
              <a:gd name="T70" fmla="*/ 313 w 319"/>
              <a:gd name="T71" fmla="*/ 161 h 207"/>
              <a:gd name="T72" fmla="*/ 317 w 319"/>
              <a:gd name="T73" fmla="*/ 148 h 207"/>
              <a:gd name="T74" fmla="*/ 319 w 319"/>
              <a:gd name="T75" fmla="*/ 132 h 207"/>
              <a:gd name="T76" fmla="*/ 318 w 319"/>
              <a:gd name="T77" fmla="*/ 125 h 207"/>
              <a:gd name="T78" fmla="*/ 315 w 319"/>
              <a:gd name="T79" fmla="*/ 111 h 207"/>
              <a:gd name="T80" fmla="*/ 310 w 319"/>
              <a:gd name="T81" fmla="*/ 97 h 207"/>
              <a:gd name="T82" fmla="*/ 301 w 319"/>
              <a:gd name="T83" fmla="*/ 85 h 207"/>
              <a:gd name="T84" fmla="*/ 291 w 319"/>
              <a:gd name="T85" fmla="*/ 74 h 207"/>
              <a:gd name="T86" fmla="*/ 279 w 319"/>
              <a:gd name="T87" fmla="*/ 67 h 207"/>
              <a:gd name="T88" fmla="*/ 265 w 319"/>
              <a:gd name="T89" fmla="*/ 61 h 207"/>
              <a:gd name="T90" fmla="*/ 250 w 319"/>
              <a:gd name="T91" fmla="*/ 58 h 207"/>
              <a:gd name="T92" fmla="*/ 242 w 319"/>
              <a:gd name="T93" fmla="*/ 5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07">
                <a:moveTo>
                  <a:pt x="242" y="58"/>
                </a:moveTo>
                <a:lnTo>
                  <a:pt x="242" y="58"/>
                </a:lnTo>
                <a:lnTo>
                  <a:pt x="229" y="59"/>
                </a:lnTo>
                <a:lnTo>
                  <a:pt x="229" y="59"/>
                </a:lnTo>
                <a:lnTo>
                  <a:pt x="225" y="46"/>
                </a:lnTo>
                <a:lnTo>
                  <a:pt x="218" y="35"/>
                </a:lnTo>
                <a:lnTo>
                  <a:pt x="209" y="25"/>
                </a:lnTo>
                <a:lnTo>
                  <a:pt x="199" y="16"/>
                </a:lnTo>
                <a:lnTo>
                  <a:pt x="188" y="9"/>
                </a:lnTo>
                <a:lnTo>
                  <a:pt x="175" y="4"/>
                </a:lnTo>
                <a:lnTo>
                  <a:pt x="163" y="1"/>
                </a:lnTo>
                <a:lnTo>
                  <a:pt x="148" y="0"/>
                </a:lnTo>
                <a:lnTo>
                  <a:pt x="148" y="0"/>
                </a:lnTo>
                <a:lnTo>
                  <a:pt x="140" y="0"/>
                </a:lnTo>
                <a:lnTo>
                  <a:pt x="131" y="2"/>
                </a:lnTo>
                <a:lnTo>
                  <a:pt x="124" y="4"/>
                </a:lnTo>
                <a:lnTo>
                  <a:pt x="115" y="6"/>
                </a:lnTo>
                <a:lnTo>
                  <a:pt x="108" y="10"/>
                </a:lnTo>
                <a:lnTo>
                  <a:pt x="101" y="14"/>
                </a:lnTo>
                <a:lnTo>
                  <a:pt x="95" y="18"/>
                </a:lnTo>
                <a:lnTo>
                  <a:pt x="88" y="24"/>
                </a:lnTo>
                <a:lnTo>
                  <a:pt x="83" y="30"/>
                </a:lnTo>
                <a:lnTo>
                  <a:pt x="78" y="36"/>
                </a:lnTo>
                <a:lnTo>
                  <a:pt x="74" y="43"/>
                </a:lnTo>
                <a:lnTo>
                  <a:pt x="70" y="51"/>
                </a:lnTo>
                <a:lnTo>
                  <a:pt x="68" y="58"/>
                </a:lnTo>
                <a:lnTo>
                  <a:pt x="66" y="66"/>
                </a:lnTo>
                <a:lnTo>
                  <a:pt x="64" y="74"/>
                </a:lnTo>
                <a:lnTo>
                  <a:pt x="64" y="83"/>
                </a:lnTo>
                <a:lnTo>
                  <a:pt x="64" y="83"/>
                </a:lnTo>
                <a:lnTo>
                  <a:pt x="65" y="95"/>
                </a:lnTo>
                <a:lnTo>
                  <a:pt x="65" y="95"/>
                </a:lnTo>
                <a:lnTo>
                  <a:pt x="57" y="94"/>
                </a:lnTo>
                <a:lnTo>
                  <a:pt x="57" y="94"/>
                </a:lnTo>
                <a:lnTo>
                  <a:pt x="46" y="95"/>
                </a:lnTo>
                <a:lnTo>
                  <a:pt x="36" y="99"/>
                </a:lnTo>
                <a:lnTo>
                  <a:pt x="25" y="104"/>
                </a:lnTo>
                <a:lnTo>
                  <a:pt x="17" y="111"/>
                </a:lnTo>
                <a:lnTo>
                  <a:pt x="10" y="119"/>
                </a:lnTo>
                <a:lnTo>
                  <a:pt x="5" y="128"/>
                </a:lnTo>
                <a:lnTo>
                  <a:pt x="1" y="139"/>
                </a:lnTo>
                <a:lnTo>
                  <a:pt x="0" y="151"/>
                </a:lnTo>
                <a:lnTo>
                  <a:pt x="0" y="151"/>
                </a:lnTo>
                <a:lnTo>
                  <a:pt x="1" y="162"/>
                </a:lnTo>
                <a:lnTo>
                  <a:pt x="5" y="173"/>
                </a:lnTo>
                <a:lnTo>
                  <a:pt x="10" y="182"/>
                </a:lnTo>
                <a:lnTo>
                  <a:pt x="17" y="190"/>
                </a:lnTo>
                <a:lnTo>
                  <a:pt x="25" y="197"/>
                </a:lnTo>
                <a:lnTo>
                  <a:pt x="36" y="203"/>
                </a:lnTo>
                <a:lnTo>
                  <a:pt x="46" y="206"/>
                </a:lnTo>
                <a:lnTo>
                  <a:pt x="57" y="207"/>
                </a:lnTo>
                <a:lnTo>
                  <a:pt x="137" y="207"/>
                </a:lnTo>
                <a:lnTo>
                  <a:pt x="137" y="147"/>
                </a:lnTo>
                <a:lnTo>
                  <a:pt x="104" y="147"/>
                </a:lnTo>
                <a:lnTo>
                  <a:pt x="160" y="73"/>
                </a:lnTo>
                <a:lnTo>
                  <a:pt x="216" y="147"/>
                </a:lnTo>
                <a:lnTo>
                  <a:pt x="181" y="147"/>
                </a:lnTo>
                <a:lnTo>
                  <a:pt x="181" y="207"/>
                </a:lnTo>
                <a:lnTo>
                  <a:pt x="242" y="207"/>
                </a:lnTo>
                <a:lnTo>
                  <a:pt x="242" y="207"/>
                </a:lnTo>
                <a:lnTo>
                  <a:pt x="250" y="207"/>
                </a:lnTo>
                <a:lnTo>
                  <a:pt x="258" y="206"/>
                </a:lnTo>
                <a:lnTo>
                  <a:pt x="265" y="204"/>
                </a:lnTo>
                <a:lnTo>
                  <a:pt x="272" y="201"/>
                </a:lnTo>
                <a:lnTo>
                  <a:pt x="279" y="197"/>
                </a:lnTo>
                <a:lnTo>
                  <a:pt x="285" y="194"/>
                </a:lnTo>
                <a:lnTo>
                  <a:pt x="291" y="190"/>
                </a:lnTo>
                <a:lnTo>
                  <a:pt x="296" y="185"/>
                </a:lnTo>
                <a:lnTo>
                  <a:pt x="301" y="180"/>
                </a:lnTo>
                <a:lnTo>
                  <a:pt x="306" y="174"/>
                </a:lnTo>
                <a:lnTo>
                  <a:pt x="310" y="167"/>
                </a:lnTo>
                <a:lnTo>
                  <a:pt x="313" y="161"/>
                </a:lnTo>
                <a:lnTo>
                  <a:pt x="315" y="154"/>
                </a:lnTo>
                <a:lnTo>
                  <a:pt x="317" y="148"/>
                </a:lnTo>
                <a:lnTo>
                  <a:pt x="318" y="139"/>
                </a:lnTo>
                <a:lnTo>
                  <a:pt x="319" y="132"/>
                </a:lnTo>
                <a:lnTo>
                  <a:pt x="319" y="132"/>
                </a:lnTo>
                <a:lnTo>
                  <a:pt x="318" y="125"/>
                </a:lnTo>
                <a:lnTo>
                  <a:pt x="317" y="118"/>
                </a:lnTo>
                <a:lnTo>
                  <a:pt x="315" y="111"/>
                </a:lnTo>
                <a:lnTo>
                  <a:pt x="313" y="103"/>
                </a:lnTo>
                <a:lnTo>
                  <a:pt x="310" y="97"/>
                </a:lnTo>
                <a:lnTo>
                  <a:pt x="306" y="91"/>
                </a:lnTo>
                <a:lnTo>
                  <a:pt x="301" y="85"/>
                </a:lnTo>
                <a:lnTo>
                  <a:pt x="296" y="79"/>
                </a:lnTo>
                <a:lnTo>
                  <a:pt x="291" y="74"/>
                </a:lnTo>
                <a:lnTo>
                  <a:pt x="285" y="70"/>
                </a:lnTo>
                <a:lnTo>
                  <a:pt x="279" y="67"/>
                </a:lnTo>
                <a:lnTo>
                  <a:pt x="272" y="64"/>
                </a:lnTo>
                <a:lnTo>
                  <a:pt x="265" y="61"/>
                </a:lnTo>
                <a:lnTo>
                  <a:pt x="258" y="59"/>
                </a:lnTo>
                <a:lnTo>
                  <a:pt x="250" y="58"/>
                </a:lnTo>
                <a:lnTo>
                  <a:pt x="242" y="58"/>
                </a:lnTo>
                <a:lnTo>
                  <a:pt x="242" y="58"/>
                </a:lnTo>
                <a:close/>
              </a:path>
            </a:pathLst>
          </a:custGeom>
          <a:solidFill>
            <a:srgbClr val="00559F"/>
          </a:solidFill>
          <a:ln>
            <a:noFill/>
          </a:ln>
        </p:spPr>
        <p:txBody>
          <a:bodyPr vert="horz" wrap="square" lIns="121920" tIns="60960" rIns="121920" bIns="60960" numCol="1" anchor="t" anchorCtr="0" compatLnSpc="1"/>
          <a:p>
            <a:endParaRPr lang="en-US" sz="3200">
              <a:solidFill>
                <a:schemeClr val="tx1">
                  <a:lumMod val="65000"/>
                  <a:lumOff val="35000"/>
                </a:schemeClr>
              </a:solidFill>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4"/>
          </p:nvPr>
        </p:nvSpPr>
        <p:spPr/>
        <p:txBody>
          <a:bodyPr/>
          <a:p>
            <a:fld id="{D734AC50-F5D4-9943-B498-F8E732D5F5A1}" type="slidenum">
              <a:rPr kumimoji="1" lang="zh-CN" altLang="en-US" smtClean="0"/>
            </a:fld>
            <a:endParaRPr kumimoji="1" lang="zh-CN" altLang="en-US" dirty="0"/>
          </a:p>
        </p:txBody>
      </p:sp>
      <p:sp>
        <p:nvSpPr>
          <p:cNvPr id="6" name="副标题 2"/>
          <p:cNvSpPr>
            <a:spLocks noGrp="1"/>
          </p:cNvSpPr>
          <p:nvPr/>
        </p:nvSpPr>
        <p:spPr>
          <a:xfrm>
            <a:off x="2495439" y="2065647"/>
            <a:ext cx="5935841" cy="489830"/>
          </a:xfrm>
          <a:prstGeom prst="rect">
            <a:avLst/>
          </a:prstGeom>
        </p:spPr>
        <p:txBody>
          <a:bodyPr>
            <a:noAutofit/>
          </a:bodyPr>
          <a:lstStyle>
            <a:lvl1pPr marL="0" indent="0" algn="l" defTabSz="1086485" rtl="0" eaLnBrk="1" fontAlgn="base" hangingPunct="1">
              <a:spcBef>
                <a:spcPct val="20000"/>
              </a:spcBef>
              <a:spcAft>
                <a:spcPct val="0"/>
              </a:spcAft>
              <a:buFont typeface="Arial" panose="020B0604020202020204" pitchFamily="34" charset="0"/>
              <a:buNone/>
              <a:defRPr sz="2800" b="1" kern="1200">
                <a:solidFill>
                  <a:schemeClr val="bg1"/>
                </a:solidFill>
                <a:latin typeface="+mn-ea"/>
                <a:ea typeface="+mn-ea"/>
                <a:cs typeface="方正兰亭黑简体" panose="02000000000000000000" pitchFamily="2" charset="-122"/>
              </a:defRPr>
            </a:lvl1pPr>
            <a:lvl2pPr marL="408305" indent="0" algn="ctr" defTabSz="1086485" rtl="0" eaLnBrk="1" fontAlgn="base" hangingPunct="1">
              <a:spcBef>
                <a:spcPct val="20000"/>
              </a:spcBef>
              <a:spcAft>
                <a:spcPct val="0"/>
              </a:spcAft>
              <a:buFont typeface="Arial" panose="020B0604020202020204" pitchFamily="34" charset="0"/>
              <a:buNone/>
              <a:defRPr sz="3335" kern="1200">
                <a:solidFill>
                  <a:schemeClr val="tx1">
                    <a:tint val="75000"/>
                  </a:schemeClr>
                </a:solidFill>
                <a:latin typeface="+mn-lt"/>
                <a:ea typeface="+mn-ea"/>
                <a:cs typeface="+mn-cs"/>
              </a:defRPr>
            </a:lvl2pPr>
            <a:lvl3pPr marL="816610" indent="0" algn="ctr" defTabSz="1086485"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3pPr>
            <a:lvl4pPr marL="1224280" indent="0" algn="ctr" defTabSz="1086485"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4pPr>
            <a:lvl5pPr marL="1632585" indent="0" algn="ctr" defTabSz="1086485"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5pPr>
            <a:lvl6pPr marL="2040890"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6pPr>
            <a:lvl7pPr marL="2449195"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7pPr>
            <a:lvl8pPr marL="2856865"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8pPr>
            <a:lvl9pPr marL="3265170"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9pPr>
          </a:lstStyle>
          <a:p>
            <a:pPr marL="0" indent="0" algn="ctr">
              <a:buNone/>
            </a:pPr>
            <a:r>
              <a:rPr lang="zh-CN" altLang="en-US" dirty="0" smtClean="0">
                <a:latin typeface="微软雅黑" panose="020B0503020204020204" charset="-122"/>
                <a:ea typeface="微软雅黑" panose="020B0503020204020204" charset="-122"/>
                <a:cs typeface="MS Shell Dlg" pitchFamily="18" charset="0"/>
                <a:sym typeface="+mn-ea"/>
              </a:rPr>
              <a:t>二、</a:t>
            </a:r>
            <a:r>
              <a:rPr lang="zh-CN" altLang="en-US" dirty="0" smtClean="0">
                <a:latin typeface="微软雅黑" panose="020B0503020204020204" charset="-122"/>
                <a:ea typeface="微软雅黑" panose="020B0503020204020204" charset="-122"/>
                <a:cs typeface="MS Shell Dlg" pitchFamily="18" charset="0"/>
                <a:sym typeface="+mn-ea"/>
              </a:rPr>
              <a:t>授信政策服务支持</a:t>
            </a:r>
            <a:endParaRPr lang="zh-CN" altLang="en-US" dirty="0" smtClean="0">
              <a:latin typeface="微软雅黑" panose="020B0503020204020204" charset="-122"/>
              <a:ea typeface="微软雅黑" panose="020B0503020204020204" charset="-122"/>
              <a:cs typeface="MS Shell Dlg" pitchFamily="18" charset="0"/>
              <a:sym typeface="+mn-ea"/>
            </a:endParaRPr>
          </a:p>
        </p:txBody>
      </p:sp>
      <p:sp>
        <p:nvSpPr>
          <p:cNvPr id="7" name="文本占位符 3"/>
          <p:cNvSpPr>
            <a:spLocks noGrp="1"/>
          </p:cNvSpPr>
          <p:nvPr/>
        </p:nvSpPr>
        <p:spPr>
          <a:xfrm>
            <a:off x="3071495" y="1917065"/>
            <a:ext cx="1664335" cy="786765"/>
          </a:xfrm>
          <a:prstGeom prst="rect">
            <a:avLst/>
          </a:prstGeom>
        </p:spPr>
        <p:txBody>
          <a:bodyPr/>
          <a:lstStyle>
            <a:lvl1pPr marL="0" indent="0" algn="l" defTabSz="1086485" rtl="0" eaLnBrk="1" fontAlgn="base" hangingPunct="1">
              <a:spcBef>
                <a:spcPct val="20000"/>
              </a:spcBef>
              <a:spcAft>
                <a:spcPct val="0"/>
              </a:spcAft>
              <a:buFont typeface="Arial" panose="020B0604020202020204" pitchFamily="34" charset="0"/>
              <a:buNone/>
              <a:defRPr sz="9600" kern="1200">
                <a:solidFill>
                  <a:schemeClr val="bg1"/>
                </a:solidFill>
                <a:latin typeface="+mj-ea"/>
                <a:ea typeface="+mj-ea"/>
                <a:cs typeface="+mn-cs"/>
              </a:defRPr>
            </a:lvl1pPr>
            <a:lvl2pPr marL="882650" indent="-339090" algn="l" defTabSz="1086485" rtl="0" eaLnBrk="1" fontAlgn="base" hangingPunct="1">
              <a:spcBef>
                <a:spcPct val="20000"/>
              </a:spcBef>
              <a:spcAft>
                <a:spcPct val="0"/>
              </a:spcAft>
              <a:buFont typeface="Arial" panose="020B0604020202020204" pitchFamily="34" charset="0"/>
              <a:buChar char="–"/>
              <a:defRPr sz="3335" kern="1200">
                <a:solidFill>
                  <a:schemeClr val="tx1"/>
                </a:solidFill>
                <a:latin typeface="+mn-lt"/>
                <a:ea typeface="+mn-ea"/>
                <a:cs typeface="+mn-cs"/>
              </a:defRPr>
            </a:lvl2pPr>
            <a:lvl3pPr marL="1359535" indent="-270510" algn="l" defTabSz="1086485"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90436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44792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99275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95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14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34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endParaRPr lang="en-US" altLang="zh-CN" sz="3600" dirty="0"/>
          </a:p>
        </p:txBody>
      </p:sp>
      <p:sp>
        <p:nvSpPr>
          <p:cNvPr id="8" name="文本占位符 3"/>
          <p:cNvSpPr>
            <a:spLocks noGrp="1"/>
          </p:cNvSpPr>
          <p:nvPr/>
        </p:nvSpPr>
        <p:spPr>
          <a:xfrm>
            <a:off x="2279536" y="1401849"/>
            <a:ext cx="2041376" cy="1681336"/>
          </a:xfrm>
          <a:prstGeom prst="rect">
            <a:avLst/>
          </a:prstGeom>
        </p:spPr>
        <p:txBody>
          <a:bodyPr/>
          <a:lstStyle>
            <a:lvl1pPr marL="0" indent="0" algn="l" defTabSz="1086485" rtl="0" eaLnBrk="1" fontAlgn="base" hangingPunct="1">
              <a:spcBef>
                <a:spcPct val="20000"/>
              </a:spcBef>
              <a:spcAft>
                <a:spcPct val="0"/>
              </a:spcAft>
              <a:buFont typeface="Arial" panose="020B0604020202020204" pitchFamily="34" charset="0"/>
              <a:buNone/>
              <a:defRPr sz="9600" kern="1200">
                <a:solidFill>
                  <a:schemeClr val="bg1"/>
                </a:solidFill>
                <a:latin typeface="+mj-ea"/>
                <a:ea typeface="+mj-ea"/>
                <a:cs typeface="+mn-cs"/>
              </a:defRPr>
            </a:lvl1pPr>
            <a:lvl2pPr marL="882650" indent="-339090" algn="l" defTabSz="1086485" rtl="0" eaLnBrk="1" fontAlgn="base" hangingPunct="1">
              <a:spcBef>
                <a:spcPct val="20000"/>
              </a:spcBef>
              <a:spcAft>
                <a:spcPct val="0"/>
              </a:spcAft>
              <a:buFont typeface="Arial" panose="020B0604020202020204" pitchFamily="34" charset="0"/>
              <a:buChar char="–"/>
              <a:defRPr sz="3335" kern="1200">
                <a:solidFill>
                  <a:schemeClr val="tx1"/>
                </a:solidFill>
                <a:latin typeface="+mn-lt"/>
                <a:ea typeface="+mn-ea"/>
                <a:cs typeface="+mn-cs"/>
              </a:defRPr>
            </a:lvl2pPr>
            <a:lvl3pPr marL="1359535" indent="-270510" algn="l" defTabSz="1086485"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90436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44792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99275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95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14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34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119380" y="3572510"/>
            <a:ext cx="4756150" cy="2886075"/>
          </a:xfrm>
          <a:prstGeom prst="rect">
            <a:avLst/>
          </a:prstGeom>
          <a:noFill/>
          <a:ln w="28575" cmpd="sng">
            <a:noFill/>
            <a:prstDash val="sysDot"/>
          </a:ln>
        </p:spPr>
        <p:txBody>
          <a:bodyPr wrap="square" rtlCol="0">
            <a:spAutoFit/>
          </a:bodyPr>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sz="1600" dirty="0">
              <a:latin typeface="方正兰亭黑简体" panose="02000000000000000000" pitchFamily="2" charset="-122"/>
              <a:ea typeface="方正兰亭黑简体" panose="02000000000000000000" pitchFamily="2" charset="-122"/>
            </a:endParaRPr>
          </a:p>
          <a:p>
            <a:endParaRPr lang="zh-CN" altLang="en-US" sz="1600" dirty="0">
              <a:latin typeface="方正兰亭黑简体" panose="02000000000000000000" pitchFamily="2" charset="-122"/>
              <a:ea typeface="方正兰亭黑简体" panose="02000000000000000000" pitchFamily="2" charset="-122"/>
            </a:endParaRPr>
          </a:p>
        </p:txBody>
      </p:sp>
      <p:sp>
        <p:nvSpPr>
          <p:cNvPr id="24" name="TextBox 88"/>
          <p:cNvSpPr txBox="1"/>
          <p:nvPr/>
        </p:nvSpPr>
        <p:spPr>
          <a:xfrm>
            <a:off x="551180" y="908685"/>
            <a:ext cx="2235835" cy="368935"/>
          </a:xfrm>
          <a:prstGeom prst="rect">
            <a:avLst/>
          </a:prstGeom>
          <a:solidFill>
            <a:schemeClr val="tx2">
              <a:lumMod val="60000"/>
              <a:lumOff val="40000"/>
            </a:schemeClr>
          </a:solid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pPr algn="l"/>
            <a:r>
              <a:rPr lang="zh-CN" altLang="en-US" sz="2400" dirty="0">
                <a:solidFill>
                  <a:schemeClr val="bg1"/>
                </a:solidFill>
                <a:cs typeface="方正兰亭黑简体" panose="02000000000000000000" pitchFamily="2" charset="-122"/>
              </a:rPr>
              <a:t>审批权限维度：</a:t>
            </a:r>
            <a:endParaRPr lang="zh-CN" altLang="en-US" sz="2400" dirty="0">
              <a:solidFill>
                <a:schemeClr val="bg1"/>
              </a:solidFill>
              <a:cs typeface="方正兰亭黑简体" panose="02000000000000000000" pitchFamily="2" charset="-122"/>
            </a:endParaRPr>
          </a:p>
        </p:txBody>
      </p:sp>
      <p:sp>
        <p:nvSpPr>
          <p:cNvPr id="52" name="Text Box 56"/>
          <p:cNvSpPr txBox="1">
            <a:spLocks noChangeArrowheads="1"/>
          </p:cNvSpPr>
          <p:nvPr/>
        </p:nvSpPr>
        <p:spPr bwMode="auto">
          <a:xfrm>
            <a:off x="8924227" y="3005545"/>
            <a:ext cx="612534" cy="398780"/>
          </a:xfrm>
          <a:prstGeom prst="rect">
            <a:avLst/>
          </a:prstGeom>
          <a:noFill/>
          <a:ln w="9525">
            <a:noFill/>
            <a:miter lim="800000"/>
          </a:ln>
        </p:spPr>
        <p:txBody>
          <a:bodyPr wrap="square">
            <a:spAutoFit/>
          </a:bodyPr>
          <a:p>
            <a:r>
              <a:rPr lang="en-US" altLang="zh-CN" sz="2000" dirty="0">
                <a:solidFill>
                  <a:schemeClr val="bg1"/>
                </a:solidFill>
                <a:latin typeface="+mn-ea"/>
                <a:ea typeface="+mn-ea"/>
              </a:rPr>
              <a:t>3</a:t>
            </a:r>
            <a:r>
              <a:rPr lang="zh-CN" altLang="en-US" sz="2000" dirty="0">
                <a:solidFill>
                  <a:schemeClr val="bg1"/>
                </a:solidFill>
                <a:latin typeface="+mn-ea"/>
                <a:ea typeface="+mn-ea"/>
              </a:rPr>
              <a:t>月</a:t>
            </a:r>
            <a:endParaRPr lang="zh-CN" altLang="en-US" sz="2000" dirty="0">
              <a:solidFill>
                <a:schemeClr val="bg1"/>
              </a:solidFill>
              <a:latin typeface="+mn-ea"/>
              <a:ea typeface="+mn-ea"/>
            </a:endParaRPr>
          </a:p>
        </p:txBody>
      </p:sp>
      <p:sp>
        <p:nvSpPr>
          <p:cNvPr id="53" name="Text Box 59"/>
          <p:cNvSpPr txBox="1">
            <a:spLocks noChangeArrowheads="1"/>
          </p:cNvSpPr>
          <p:nvPr/>
        </p:nvSpPr>
        <p:spPr bwMode="auto">
          <a:xfrm>
            <a:off x="10015953" y="2363916"/>
            <a:ext cx="600309" cy="398780"/>
          </a:xfrm>
          <a:prstGeom prst="rect">
            <a:avLst/>
          </a:prstGeom>
          <a:noFill/>
          <a:ln w="9525">
            <a:noFill/>
            <a:miter lim="800000"/>
          </a:ln>
        </p:spPr>
        <p:txBody>
          <a:bodyPr wrap="square">
            <a:spAutoFit/>
          </a:bodyPr>
          <a:p>
            <a:r>
              <a:rPr lang="en-US" altLang="zh-CN" sz="2000" dirty="0">
                <a:solidFill>
                  <a:schemeClr val="bg1"/>
                </a:solidFill>
                <a:latin typeface="+mn-ea"/>
                <a:ea typeface="+mn-ea"/>
              </a:rPr>
              <a:t>5</a:t>
            </a:r>
            <a:r>
              <a:rPr lang="zh-CN" altLang="en-US" sz="2000" dirty="0">
                <a:solidFill>
                  <a:schemeClr val="bg1"/>
                </a:solidFill>
                <a:latin typeface="+mn-ea"/>
                <a:ea typeface="+mn-ea"/>
              </a:rPr>
              <a:t>月</a:t>
            </a:r>
            <a:endParaRPr lang="zh-CN" altLang="en-US" sz="2000" dirty="0">
              <a:solidFill>
                <a:schemeClr val="bg1"/>
              </a:solidFill>
              <a:latin typeface="+mn-ea"/>
              <a:ea typeface="+mn-ea"/>
            </a:endParaRPr>
          </a:p>
        </p:txBody>
      </p:sp>
      <p:grpSp>
        <p:nvGrpSpPr>
          <p:cNvPr id="5" name="组合 4"/>
          <p:cNvGrpSpPr/>
          <p:nvPr/>
        </p:nvGrpSpPr>
        <p:grpSpPr>
          <a:xfrm>
            <a:off x="191135" y="1484630"/>
            <a:ext cx="3026410" cy="2556510"/>
            <a:chOff x="313180" y="1510976"/>
            <a:chExt cx="3021837" cy="2866184"/>
          </a:xfrm>
        </p:grpSpPr>
        <p:graphicFrame>
          <p:nvGraphicFramePr>
            <p:cNvPr id="6" name="Chart 44"/>
            <p:cNvGraphicFramePr/>
            <p:nvPr/>
          </p:nvGraphicFramePr>
          <p:xfrm>
            <a:off x="313180" y="1510976"/>
            <a:ext cx="3021837" cy="2866184"/>
          </p:xfrm>
          <a:graphic>
            <a:graphicData uri="http://schemas.openxmlformats.org/drawingml/2006/chart">
              <c:chart xmlns:c="http://schemas.openxmlformats.org/drawingml/2006/chart" xmlns:r="http://schemas.openxmlformats.org/officeDocument/2006/relationships" r:id="rId1"/>
            </a:graphicData>
          </a:graphic>
        </p:graphicFrame>
        <p:sp>
          <p:nvSpPr>
            <p:cNvPr id="11" name="Freeform 33"/>
            <p:cNvSpPr>
              <a:spLocks noEditPoints="1"/>
            </p:cNvSpPr>
            <p:nvPr/>
          </p:nvSpPr>
          <p:spPr bwMode="auto">
            <a:xfrm>
              <a:off x="1437011" y="2631794"/>
              <a:ext cx="811213" cy="596900"/>
            </a:xfrm>
            <a:custGeom>
              <a:avLst/>
              <a:gdLst>
                <a:gd name="T0" fmla="*/ 133 w 511"/>
                <a:gd name="T1" fmla="*/ 76 h 376"/>
                <a:gd name="T2" fmla="*/ 116 w 511"/>
                <a:gd name="T3" fmla="*/ 92 h 376"/>
                <a:gd name="T4" fmla="*/ 116 w 511"/>
                <a:gd name="T5" fmla="*/ 315 h 376"/>
                <a:gd name="T6" fmla="*/ 495 w 511"/>
                <a:gd name="T7" fmla="*/ 315 h 376"/>
                <a:gd name="T8" fmla="*/ 511 w 511"/>
                <a:gd name="T9" fmla="*/ 298 h 376"/>
                <a:gd name="T10" fmla="*/ 511 w 511"/>
                <a:gd name="T11" fmla="*/ 76 h 376"/>
                <a:gd name="T12" fmla="*/ 495 w 511"/>
                <a:gd name="T13" fmla="*/ 76 h 376"/>
                <a:gd name="T14" fmla="*/ 0 w 511"/>
                <a:gd name="T15" fmla="*/ 376 h 376"/>
                <a:gd name="T16" fmla="*/ 173 w 511"/>
                <a:gd name="T17" fmla="*/ 0 h 376"/>
                <a:gd name="T18" fmla="*/ 123 w 511"/>
                <a:gd name="T19" fmla="*/ 52 h 376"/>
                <a:gd name="T20" fmla="*/ 24 w 511"/>
                <a:gd name="T21" fmla="*/ 52 h 376"/>
                <a:gd name="T22" fmla="*/ 14 w 511"/>
                <a:gd name="T23" fmla="*/ 59 h 376"/>
                <a:gd name="T24" fmla="*/ 14 w 511"/>
                <a:gd name="T25" fmla="*/ 114 h 376"/>
                <a:gd name="T26" fmla="*/ 93 w 511"/>
                <a:gd name="T27" fmla="*/ 114 h 376"/>
                <a:gd name="T28" fmla="*/ 24 w 511"/>
                <a:gd name="T29" fmla="*/ 128 h 376"/>
                <a:gd name="T30" fmla="*/ 14 w 511"/>
                <a:gd name="T31" fmla="*/ 135 h 376"/>
                <a:gd name="T32" fmla="*/ 14 w 511"/>
                <a:gd name="T33" fmla="*/ 189 h 376"/>
                <a:gd name="T34" fmla="*/ 93 w 511"/>
                <a:gd name="T35" fmla="*/ 189 h 376"/>
                <a:gd name="T36" fmla="*/ 173 w 511"/>
                <a:gd name="T37" fmla="*/ 341 h 376"/>
                <a:gd name="T38" fmla="*/ 173 w 511"/>
                <a:gd name="T39" fmla="*/ 376 h 376"/>
                <a:gd name="T40" fmla="*/ 17 w 511"/>
                <a:gd name="T41" fmla="*/ 213 h 376"/>
                <a:gd name="T42" fmla="*/ 50 w 511"/>
                <a:gd name="T43" fmla="*/ 230 h 376"/>
                <a:gd name="T44" fmla="*/ 50 w 511"/>
                <a:gd name="T45" fmla="*/ 213 h 376"/>
                <a:gd name="T46" fmla="*/ 17 w 511"/>
                <a:gd name="T47" fmla="*/ 241 h 376"/>
                <a:gd name="T48" fmla="*/ 50 w 511"/>
                <a:gd name="T49" fmla="*/ 260 h 376"/>
                <a:gd name="T50" fmla="*/ 50 w 511"/>
                <a:gd name="T51" fmla="*/ 241 h 376"/>
                <a:gd name="T52" fmla="*/ 31 w 511"/>
                <a:gd name="T53" fmla="*/ 69 h 376"/>
                <a:gd name="T54" fmla="*/ 93 w 511"/>
                <a:gd name="T55" fmla="*/ 99 h 376"/>
                <a:gd name="T56" fmla="*/ 93 w 511"/>
                <a:gd name="T57" fmla="*/ 69 h 376"/>
                <a:gd name="T58" fmla="*/ 31 w 511"/>
                <a:gd name="T59" fmla="*/ 144 h 376"/>
                <a:gd name="T60" fmla="*/ 93 w 511"/>
                <a:gd name="T61" fmla="*/ 175 h 376"/>
                <a:gd name="T62" fmla="*/ 93 w 511"/>
                <a:gd name="T63" fmla="*/ 144 h 376"/>
                <a:gd name="T64" fmla="*/ 379 w 511"/>
                <a:gd name="T65" fmla="*/ 357 h 376"/>
                <a:gd name="T66" fmla="*/ 251 w 511"/>
                <a:gd name="T67" fmla="*/ 327 h 376"/>
                <a:gd name="T68" fmla="*/ 227 w 511"/>
                <a:gd name="T69" fmla="*/ 357 h 376"/>
                <a:gd name="T70" fmla="*/ 407 w 511"/>
                <a:gd name="T71" fmla="*/ 376 h 376"/>
                <a:gd name="T72" fmla="*/ 407 w 511"/>
                <a:gd name="T73" fmla="*/ 357 h 376"/>
                <a:gd name="T74" fmla="*/ 466 w 511"/>
                <a:gd name="T75" fmla="*/ 118 h 376"/>
                <a:gd name="T76" fmla="*/ 161 w 511"/>
                <a:gd name="T77" fmla="*/ 27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1" h="376">
                  <a:moveTo>
                    <a:pt x="495" y="76"/>
                  </a:moveTo>
                  <a:lnTo>
                    <a:pt x="133" y="76"/>
                  </a:lnTo>
                  <a:lnTo>
                    <a:pt x="116" y="76"/>
                  </a:lnTo>
                  <a:lnTo>
                    <a:pt x="116" y="92"/>
                  </a:lnTo>
                  <a:lnTo>
                    <a:pt x="116" y="298"/>
                  </a:lnTo>
                  <a:lnTo>
                    <a:pt x="116" y="315"/>
                  </a:lnTo>
                  <a:lnTo>
                    <a:pt x="133" y="315"/>
                  </a:lnTo>
                  <a:lnTo>
                    <a:pt x="495" y="315"/>
                  </a:lnTo>
                  <a:lnTo>
                    <a:pt x="511" y="315"/>
                  </a:lnTo>
                  <a:lnTo>
                    <a:pt x="511" y="298"/>
                  </a:lnTo>
                  <a:lnTo>
                    <a:pt x="511" y="92"/>
                  </a:lnTo>
                  <a:lnTo>
                    <a:pt x="511" y="76"/>
                  </a:lnTo>
                  <a:lnTo>
                    <a:pt x="495" y="76"/>
                  </a:lnTo>
                  <a:lnTo>
                    <a:pt x="495" y="76"/>
                  </a:lnTo>
                  <a:close/>
                  <a:moveTo>
                    <a:pt x="173" y="376"/>
                  </a:moveTo>
                  <a:lnTo>
                    <a:pt x="0" y="376"/>
                  </a:lnTo>
                  <a:lnTo>
                    <a:pt x="0" y="0"/>
                  </a:lnTo>
                  <a:lnTo>
                    <a:pt x="173" y="0"/>
                  </a:lnTo>
                  <a:lnTo>
                    <a:pt x="173" y="52"/>
                  </a:lnTo>
                  <a:lnTo>
                    <a:pt x="123" y="52"/>
                  </a:lnTo>
                  <a:lnTo>
                    <a:pt x="93" y="52"/>
                  </a:lnTo>
                  <a:lnTo>
                    <a:pt x="24" y="52"/>
                  </a:lnTo>
                  <a:lnTo>
                    <a:pt x="14" y="52"/>
                  </a:lnTo>
                  <a:lnTo>
                    <a:pt x="14" y="59"/>
                  </a:lnTo>
                  <a:lnTo>
                    <a:pt x="14" y="107"/>
                  </a:lnTo>
                  <a:lnTo>
                    <a:pt x="14" y="114"/>
                  </a:lnTo>
                  <a:lnTo>
                    <a:pt x="24" y="114"/>
                  </a:lnTo>
                  <a:lnTo>
                    <a:pt x="93" y="114"/>
                  </a:lnTo>
                  <a:lnTo>
                    <a:pt x="93" y="128"/>
                  </a:lnTo>
                  <a:lnTo>
                    <a:pt x="24" y="128"/>
                  </a:lnTo>
                  <a:lnTo>
                    <a:pt x="14" y="128"/>
                  </a:lnTo>
                  <a:lnTo>
                    <a:pt x="14" y="135"/>
                  </a:lnTo>
                  <a:lnTo>
                    <a:pt x="14" y="182"/>
                  </a:lnTo>
                  <a:lnTo>
                    <a:pt x="14" y="189"/>
                  </a:lnTo>
                  <a:lnTo>
                    <a:pt x="24" y="189"/>
                  </a:lnTo>
                  <a:lnTo>
                    <a:pt x="93" y="189"/>
                  </a:lnTo>
                  <a:lnTo>
                    <a:pt x="93" y="341"/>
                  </a:lnTo>
                  <a:lnTo>
                    <a:pt x="173" y="341"/>
                  </a:lnTo>
                  <a:lnTo>
                    <a:pt x="173" y="376"/>
                  </a:lnTo>
                  <a:lnTo>
                    <a:pt x="173" y="376"/>
                  </a:lnTo>
                  <a:close/>
                  <a:moveTo>
                    <a:pt x="50" y="213"/>
                  </a:moveTo>
                  <a:lnTo>
                    <a:pt x="17" y="213"/>
                  </a:lnTo>
                  <a:lnTo>
                    <a:pt x="17" y="230"/>
                  </a:lnTo>
                  <a:lnTo>
                    <a:pt x="50" y="230"/>
                  </a:lnTo>
                  <a:lnTo>
                    <a:pt x="50" y="213"/>
                  </a:lnTo>
                  <a:lnTo>
                    <a:pt x="50" y="213"/>
                  </a:lnTo>
                  <a:close/>
                  <a:moveTo>
                    <a:pt x="50" y="241"/>
                  </a:moveTo>
                  <a:lnTo>
                    <a:pt x="17" y="241"/>
                  </a:lnTo>
                  <a:lnTo>
                    <a:pt x="17" y="260"/>
                  </a:lnTo>
                  <a:lnTo>
                    <a:pt x="50" y="260"/>
                  </a:lnTo>
                  <a:lnTo>
                    <a:pt x="50" y="241"/>
                  </a:lnTo>
                  <a:lnTo>
                    <a:pt x="50" y="241"/>
                  </a:lnTo>
                  <a:close/>
                  <a:moveTo>
                    <a:pt x="93" y="69"/>
                  </a:moveTo>
                  <a:lnTo>
                    <a:pt x="31" y="69"/>
                  </a:lnTo>
                  <a:lnTo>
                    <a:pt x="31" y="99"/>
                  </a:lnTo>
                  <a:lnTo>
                    <a:pt x="93" y="99"/>
                  </a:lnTo>
                  <a:lnTo>
                    <a:pt x="93" y="69"/>
                  </a:lnTo>
                  <a:lnTo>
                    <a:pt x="93" y="69"/>
                  </a:lnTo>
                  <a:close/>
                  <a:moveTo>
                    <a:pt x="93" y="144"/>
                  </a:moveTo>
                  <a:lnTo>
                    <a:pt x="31" y="144"/>
                  </a:lnTo>
                  <a:lnTo>
                    <a:pt x="31" y="175"/>
                  </a:lnTo>
                  <a:lnTo>
                    <a:pt x="93" y="175"/>
                  </a:lnTo>
                  <a:lnTo>
                    <a:pt x="93" y="144"/>
                  </a:lnTo>
                  <a:lnTo>
                    <a:pt x="93" y="144"/>
                  </a:lnTo>
                  <a:close/>
                  <a:moveTo>
                    <a:pt x="407" y="357"/>
                  </a:moveTo>
                  <a:lnTo>
                    <a:pt x="379" y="357"/>
                  </a:lnTo>
                  <a:lnTo>
                    <a:pt x="379" y="327"/>
                  </a:lnTo>
                  <a:lnTo>
                    <a:pt x="251" y="327"/>
                  </a:lnTo>
                  <a:lnTo>
                    <a:pt x="251" y="357"/>
                  </a:lnTo>
                  <a:lnTo>
                    <a:pt x="227" y="357"/>
                  </a:lnTo>
                  <a:lnTo>
                    <a:pt x="227" y="376"/>
                  </a:lnTo>
                  <a:lnTo>
                    <a:pt x="407" y="376"/>
                  </a:lnTo>
                  <a:lnTo>
                    <a:pt x="407" y="357"/>
                  </a:lnTo>
                  <a:lnTo>
                    <a:pt x="407" y="357"/>
                  </a:lnTo>
                  <a:close/>
                  <a:moveTo>
                    <a:pt x="161" y="118"/>
                  </a:moveTo>
                  <a:lnTo>
                    <a:pt x="466" y="118"/>
                  </a:lnTo>
                  <a:lnTo>
                    <a:pt x="466" y="275"/>
                  </a:lnTo>
                  <a:lnTo>
                    <a:pt x="161" y="275"/>
                  </a:lnTo>
                  <a:lnTo>
                    <a:pt x="161" y="118"/>
                  </a:lnTo>
                  <a:close/>
                </a:path>
              </a:pathLst>
            </a:custGeom>
            <a:solidFill>
              <a:srgbClr val="00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grpSp>
      <p:sp>
        <p:nvSpPr>
          <p:cNvPr id="12" name="文本框 11"/>
          <p:cNvSpPr txBox="1"/>
          <p:nvPr/>
        </p:nvSpPr>
        <p:spPr>
          <a:xfrm>
            <a:off x="3071495" y="1277620"/>
            <a:ext cx="8788400" cy="1783715"/>
          </a:xfrm>
          <a:prstGeom prst="rect">
            <a:avLst/>
          </a:prstGeom>
          <a:noFill/>
        </p:spPr>
        <p:txBody>
          <a:bodyPr wrap="square" rtlCol="0">
            <a:spAutoFit/>
          </a:bodyPr>
          <a:p>
            <a:pPr marL="342900" indent="-342900">
              <a:lnSpc>
                <a:spcPct val="150000"/>
              </a:lnSpc>
              <a:buClr>
                <a:srgbClr val="FF0000"/>
              </a:buClr>
              <a:buFont typeface="Wingdings" panose="05000000000000000000" charset="0"/>
              <a:buChar char="Ø"/>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民生银行给予福州分行合理的独立审批权限，主要依托客户在我行授信评级，授信额度最高审批权限为</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20</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亿元，</a:t>
            </a:r>
            <a:r>
              <a:rPr lang="zh-CN" sz="2000" dirty="0">
                <a:solidFill>
                  <a:schemeClr val="tx1"/>
                </a:solidFill>
                <a:latin typeface="微软雅黑" panose="020B0503020204020204" charset="-122"/>
                <a:ea typeface="微软雅黑" panose="020B0503020204020204" charset="-122"/>
                <a:cs typeface="微软雅黑" panose="020B0503020204020204" charset="-122"/>
              </a:rPr>
              <a:t>具体如下：</a:t>
            </a:r>
            <a:endParaRPr lang="zh-CN" sz="2000" dirty="0">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ct val="150000"/>
              </a:lnSpc>
              <a:buClr>
                <a:srgbClr val="FF0000"/>
              </a:buClr>
              <a:buFont typeface="Wingdings" panose="05000000000000000000" charset="0"/>
              <a:buNone/>
            </a:pPr>
            <a:r>
              <a:rPr lang="en-US" altLang="zh-CN" sz="2000" dirty="0">
                <a:latin typeface="微软雅黑" panose="020B0503020204020204" charset="-122"/>
                <a:ea typeface="微软雅黑" panose="020B0503020204020204" charset="-122"/>
                <a:cs typeface="微软雅黑" panose="020B0503020204020204" charset="-122"/>
              </a:rPr>
              <a:t>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buClr>
                <a:srgbClr val="FF0000"/>
              </a:buClr>
              <a:buFont typeface="Wingdings" panose="05000000000000000000" charset="0"/>
              <a:buNone/>
            </a:pPr>
            <a:endParaRPr lang="zh-CN" altLang="en-US" sz="2000" dirty="0">
              <a:latin typeface="微软雅黑" panose="020B0503020204020204" charset="-122"/>
              <a:ea typeface="微软雅黑" panose="020B0503020204020204" charset="-122"/>
              <a:cs typeface="微软雅黑" panose="020B0503020204020204" charset="-122"/>
            </a:endParaRPr>
          </a:p>
        </p:txBody>
      </p:sp>
      <p:graphicFrame>
        <p:nvGraphicFramePr>
          <p:cNvPr id="14" name="图示 13"/>
          <p:cNvGraphicFramePr/>
          <p:nvPr/>
        </p:nvGraphicFramePr>
        <p:xfrm>
          <a:off x="4420870" y="2484120"/>
          <a:ext cx="5594985" cy="2092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p:cNvSpPr txBox="1"/>
          <p:nvPr/>
        </p:nvSpPr>
        <p:spPr>
          <a:xfrm>
            <a:off x="3071495" y="4674870"/>
            <a:ext cx="8788400" cy="1476375"/>
          </a:xfrm>
          <a:prstGeom prst="rect">
            <a:avLst/>
          </a:prstGeom>
          <a:noFill/>
        </p:spPr>
        <p:txBody>
          <a:bodyPr wrap="square" rtlCol="0">
            <a:spAutoFit/>
          </a:bodyPr>
          <a:p>
            <a:pPr marL="342900" indent="-342900">
              <a:lnSpc>
                <a:spcPct val="150000"/>
              </a:lnSpc>
              <a:buClr>
                <a:srgbClr val="FF0000"/>
              </a:buClr>
              <a:buFont typeface="Wingdings" panose="05000000000000000000" charset="0"/>
              <a:buChar char="Ø"/>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民生银行福州分行针对专精特新客群组建专属服务团队，制定客群分层开发计划，在授信额度、担保方式、存贷款利率等方面给予最大优惠和支持政策倾斜。</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119380" y="3572510"/>
            <a:ext cx="4756150" cy="2886075"/>
          </a:xfrm>
          <a:prstGeom prst="rect">
            <a:avLst/>
          </a:prstGeom>
          <a:noFill/>
          <a:ln w="28575" cmpd="sng">
            <a:noFill/>
            <a:prstDash val="sysDot"/>
          </a:ln>
        </p:spPr>
        <p:txBody>
          <a:bodyPr wrap="square" rtlCol="0">
            <a:spAutoFit/>
          </a:bodyPr>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sz="1600" dirty="0">
              <a:latin typeface="方正兰亭黑简体" panose="02000000000000000000" pitchFamily="2" charset="-122"/>
              <a:ea typeface="方正兰亭黑简体" panose="02000000000000000000" pitchFamily="2" charset="-122"/>
            </a:endParaRPr>
          </a:p>
          <a:p>
            <a:endParaRPr lang="zh-CN" altLang="en-US" sz="1600" dirty="0">
              <a:latin typeface="方正兰亭黑简体" panose="02000000000000000000" pitchFamily="2" charset="-122"/>
              <a:ea typeface="方正兰亭黑简体" panose="02000000000000000000" pitchFamily="2" charset="-122"/>
            </a:endParaRPr>
          </a:p>
        </p:txBody>
      </p:sp>
      <p:sp>
        <p:nvSpPr>
          <p:cNvPr id="52" name="Text Box 56"/>
          <p:cNvSpPr txBox="1">
            <a:spLocks noChangeArrowheads="1"/>
          </p:cNvSpPr>
          <p:nvPr/>
        </p:nvSpPr>
        <p:spPr bwMode="auto">
          <a:xfrm>
            <a:off x="8924227" y="3005545"/>
            <a:ext cx="612534" cy="398780"/>
          </a:xfrm>
          <a:prstGeom prst="rect">
            <a:avLst/>
          </a:prstGeom>
          <a:noFill/>
          <a:ln w="9525">
            <a:noFill/>
            <a:miter lim="800000"/>
          </a:ln>
        </p:spPr>
        <p:txBody>
          <a:bodyPr wrap="square">
            <a:spAutoFit/>
          </a:bodyPr>
          <a:p>
            <a:r>
              <a:rPr lang="en-US" altLang="zh-CN" sz="2000" dirty="0">
                <a:solidFill>
                  <a:schemeClr val="bg1"/>
                </a:solidFill>
                <a:latin typeface="+mn-ea"/>
                <a:ea typeface="+mn-ea"/>
              </a:rPr>
              <a:t>3</a:t>
            </a:r>
            <a:r>
              <a:rPr lang="zh-CN" altLang="en-US" sz="2000" dirty="0">
                <a:solidFill>
                  <a:schemeClr val="bg1"/>
                </a:solidFill>
                <a:latin typeface="+mn-ea"/>
                <a:ea typeface="+mn-ea"/>
              </a:rPr>
              <a:t>月</a:t>
            </a:r>
            <a:endParaRPr lang="zh-CN" altLang="en-US" sz="2000" dirty="0">
              <a:solidFill>
                <a:schemeClr val="bg1"/>
              </a:solidFill>
              <a:latin typeface="+mn-ea"/>
              <a:ea typeface="+mn-ea"/>
            </a:endParaRPr>
          </a:p>
        </p:txBody>
      </p:sp>
      <p:sp>
        <p:nvSpPr>
          <p:cNvPr id="53" name="Text Box 59"/>
          <p:cNvSpPr txBox="1">
            <a:spLocks noChangeArrowheads="1"/>
          </p:cNvSpPr>
          <p:nvPr/>
        </p:nvSpPr>
        <p:spPr bwMode="auto">
          <a:xfrm>
            <a:off x="10015953" y="2363916"/>
            <a:ext cx="600309" cy="398780"/>
          </a:xfrm>
          <a:prstGeom prst="rect">
            <a:avLst/>
          </a:prstGeom>
          <a:noFill/>
          <a:ln w="9525">
            <a:noFill/>
            <a:miter lim="800000"/>
          </a:ln>
        </p:spPr>
        <p:txBody>
          <a:bodyPr wrap="square">
            <a:spAutoFit/>
          </a:bodyPr>
          <a:p>
            <a:r>
              <a:rPr lang="en-US" altLang="zh-CN" sz="2000" dirty="0">
                <a:solidFill>
                  <a:schemeClr val="bg1"/>
                </a:solidFill>
                <a:latin typeface="+mn-ea"/>
                <a:ea typeface="+mn-ea"/>
              </a:rPr>
              <a:t>5</a:t>
            </a:r>
            <a:r>
              <a:rPr lang="zh-CN" altLang="en-US" sz="2000" dirty="0">
                <a:solidFill>
                  <a:schemeClr val="bg1"/>
                </a:solidFill>
                <a:latin typeface="+mn-ea"/>
                <a:ea typeface="+mn-ea"/>
              </a:rPr>
              <a:t>月</a:t>
            </a:r>
            <a:endParaRPr lang="zh-CN" altLang="en-US" sz="2000" dirty="0">
              <a:solidFill>
                <a:schemeClr val="bg1"/>
              </a:solidFill>
              <a:latin typeface="+mn-ea"/>
              <a:ea typeface="+mn-ea"/>
            </a:endParaRPr>
          </a:p>
        </p:txBody>
      </p:sp>
      <p:grpSp>
        <p:nvGrpSpPr>
          <p:cNvPr id="5" name="组合 4"/>
          <p:cNvGrpSpPr/>
          <p:nvPr/>
        </p:nvGrpSpPr>
        <p:grpSpPr>
          <a:xfrm>
            <a:off x="191135" y="1628775"/>
            <a:ext cx="3026410" cy="2556510"/>
            <a:chOff x="313180" y="1510976"/>
            <a:chExt cx="3021837" cy="2866184"/>
          </a:xfrm>
        </p:grpSpPr>
        <p:graphicFrame>
          <p:nvGraphicFramePr>
            <p:cNvPr id="6" name="Chart 44"/>
            <p:cNvGraphicFramePr/>
            <p:nvPr/>
          </p:nvGraphicFramePr>
          <p:xfrm>
            <a:off x="313180" y="1510976"/>
            <a:ext cx="3021837" cy="2866184"/>
          </p:xfrm>
          <a:graphic>
            <a:graphicData uri="http://schemas.openxmlformats.org/drawingml/2006/chart">
              <c:chart xmlns:c="http://schemas.openxmlformats.org/drawingml/2006/chart" xmlns:r="http://schemas.openxmlformats.org/officeDocument/2006/relationships" r:id="rId1"/>
            </a:graphicData>
          </a:graphic>
        </p:graphicFrame>
        <p:sp>
          <p:nvSpPr>
            <p:cNvPr id="11" name="Freeform 33"/>
            <p:cNvSpPr>
              <a:spLocks noEditPoints="1"/>
            </p:cNvSpPr>
            <p:nvPr/>
          </p:nvSpPr>
          <p:spPr bwMode="auto">
            <a:xfrm>
              <a:off x="1437011" y="2631794"/>
              <a:ext cx="811213" cy="596900"/>
            </a:xfrm>
            <a:custGeom>
              <a:avLst/>
              <a:gdLst>
                <a:gd name="T0" fmla="*/ 133 w 511"/>
                <a:gd name="T1" fmla="*/ 76 h 376"/>
                <a:gd name="T2" fmla="*/ 116 w 511"/>
                <a:gd name="T3" fmla="*/ 92 h 376"/>
                <a:gd name="T4" fmla="*/ 116 w 511"/>
                <a:gd name="T5" fmla="*/ 315 h 376"/>
                <a:gd name="T6" fmla="*/ 495 w 511"/>
                <a:gd name="T7" fmla="*/ 315 h 376"/>
                <a:gd name="T8" fmla="*/ 511 w 511"/>
                <a:gd name="T9" fmla="*/ 298 h 376"/>
                <a:gd name="T10" fmla="*/ 511 w 511"/>
                <a:gd name="T11" fmla="*/ 76 h 376"/>
                <a:gd name="T12" fmla="*/ 495 w 511"/>
                <a:gd name="T13" fmla="*/ 76 h 376"/>
                <a:gd name="T14" fmla="*/ 0 w 511"/>
                <a:gd name="T15" fmla="*/ 376 h 376"/>
                <a:gd name="T16" fmla="*/ 173 w 511"/>
                <a:gd name="T17" fmla="*/ 0 h 376"/>
                <a:gd name="T18" fmla="*/ 123 w 511"/>
                <a:gd name="T19" fmla="*/ 52 h 376"/>
                <a:gd name="T20" fmla="*/ 24 w 511"/>
                <a:gd name="T21" fmla="*/ 52 h 376"/>
                <a:gd name="T22" fmla="*/ 14 w 511"/>
                <a:gd name="T23" fmla="*/ 59 h 376"/>
                <a:gd name="T24" fmla="*/ 14 w 511"/>
                <a:gd name="T25" fmla="*/ 114 h 376"/>
                <a:gd name="T26" fmla="*/ 93 w 511"/>
                <a:gd name="T27" fmla="*/ 114 h 376"/>
                <a:gd name="T28" fmla="*/ 24 w 511"/>
                <a:gd name="T29" fmla="*/ 128 h 376"/>
                <a:gd name="T30" fmla="*/ 14 w 511"/>
                <a:gd name="T31" fmla="*/ 135 h 376"/>
                <a:gd name="T32" fmla="*/ 14 w 511"/>
                <a:gd name="T33" fmla="*/ 189 h 376"/>
                <a:gd name="T34" fmla="*/ 93 w 511"/>
                <a:gd name="T35" fmla="*/ 189 h 376"/>
                <a:gd name="T36" fmla="*/ 173 w 511"/>
                <a:gd name="T37" fmla="*/ 341 h 376"/>
                <a:gd name="T38" fmla="*/ 173 w 511"/>
                <a:gd name="T39" fmla="*/ 376 h 376"/>
                <a:gd name="T40" fmla="*/ 17 w 511"/>
                <a:gd name="T41" fmla="*/ 213 h 376"/>
                <a:gd name="T42" fmla="*/ 50 w 511"/>
                <a:gd name="T43" fmla="*/ 230 h 376"/>
                <a:gd name="T44" fmla="*/ 50 w 511"/>
                <a:gd name="T45" fmla="*/ 213 h 376"/>
                <a:gd name="T46" fmla="*/ 17 w 511"/>
                <a:gd name="T47" fmla="*/ 241 h 376"/>
                <a:gd name="T48" fmla="*/ 50 w 511"/>
                <a:gd name="T49" fmla="*/ 260 h 376"/>
                <a:gd name="T50" fmla="*/ 50 w 511"/>
                <a:gd name="T51" fmla="*/ 241 h 376"/>
                <a:gd name="T52" fmla="*/ 31 w 511"/>
                <a:gd name="T53" fmla="*/ 69 h 376"/>
                <a:gd name="T54" fmla="*/ 93 w 511"/>
                <a:gd name="T55" fmla="*/ 99 h 376"/>
                <a:gd name="T56" fmla="*/ 93 w 511"/>
                <a:gd name="T57" fmla="*/ 69 h 376"/>
                <a:gd name="T58" fmla="*/ 31 w 511"/>
                <a:gd name="T59" fmla="*/ 144 h 376"/>
                <a:gd name="T60" fmla="*/ 93 w 511"/>
                <a:gd name="T61" fmla="*/ 175 h 376"/>
                <a:gd name="T62" fmla="*/ 93 w 511"/>
                <a:gd name="T63" fmla="*/ 144 h 376"/>
                <a:gd name="T64" fmla="*/ 379 w 511"/>
                <a:gd name="T65" fmla="*/ 357 h 376"/>
                <a:gd name="T66" fmla="*/ 251 w 511"/>
                <a:gd name="T67" fmla="*/ 327 h 376"/>
                <a:gd name="T68" fmla="*/ 227 w 511"/>
                <a:gd name="T69" fmla="*/ 357 h 376"/>
                <a:gd name="T70" fmla="*/ 407 w 511"/>
                <a:gd name="T71" fmla="*/ 376 h 376"/>
                <a:gd name="T72" fmla="*/ 407 w 511"/>
                <a:gd name="T73" fmla="*/ 357 h 376"/>
                <a:gd name="T74" fmla="*/ 466 w 511"/>
                <a:gd name="T75" fmla="*/ 118 h 376"/>
                <a:gd name="T76" fmla="*/ 161 w 511"/>
                <a:gd name="T77" fmla="*/ 27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1" h="376">
                  <a:moveTo>
                    <a:pt x="495" y="76"/>
                  </a:moveTo>
                  <a:lnTo>
                    <a:pt x="133" y="76"/>
                  </a:lnTo>
                  <a:lnTo>
                    <a:pt x="116" y="76"/>
                  </a:lnTo>
                  <a:lnTo>
                    <a:pt x="116" y="92"/>
                  </a:lnTo>
                  <a:lnTo>
                    <a:pt x="116" y="298"/>
                  </a:lnTo>
                  <a:lnTo>
                    <a:pt x="116" y="315"/>
                  </a:lnTo>
                  <a:lnTo>
                    <a:pt x="133" y="315"/>
                  </a:lnTo>
                  <a:lnTo>
                    <a:pt x="495" y="315"/>
                  </a:lnTo>
                  <a:lnTo>
                    <a:pt x="511" y="315"/>
                  </a:lnTo>
                  <a:lnTo>
                    <a:pt x="511" y="298"/>
                  </a:lnTo>
                  <a:lnTo>
                    <a:pt x="511" y="92"/>
                  </a:lnTo>
                  <a:lnTo>
                    <a:pt x="511" y="76"/>
                  </a:lnTo>
                  <a:lnTo>
                    <a:pt x="495" y="76"/>
                  </a:lnTo>
                  <a:lnTo>
                    <a:pt x="495" y="76"/>
                  </a:lnTo>
                  <a:close/>
                  <a:moveTo>
                    <a:pt x="173" y="376"/>
                  </a:moveTo>
                  <a:lnTo>
                    <a:pt x="0" y="376"/>
                  </a:lnTo>
                  <a:lnTo>
                    <a:pt x="0" y="0"/>
                  </a:lnTo>
                  <a:lnTo>
                    <a:pt x="173" y="0"/>
                  </a:lnTo>
                  <a:lnTo>
                    <a:pt x="173" y="52"/>
                  </a:lnTo>
                  <a:lnTo>
                    <a:pt x="123" y="52"/>
                  </a:lnTo>
                  <a:lnTo>
                    <a:pt x="93" y="52"/>
                  </a:lnTo>
                  <a:lnTo>
                    <a:pt x="24" y="52"/>
                  </a:lnTo>
                  <a:lnTo>
                    <a:pt x="14" y="52"/>
                  </a:lnTo>
                  <a:lnTo>
                    <a:pt x="14" y="59"/>
                  </a:lnTo>
                  <a:lnTo>
                    <a:pt x="14" y="107"/>
                  </a:lnTo>
                  <a:lnTo>
                    <a:pt x="14" y="114"/>
                  </a:lnTo>
                  <a:lnTo>
                    <a:pt x="24" y="114"/>
                  </a:lnTo>
                  <a:lnTo>
                    <a:pt x="93" y="114"/>
                  </a:lnTo>
                  <a:lnTo>
                    <a:pt x="93" y="128"/>
                  </a:lnTo>
                  <a:lnTo>
                    <a:pt x="24" y="128"/>
                  </a:lnTo>
                  <a:lnTo>
                    <a:pt x="14" y="128"/>
                  </a:lnTo>
                  <a:lnTo>
                    <a:pt x="14" y="135"/>
                  </a:lnTo>
                  <a:lnTo>
                    <a:pt x="14" y="182"/>
                  </a:lnTo>
                  <a:lnTo>
                    <a:pt x="14" y="189"/>
                  </a:lnTo>
                  <a:lnTo>
                    <a:pt x="24" y="189"/>
                  </a:lnTo>
                  <a:lnTo>
                    <a:pt x="93" y="189"/>
                  </a:lnTo>
                  <a:lnTo>
                    <a:pt x="93" y="341"/>
                  </a:lnTo>
                  <a:lnTo>
                    <a:pt x="173" y="341"/>
                  </a:lnTo>
                  <a:lnTo>
                    <a:pt x="173" y="376"/>
                  </a:lnTo>
                  <a:lnTo>
                    <a:pt x="173" y="376"/>
                  </a:lnTo>
                  <a:close/>
                  <a:moveTo>
                    <a:pt x="50" y="213"/>
                  </a:moveTo>
                  <a:lnTo>
                    <a:pt x="17" y="213"/>
                  </a:lnTo>
                  <a:lnTo>
                    <a:pt x="17" y="230"/>
                  </a:lnTo>
                  <a:lnTo>
                    <a:pt x="50" y="230"/>
                  </a:lnTo>
                  <a:lnTo>
                    <a:pt x="50" y="213"/>
                  </a:lnTo>
                  <a:lnTo>
                    <a:pt x="50" y="213"/>
                  </a:lnTo>
                  <a:close/>
                  <a:moveTo>
                    <a:pt x="50" y="241"/>
                  </a:moveTo>
                  <a:lnTo>
                    <a:pt x="17" y="241"/>
                  </a:lnTo>
                  <a:lnTo>
                    <a:pt x="17" y="260"/>
                  </a:lnTo>
                  <a:lnTo>
                    <a:pt x="50" y="260"/>
                  </a:lnTo>
                  <a:lnTo>
                    <a:pt x="50" y="241"/>
                  </a:lnTo>
                  <a:lnTo>
                    <a:pt x="50" y="241"/>
                  </a:lnTo>
                  <a:close/>
                  <a:moveTo>
                    <a:pt x="93" y="69"/>
                  </a:moveTo>
                  <a:lnTo>
                    <a:pt x="31" y="69"/>
                  </a:lnTo>
                  <a:lnTo>
                    <a:pt x="31" y="99"/>
                  </a:lnTo>
                  <a:lnTo>
                    <a:pt x="93" y="99"/>
                  </a:lnTo>
                  <a:lnTo>
                    <a:pt x="93" y="69"/>
                  </a:lnTo>
                  <a:lnTo>
                    <a:pt x="93" y="69"/>
                  </a:lnTo>
                  <a:close/>
                  <a:moveTo>
                    <a:pt x="93" y="144"/>
                  </a:moveTo>
                  <a:lnTo>
                    <a:pt x="31" y="144"/>
                  </a:lnTo>
                  <a:lnTo>
                    <a:pt x="31" y="175"/>
                  </a:lnTo>
                  <a:lnTo>
                    <a:pt x="93" y="175"/>
                  </a:lnTo>
                  <a:lnTo>
                    <a:pt x="93" y="144"/>
                  </a:lnTo>
                  <a:lnTo>
                    <a:pt x="93" y="144"/>
                  </a:lnTo>
                  <a:close/>
                  <a:moveTo>
                    <a:pt x="407" y="357"/>
                  </a:moveTo>
                  <a:lnTo>
                    <a:pt x="379" y="357"/>
                  </a:lnTo>
                  <a:lnTo>
                    <a:pt x="379" y="327"/>
                  </a:lnTo>
                  <a:lnTo>
                    <a:pt x="251" y="327"/>
                  </a:lnTo>
                  <a:lnTo>
                    <a:pt x="251" y="357"/>
                  </a:lnTo>
                  <a:lnTo>
                    <a:pt x="227" y="357"/>
                  </a:lnTo>
                  <a:lnTo>
                    <a:pt x="227" y="376"/>
                  </a:lnTo>
                  <a:lnTo>
                    <a:pt x="407" y="376"/>
                  </a:lnTo>
                  <a:lnTo>
                    <a:pt x="407" y="357"/>
                  </a:lnTo>
                  <a:lnTo>
                    <a:pt x="407" y="357"/>
                  </a:lnTo>
                  <a:close/>
                  <a:moveTo>
                    <a:pt x="161" y="118"/>
                  </a:moveTo>
                  <a:lnTo>
                    <a:pt x="466" y="118"/>
                  </a:lnTo>
                  <a:lnTo>
                    <a:pt x="466" y="275"/>
                  </a:lnTo>
                  <a:lnTo>
                    <a:pt x="161" y="275"/>
                  </a:lnTo>
                  <a:lnTo>
                    <a:pt x="161" y="118"/>
                  </a:lnTo>
                  <a:close/>
                </a:path>
              </a:pathLst>
            </a:custGeom>
            <a:solidFill>
              <a:srgbClr val="00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grpSp>
      <p:sp>
        <p:nvSpPr>
          <p:cNvPr id="3" name="文本框 2"/>
          <p:cNvSpPr txBox="1"/>
          <p:nvPr/>
        </p:nvSpPr>
        <p:spPr>
          <a:xfrm>
            <a:off x="335280" y="3500755"/>
            <a:ext cx="4756150" cy="2886075"/>
          </a:xfrm>
          <a:prstGeom prst="rect">
            <a:avLst/>
          </a:prstGeom>
          <a:noFill/>
          <a:ln w="28575" cmpd="sng">
            <a:noFill/>
            <a:prstDash val="sysDot"/>
          </a:ln>
        </p:spPr>
        <p:txBody>
          <a:bodyPr wrap="square" rtlCol="0">
            <a:spAutoFit/>
          </a:bodyPr>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dirty="0">
              <a:latin typeface="方正兰亭黑简体" panose="02000000000000000000" pitchFamily="2" charset="-122"/>
              <a:ea typeface="方正兰亭黑简体" panose="02000000000000000000" pitchFamily="2" charset="-122"/>
            </a:endParaRPr>
          </a:p>
          <a:p>
            <a:endParaRPr lang="zh-CN" altLang="en-US" sz="1600" dirty="0">
              <a:latin typeface="方正兰亭黑简体" panose="02000000000000000000" pitchFamily="2" charset="-122"/>
              <a:ea typeface="方正兰亭黑简体" panose="02000000000000000000" pitchFamily="2" charset="-122"/>
            </a:endParaRPr>
          </a:p>
          <a:p>
            <a:endParaRPr lang="zh-CN" altLang="en-US" sz="1600" dirty="0">
              <a:latin typeface="方正兰亭黑简体" panose="02000000000000000000" pitchFamily="2" charset="-122"/>
              <a:ea typeface="方正兰亭黑简体" panose="02000000000000000000" pitchFamily="2" charset="-122"/>
            </a:endParaRPr>
          </a:p>
        </p:txBody>
      </p:sp>
      <p:sp>
        <p:nvSpPr>
          <p:cNvPr id="13" name="文本框 12"/>
          <p:cNvSpPr txBox="1"/>
          <p:nvPr/>
        </p:nvSpPr>
        <p:spPr>
          <a:xfrm>
            <a:off x="3143885" y="1844675"/>
            <a:ext cx="8529320" cy="1938020"/>
          </a:xfrm>
          <a:prstGeom prst="rect">
            <a:avLst/>
          </a:prstGeom>
          <a:noFill/>
        </p:spPr>
        <p:txBody>
          <a:bodyPr wrap="square" rtlCol="0">
            <a:spAutoFit/>
          </a:bodyPr>
          <a:p>
            <a:pPr marL="342900" indent="-342900" algn="l">
              <a:lnSpc>
                <a:spcPct val="150000"/>
              </a:lnSpc>
              <a:buClr>
                <a:srgbClr val="FF0000"/>
              </a:buClr>
              <a:buSzTx/>
              <a:buFont typeface="Wingdings" panose="05000000000000000000" charset="0"/>
              <a:buChar char="Ø"/>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rPr>
              <a:t>民生银行福清支行拥有独立放款审批权限，客户在支行授信项下的放款效率、转贷效率可得到有效保障，常规业务（如流贷、票据等）审核放款时效为1-2小时，能够快速满足客户融资需求，解决客户融资难、融资慢等问题。</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TextBox 88"/>
          <p:cNvSpPr txBox="1"/>
          <p:nvPr/>
        </p:nvSpPr>
        <p:spPr>
          <a:xfrm>
            <a:off x="479425" y="1115695"/>
            <a:ext cx="2235835" cy="368935"/>
          </a:xfrm>
          <a:prstGeom prst="rect">
            <a:avLst/>
          </a:prstGeom>
          <a:solidFill>
            <a:schemeClr val="tx2">
              <a:lumMod val="60000"/>
              <a:lumOff val="40000"/>
            </a:schemeClr>
          </a:solid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pPr algn="l"/>
            <a:r>
              <a:rPr lang="zh-CN" altLang="en-US" sz="2400" dirty="0">
                <a:solidFill>
                  <a:schemeClr val="bg1"/>
                </a:solidFill>
                <a:cs typeface="方正兰亭黑简体" panose="02000000000000000000" pitchFamily="2" charset="-122"/>
              </a:rPr>
              <a:t>放款权限维度：</a:t>
            </a:r>
            <a:endParaRPr lang="zh-CN" altLang="en-US" sz="2400" dirty="0">
              <a:solidFill>
                <a:schemeClr val="bg1"/>
              </a:solidFill>
              <a:cs typeface="方正兰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4"/>
          </p:nvPr>
        </p:nvSpPr>
        <p:spPr/>
        <p:txBody>
          <a:bodyPr/>
          <a:p>
            <a:fld id="{D734AC50-F5D4-9943-B498-F8E732D5F5A1}" type="slidenum">
              <a:rPr kumimoji="1" lang="zh-CN" altLang="en-US" smtClean="0"/>
            </a:fld>
            <a:endParaRPr kumimoji="1" lang="zh-CN" altLang="en-US" dirty="0"/>
          </a:p>
        </p:txBody>
      </p:sp>
      <p:sp>
        <p:nvSpPr>
          <p:cNvPr id="6" name="副标题 2"/>
          <p:cNvSpPr>
            <a:spLocks noGrp="1"/>
          </p:cNvSpPr>
          <p:nvPr/>
        </p:nvSpPr>
        <p:spPr>
          <a:xfrm>
            <a:off x="2495439" y="2065647"/>
            <a:ext cx="5935841" cy="489830"/>
          </a:xfrm>
          <a:prstGeom prst="rect">
            <a:avLst/>
          </a:prstGeom>
        </p:spPr>
        <p:txBody>
          <a:bodyPr>
            <a:noAutofit/>
          </a:bodyPr>
          <a:lstStyle>
            <a:lvl1pPr marL="0" indent="0" algn="l" defTabSz="1086485" rtl="0" eaLnBrk="1" fontAlgn="base" hangingPunct="1">
              <a:spcBef>
                <a:spcPct val="20000"/>
              </a:spcBef>
              <a:spcAft>
                <a:spcPct val="0"/>
              </a:spcAft>
              <a:buFont typeface="Arial" panose="020B0604020202020204" pitchFamily="34" charset="0"/>
              <a:buNone/>
              <a:defRPr sz="2800" b="1" kern="1200">
                <a:solidFill>
                  <a:schemeClr val="bg1"/>
                </a:solidFill>
                <a:latin typeface="+mn-ea"/>
                <a:ea typeface="+mn-ea"/>
                <a:cs typeface="方正兰亭黑简体" panose="02000000000000000000" pitchFamily="2" charset="-122"/>
              </a:defRPr>
            </a:lvl1pPr>
            <a:lvl2pPr marL="408305" indent="0" algn="ctr" defTabSz="1086485" rtl="0" eaLnBrk="1" fontAlgn="base" hangingPunct="1">
              <a:spcBef>
                <a:spcPct val="20000"/>
              </a:spcBef>
              <a:spcAft>
                <a:spcPct val="0"/>
              </a:spcAft>
              <a:buFont typeface="Arial" panose="020B0604020202020204" pitchFamily="34" charset="0"/>
              <a:buNone/>
              <a:defRPr sz="3335" kern="1200">
                <a:solidFill>
                  <a:schemeClr val="tx1">
                    <a:tint val="75000"/>
                  </a:schemeClr>
                </a:solidFill>
                <a:latin typeface="+mn-lt"/>
                <a:ea typeface="+mn-ea"/>
                <a:cs typeface="+mn-cs"/>
              </a:defRPr>
            </a:lvl2pPr>
            <a:lvl3pPr marL="816610" indent="0" algn="ctr" defTabSz="1086485"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3pPr>
            <a:lvl4pPr marL="1224280" indent="0" algn="ctr" defTabSz="1086485"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4pPr>
            <a:lvl5pPr marL="1632585" indent="0" algn="ctr" defTabSz="1086485"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5pPr>
            <a:lvl6pPr marL="2040890"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6pPr>
            <a:lvl7pPr marL="2449195"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7pPr>
            <a:lvl8pPr marL="2856865"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8pPr>
            <a:lvl9pPr marL="3265170" indent="0" algn="ctr" defTabSz="108839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9pPr>
          </a:lstStyle>
          <a:p>
            <a:pPr marL="0" indent="0" algn="ctr">
              <a:buNone/>
            </a:pPr>
            <a:r>
              <a:rPr lang="zh-CN" altLang="en-US" dirty="0" smtClean="0">
                <a:latin typeface="微软雅黑" panose="020B0503020204020204" charset="-122"/>
                <a:ea typeface="微软雅黑" panose="020B0503020204020204" charset="-122"/>
                <a:cs typeface="MS Shell Dlg" pitchFamily="18" charset="0"/>
                <a:sym typeface="+mn-ea"/>
              </a:rPr>
              <a:t>三、综合金融服务产品</a:t>
            </a:r>
            <a:endParaRPr lang="zh-CN" altLang="en-US" dirty="0" smtClean="0">
              <a:latin typeface="微软雅黑" panose="020B0503020204020204" charset="-122"/>
              <a:ea typeface="微软雅黑" panose="020B0503020204020204" charset="-122"/>
              <a:cs typeface="MS Shell Dlg" pitchFamily="18" charset="0"/>
              <a:sym typeface="+mn-ea"/>
            </a:endParaRPr>
          </a:p>
        </p:txBody>
      </p:sp>
      <p:sp>
        <p:nvSpPr>
          <p:cNvPr id="7" name="文本占位符 3"/>
          <p:cNvSpPr>
            <a:spLocks noGrp="1"/>
          </p:cNvSpPr>
          <p:nvPr/>
        </p:nvSpPr>
        <p:spPr>
          <a:xfrm>
            <a:off x="3071495" y="1917065"/>
            <a:ext cx="1664335" cy="786765"/>
          </a:xfrm>
          <a:prstGeom prst="rect">
            <a:avLst/>
          </a:prstGeom>
        </p:spPr>
        <p:txBody>
          <a:bodyPr/>
          <a:lstStyle>
            <a:lvl1pPr marL="0" indent="0" algn="l" defTabSz="1086485" rtl="0" eaLnBrk="1" fontAlgn="base" hangingPunct="1">
              <a:spcBef>
                <a:spcPct val="20000"/>
              </a:spcBef>
              <a:spcAft>
                <a:spcPct val="0"/>
              </a:spcAft>
              <a:buFont typeface="Arial" panose="020B0604020202020204" pitchFamily="34" charset="0"/>
              <a:buNone/>
              <a:defRPr sz="9600" kern="1200">
                <a:solidFill>
                  <a:schemeClr val="bg1"/>
                </a:solidFill>
                <a:latin typeface="+mj-ea"/>
                <a:ea typeface="+mj-ea"/>
                <a:cs typeface="+mn-cs"/>
              </a:defRPr>
            </a:lvl1pPr>
            <a:lvl2pPr marL="882650" indent="-339090" algn="l" defTabSz="1086485" rtl="0" eaLnBrk="1" fontAlgn="base" hangingPunct="1">
              <a:spcBef>
                <a:spcPct val="20000"/>
              </a:spcBef>
              <a:spcAft>
                <a:spcPct val="0"/>
              </a:spcAft>
              <a:buFont typeface="Arial" panose="020B0604020202020204" pitchFamily="34" charset="0"/>
              <a:buChar char="–"/>
              <a:defRPr sz="3335" kern="1200">
                <a:solidFill>
                  <a:schemeClr val="tx1"/>
                </a:solidFill>
                <a:latin typeface="+mn-lt"/>
                <a:ea typeface="+mn-ea"/>
                <a:cs typeface="+mn-cs"/>
              </a:defRPr>
            </a:lvl2pPr>
            <a:lvl3pPr marL="1359535" indent="-270510" algn="l" defTabSz="1086485"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90436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44792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99275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95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14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34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endParaRPr lang="en-US" altLang="zh-CN" sz="3600" dirty="0"/>
          </a:p>
        </p:txBody>
      </p:sp>
      <p:sp>
        <p:nvSpPr>
          <p:cNvPr id="8" name="文本占位符 3"/>
          <p:cNvSpPr>
            <a:spLocks noGrp="1"/>
          </p:cNvSpPr>
          <p:nvPr/>
        </p:nvSpPr>
        <p:spPr>
          <a:xfrm>
            <a:off x="2279536" y="1401849"/>
            <a:ext cx="2041376" cy="1681336"/>
          </a:xfrm>
          <a:prstGeom prst="rect">
            <a:avLst/>
          </a:prstGeom>
        </p:spPr>
        <p:txBody>
          <a:bodyPr/>
          <a:lstStyle>
            <a:lvl1pPr marL="0" indent="0" algn="l" defTabSz="1086485" rtl="0" eaLnBrk="1" fontAlgn="base" hangingPunct="1">
              <a:spcBef>
                <a:spcPct val="20000"/>
              </a:spcBef>
              <a:spcAft>
                <a:spcPct val="0"/>
              </a:spcAft>
              <a:buFont typeface="Arial" panose="020B0604020202020204" pitchFamily="34" charset="0"/>
              <a:buNone/>
              <a:defRPr sz="9600" kern="1200">
                <a:solidFill>
                  <a:schemeClr val="bg1"/>
                </a:solidFill>
                <a:latin typeface="+mj-ea"/>
                <a:ea typeface="+mj-ea"/>
                <a:cs typeface="+mn-cs"/>
              </a:defRPr>
            </a:lvl1pPr>
            <a:lvl2pPr marL="882650" indent="-339090" algn="l" defTabSz="1086485" rtl="0" eaLnBrk="1" fontAlgn="base" hangingPunct="1">
              <a:spcBef>
                <a:spcPct val="20000"/>
              </a:spcBef>
              <a:spcAft>
                <a:spcPct val="0"/>
              </a:spcAft>
              <a:buFont typeface="Arial" panose="020B0604020202020204" pitchFamily="34" charset="0"/>
              <a:buChar char="–"/>
              <a:defRPr sz="3335" kern="1200">
                <a:solidFill>
                  <a:schemeClr val="tx1"/>
                </a:solidFill>
                <a:latin typeface="+mn-lt"/>
                <a:ea typeface="+mn-ea"/>
                <a:cs typeface="+mn-cs"/>
              </a:defRPr>
            </a:lvl2pPr>
            <a:lvl3pPr marL="1359535" indent="-270510" algn="l" defTabSz="1086485"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90436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447925" indent="-270510" algn="l" defTabSz="1086485"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99275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95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14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34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10"/>
          <p:cNvSpPr>
            <a:spLocks noChangeArrowheads="1"/>
          </p:cNvSpPr>
          <p:nvPr/>
        </p:nvSpPr>
        <p:spPr bwMode="auto">
          <a:xfrm>
            <a:off x="1199515" y="1196340"/>
            <a:ext cx="285750" cy="285750"/>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45720" tIns="22860" rIns="45720" bIns="22860" anchor="ctr"/>
          <a:lstStyle/>
          <a:p>
            <a:endParaRPr lang="en-US" sz="2400">
              <a:latin typeface="Roboto Light" panose="02000000000000000000"/>
            </a:endParaRPr>
          </a:p>
        </p:txBody>
      </p:sp>
      <p:sp>
        <p:nvSpPr>
          <p:cNvPr id="20" name="矩形 19"/>
          <p:cNvSpPr/>
          <p:nvPr/>
        </p:nvSpPr>
        <p:spPr>
          <a:xfrm>
            <a:off x="3935730" y="1268730"/>
            <a:ext cx="7853680" cy="5364480"/>
          </a:xfrm>
          <a:prstGeom prst="rect">
            <a:avLst/>
          </a:prstGeom>
          <a:noFill/>
          <a:ln w="19050" cap="flat" cmpd="sng">
            <a:solidFill>
              <a:schemeClr val="accent5">
                <a:lumMod val="60000"/>
                <a:lumOff val="40000"/>
              </a:schemeClr>
            </a:solidFill>
            <a:prstDash val="dash"/>
            <a:round/>
            <a:headEnd type="none" w="med" len="med"/>
            <a:tailEnd type="none" w="med" len="med"/>
          </a:ln>
        </p:spPr>
        <p:txBody>
          <a:bodyPr wrap="square" anchor="ctr"/>
          <a:lstStyle>
            <a:defPPr>
              <a:defRPr lang="zh-CN"/>
            </a:defPPr>
            <a:lvl1pPr marL="0" algn="l" defTabSz="1087755" rtl="0" eaLnBrk="1" latinLnBrk="0" hangingPunct="1">
              <a:defRPr sz="2135" kern="1200">
                <a:solidFill>
                  <a:schemeClr val="tx1"/>
                </a:solidFill>
                <a:latin typeface="+mn-lt"/>
                <a:ea typeface="+mn-ea"/>
                <a:cs typeface="+mn-cs"/>
              </a:defRPr>
            </a:lvl1pPr>
            <a:lvl2pPr marL="544195" algn="l" defTabSz="1087755" rtl="0" eaLnBrk="1" latinLnBrk="0" hangingPunct="1">
              <a:defRPr sz="2135" kern="1200">
                <a:solidFill>
                  <a:schemeClr val="tx1"/>
                </a:solidFill>
                <a:latin typeface="+mn-lt"/>
                <a:ea typeface="+mn-ea"/>
                <a:cs typeface="+mn-cs"/>
              </a:defRPr>
            </a:lvl2pPr>
            <a:lvl3pPr marL="1088390" algn="l" defTabSz="1087755" rtl="0" eaLnBrk="1" latinLnBrk="0" hangingPunct="1">
              <a:defRPr sz="2135" kern="1200">
                <a:solidFill>
                  <a:schemeClr val="tx1"/>
                </a:solidFill>
                <a:latin typeface="+mn-lt"/>
                <a:ea typeface="+mn-ea"/>
                <a:cs typeface="+mn-cs"/>
              </a:defRPr>
            </a:lvl3pPr>
            <a:lvl4pPr marL="1632585" algn="l" defTabSz="1087755" rtl="0" eaLnBrk="1" latinLnBrk="0" hangingPunct="1">
              <a:defRPr sz="2135" kern="1200">
                <a:solidFill>
                  <a:schemeClr val="tx1"/>
                </a:solidFill>
                <a:latin typeface="+mn-lt"/>
                <a:ea typeface="+mn-ea"/>
                <a:cs typeface="+mn-cs"/>
              </a:defRPr>
            </a:lvl4pPr>
            <a:lvl5pPr marL="2176780" algn="l" defTabSz="1087755" rtl="0" eaLnBrk="1" latinLnBrk="0" hangingPunct="1">
              <a:defRPr sz="2135" kern="1200">
                <a:solidFill>
                  <a:schemeClr val="tx1"/>
                </a:solidFill>
                <a:latin typeface="+mn-lt"/>
                <a:ea typeface="+mn-ea"/>
                <a:cs typeface="+mn-cs"/>
              </a:defRPr>
            </a:lvl5pPr>
            <a:lvl6pPr marL="2720975" algn="l" defTabSz="1087755" rtl="0" eaLnBrk="1" latinLnBrk="0" hangingPunct="1">
              <a:defRPr sz="2135" kern="1200">
                <a:solidFill>
                  <a:schemeClr val="tx1"/>
                </a:solidFill>
                <a:latin typeface="+mn-lt"/>
                <a:ea typeface="+mn-ea"/>
                <a:cs typeface="+mn-cs"/>
              </a:defRPr>
            </a:lvl6pPr>
            <a:lvl7pPr marL="3265170" algn="l" defTabSz="1087755" rtl="0" eaLnBrk="1" latinLnBrk="0" hangingPunct="1">
              <a:defRPr sz="2135" kern="1200">
                <a:solidFill>
                  <a:schemeClr val="tx1"/>
                </a:solidFill>
                <a:latin typeface="+mn-lt"/>
                <a:ea typeface="+mn-ea"/>
                <a:cs typeface="+mn-cs"/>
              </a:defRPr>
            </a:lvl7pPr>
            <a:lvl8pPr marL="3809365" algn="l" defTabSz="1087755" rtl="0" eaLnBrk="1" latinLnBrk="0" hangingPunct="1">
              <a:defRPr sz="2135" kern="1200">
                <a:solidFill>
                  <a:schemeClr val="tx1"/>
                </a:solidFill>
                <a:latin typeface="+mn-lt"/>
                <a:ea typeface="+mn-ea"/>
                <a:cs typeface="+mn-cs"/>
              </a:defRPr>
            </a:lvl8pPr>
            <a:lvl9pPr marL="4353560" algn="l" defTabSz="1087755" rtl="0" eaLnBrk="1" latinLnBrk="0" hangingPunct="1">
              <a:defRPr sz="2135" kern="1200">
                <a:solidFill>
                  <a:schemeClr val="tx1"/>
                </a:solidFill>
                <a:latin typeface="+mn-lt"/>
                <a:ea typeface="+mn-ea"/>
                <a:cs typeface="+mn-cs"/>
              </a:defRPr>
            </a:lvl9pPr>
          </a:lstStyle>
          <a:p>
            <a:pPr lvl="0" indent="0" algn="ctr"/>
            <a:endParaRPr lang="zh-CN" altLang="en-US" sz="1200" b="1">
              <a:latin typeface="华文楷体" panose="02010600040101010101" pitchFamily="2" charset="-122"/>
              <a:ea typeface="华文楷体" panose="02010600040101010101" pitchFamily="2" charset="-122"/>
            </a:endParaRPr>
          </a:p>
        </p:txBody>
      </p:sp>
      <p:sp>
        <p:nvSpPr>
          <p:cNvPr id="26" name="文本框 25"/>
          <p:cNvSpPr txBox="1"/>
          <p:nvPr/>
        </p:nvSpPr>
        <p:spPr>
          <a:xfrm>
            <a:off x="4151630" y="1340485"/>
            <a:ext cx="7566025" cy="5631180"/>
          </a:xfrm>
          <a:prstGeom prst="rect">
            <a:avLst/>
          </a:prstGeom>
          <a:noFill/>
        </p:spPr>
        <p:txBody>
          <a:bodyPr wrap="square" rtlCol="0">
            <a:spAutoFit/>
          </a:bodyPr>
          <a:lstStyle/>
          <a:p>
            <a:pPr marL="285750" indent="-285750" eaLnBrk="1" latinLnBrk="0" hangingPunct="1">
              <a:lnSpc>
                <a:spcPct val="150000"/>
              </a:lnSpc>
              <a:buFont typeface="Wingdings" panose="05000000000000000000" pitchFamily="2" charset="2"/>
              <a:buChar char="ü"/>
            </a:pPr>
            <a:r>
              <a:rPr lang="en-US" sz="1600" b="1" dirty="0">
                <a:solidFill>
                  <a:srgbClr val="00559F"/>
                </a:solidFill>
                <a:latin typeface="微软雅黑" panose="020B0503020204020204" charset="-122"/>
                <a:ea typeface="微软雅黑" panose="020B0503020204020204" charset="-122"/>
                <a:cs typeface="微软雅黑" panose="020B0503020204020204" charset="-122"/>
                <a:sym typeface="+mn-ea"/>
              </a:rPr>
              <a:t>“</a:t>
            </a:r>
            <a:r>
              <a:rPr sz="1600" b="1" dirty="0">
                <a:solidFill>
                  <a:srgbClr val="00559F"/>
                </a:solidFill>
                <a:latin typeface="微软雅黑" panose="020B0503020204020204" charset="-122"/>
                <a:ea typeface="微软雅黑" panose="020B0503020204020204" charset="-122"/>
                <a:cs typeface="微软雅黑" panose="020B0503020204020204" charset="-122"/>
                <a:sym typeface="+mn-ea"/>
              </a:rPr>
              <a:t>跨行资金管理系统”</a:t>
            </a: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是民生银行</a:t>
            </a:r>
            <a:r>
              <a:rPr 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专为大中型、集团</a:t>
            </a: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客户提供的财资管理平台，通过多银行账户管理和资金集中运营体系，为</a:t>
            </a:r>
            <a:r>
              <a:rPr 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大中型、集团</a:t>
            </a: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客户提供成员单位的收付款管理、资金预测与监控、金融产品规划与投资、票据池、多维报表统计等综合服务。</a:t>
            </a:r>
            <a:r>
              <a:rPr 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民生银行现针对符合要求的客户提供免费使用服务。</a:t>
            </a:r>
            <a:endParaRPr lang="zh-CN" sz="1600" dirty="0">
              <a:latin typeface="微软雅黑" panose="020B0503020204020204" charset="-122"/>
              <a:ea typeface="微软雅黑" panose="020B0503020204020204" charset="-122"/>
              <a:cs typeface="微软雅黑" panose="020B0503020204020204" charset="-122"/>
              <a:sym typeface="+mn-ea"/>
            </a:endParaRPr>
          </a:p>
          <a:p>
            <a:pPr marL="285750" indent="-285750" eaLnBrk="1" latinLnBrk="0" hangingPunct="1">
              <a:lnSpc>
                <a:spcPct val="150000"/>
              </a:lnSpc>
              <a:buFont typeface="Wingdings" panose="05000000000000000000" pitchFamily="2" charset="2"/>
              <a:buChar char="ü"/>
            </a:pPr>
            <a:r>
              <a:rPr lang="zh-CN" sz="1600" b="1">
                <a:solidFill>
                  <a:srgbClr val="00559F"/>
                </a:solidFill>
                <a:latin typeface="微软雅黑" panose="020B0503020204020204" charset="-122"/>
                <a:ea typeface="微软雅黑" panose="020B0503020204020204" charset="-122"/>
                <a:cs typeface="微软雅黑" panose="020B0503020204020204" charset="-122"/>
                <a:sym typeface="+mn-ea"/>
              </a:rPr>
              <a:t>产品特点及优势：</a:t>
            </a:r>
            <a:endParaRPr lang="zh-CN" altLang="en-US" sz="1600" b="1">
              <a:solidFill>
                <a:srgbClr val="00559F"/>
              </a:solidFill>
              <a:latin typeface="微软雅黑" panose="020B0503020204020204" charset="-122"/>
              <a:ea typeface="微软雅黑" panose="020B0503020204020204" charset="-122"/>
              <a:cs typeface="微软雅黑" panose="020B0503020204020204" charset="-122"/>
            </a:endParaRPr>
          </a:p>
          <a:p>
            <a:pPr marL="0" algn="l" eaLnBrk="1" latinLnBrk="0" hangingPunct="1">
              <a:lnSpc>
                <a:spcPct val="150000"/>
              </a:lnSpc>
              <a:buClrTx/>
              <a:buSzTx/>
              <a:buFont typeface="Wingdings" panose="05000000000000000000" pitchFamily="2" charset="2"/>
              <a:buNone/>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（1）</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轻松掌控全局——多银行资金统筹管理</a:t>
            </a:r>
            <a:endParaRPr lang="zh-CN" altLang="en-US" sz="1600" b="1" dirty="0">
              <a:solidFill>
                <a:srgbClr val="00B050"/>
              </a:solidFill>
              <a:latin typeface="微软雅黑" panose="020B0503020204020204" charset="-122"/>
              <a:ea typeface="微软雅黑" panose="020B0503020204020204" charset="-122"/>
              <a:cs typeface="微软雅黑" panose="020B0503020204020204" charset="-122"/>
            </a:endParaRPr>
          </a:p>
          <a:p>
            <a:pPr marL="525780" lvl="1" indent="-212090" eaLnBrk="1" latinLnBrk="0" hangingPunct="1">
              <a:lnSpc>
                <a:spcPct val="150000"/>
              </a:lnSpc>
              <a:buFont typeface="Arial" panose="020B0604020202020204" pitchFamily="34" charset="0"/>
              <a:buChar char="•"/>
            </a:pP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随时掌握集团多银行账户资金，实时掌控可用资金，资金操作环节授权控制，有效防控风险。实现集团企业账户可视、可用、可控。</a:t>
            </a:r>
            <a:endParaRPr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algn="l" eaLnBrk="1" latinLnBrk="0" hangingPunct="1">
              <a:lnSpc>
                <a:spcPct val="150000"/>
              </a:lnSpc>
              <a:buClrTx/>
              <a:buSzTx/>
              <a:buFont typeface="Wingdings" panose="05000000000000000000" pitchFamily="2" charset="2"/>
              <a:buNone/>
            </a:pPr>
            <a:r>
              <a:rPr lang="en-US" altLang="zh-CN" sz="1600" b="1" dirty="0">
                <a:latin typeface="微软雅黑" panose="020B0503020204020204" charset="-122"/>
                <a:ea typeface="微软雅黑" panose="020B0503020204020204" charset="-122"/>
                <a:cs typeface="微软雅黑" panose="020B0503020204020204" charset="-122"/>
                <a:sym typeface="+mn-ea"/>
              </a:rPr>
              <a:t>     </a:t>
            </a:r>
            <a:r>
              <a:rPr lang="zh-CN" altLang="en-US" sz="1600" b="1" dirty="0">
                <a:latin typeface="微软雅黑" panose="020B0503020204020204" charset="-122"/>
                <a:ea typeface="微软雅黑" panose="020B0503020204020204" charset="-122"/>
                <a:cs typeface="微软雅黑" panose="020B0503020204020204" charset="-122"/>
                <a:sym typeface="+mn-ea"/>
              </a:rPr>
              <a:t>（2）财务功能强大——增强企业财资管理水平</a:t>
            </a:r>
            <a:endParaRPr lang="zh-CN" altLang="en-US" sz="1600" b="1" dirty="0">
              <a:latin typeface="微软雅黑" panose="020B0503020204020204" charset="-122"/>
              <a:ea typeface="微软雅黑" panose="020B0503020204020204" charset="-122"/>
              <a:cs typeface="微软雅黑" panose="020B0503020204020204" charset="-122"/>
              <a:sym typeface="+mn-ea"/>
            </a:endParaRPr>
          </a:p>
          <a:p>
            <a:pPr marL="525780" lvl="1" indent="-212090" eaLnBrk="1" latinLnBrk="0" hangingPunct="1">
              <a:lnSpc>
                <a:spcPct val="150000"/>
              </a:lnSpc>
              <a:buFont typeface="Arial" panose="020B0604020202020204" pitchFamily="34" charset="0"/>
              <a:buChar char="•"/>
            </a:pPr>
            <a:r>
              <a:rPr sz="1600" dirty="0">
                <a:solidFill>
                  <a:schemeClr val="tx1"/>
                </a:solidFill>
                <a:latin typeface="微软雅黑" panose="020B0503020204020204" charset="-122"/>
                <a:ea typeface="微软雅黑" panose="020B0503020204020204" charset="-122"/>
                <a:cs typeface="微软雅黑" panose="020B0503020204020204" charset="-122"/>
                <a:sym typeface="+mn-ea"/>
              </a:rPr>
              <a:t>十大功能模块，满足集团财务全面需求；灵活组合、定制化实施，提供契合财务需求的综合系统解决方案。</a:t>
            </a:r>
            <a:endParaRPr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1" algn="l" eaLnBrk="1" latinLnBrk="0" hangingPunct="1">
              <a:lnSpc>
                <a:spcPct val="150000"/>
              </a:lnSpc>
              <a:buClrTx/>
              <a:buSzTx/>
              <a:buFont typeface="Wingdings" panose="05000000000000000000" pitchFamily="2" charset="2"/>
            </a:pPr>
            <a:r>
              <a:rPr lang="en-US" altLang="zh-CN" sz="1600" b="1"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sym typeface="+mn-ea"/>
              </a:rPr>
              <a:t>（3）</a:t>
            </a:r>
            <a:r>
              <a:rPr lang="zh-CN" altLang="en-US" sz="1600" b="1" dirty="0">
                <a:latin typeface="微软雅黑" panose="020B0503020204020204" charset="-122"/>
                <a:ea typeface="微软雅黑" panose="020B0503020204020204" charset="-122"/>
                <a:cs typeface="微软雅黑" panose="020B0503020204020204" charset="-122"/>
              </a:rPr>
              <a:t>资金利用高效——降低企业财务成本</a:t>
            </a:r>
            <a:endParaRPr lang="zh-CN" sz="1600" b="1" dirty="0">
              <a:latin typeface="微软雅黑" panose="020B0503020204020204" charset="-122"/>
              <a:ea typeface="微软雅黑" panose="020B0503020204020204" charset="-122"/>
              <a:cs typeface="微软雅黑" panose="020B0503020204020204" charset="-122"/>
            </a:endParaRPr>
          </a:p>
          <a:p>
            <a:pPr marL="525780" lvl="1" indent="-212090" eaLnBrk="1" latinLnBrk="0" hangingPunct="1">
              <a:lnSpc>
                <a:spcPct val="150000"/>
              </a:lnSpc>
              <a:buFont typeface="Arial" panose="020B0604020202020204" pitchFamily="34" charset="0"/>
              <a:buChar char="•"/>
            </a:pPr>
            <a:r>
              <a:rPr sz="1600" dirty="0">
                <a:solidFill>
                  <a:schemeClr val="tx1"/>
                </a:solidFill>
                <a:latin typeface="微软雅黑" panose="020B0503020204020204" charset="-122"/>
                <a:ea typeface="微软雅黑" panose="020B0503020204020204" charset="-122"/>
                <a:cs typeface="微软雅黑" panose="020B0503020204020204" charset="-122"/>
                <a:sym typeface="方正兰亭黑简体" panose="02000000000000000000" pitchFamily="2" charset="-122"/>
              </a:rPr>
              <a:t>有效使用集团内部资金，充分利用集团资源，有效管理集团资金的筹措、运用、融资，提高内部周转，释放企业潜能。</a:t>
            </a:r>
            <a:endParaRPr sz="1600" dirty="0">
              <a:solidFill>
                <a:schemeClr val="tx1"/>
              </a:solidFill>
              <a:latin typeface="微软雅黑" panose="020B0503020204020204" charset="-122"/>
              <a:ea typeface="微软雅黑" panose="020B0503020204020204" charset="-122"/>
              <a:cs typeface="微软雅黑" panose="020B0503020204020204" charset="-122"/>
              <a:sym typeface="方正兰亭黑简体" panose="02000000000000000000" pitchFamily="2" charset="-122"/>
            </a:endParaRPr>
          </a:p>
          <a:p>
            <a:pPr marL="313690" lvl="1" indent="0" eaLnBrk="1" latinLnBrk="0" hangingPunct="1">
              <a:lnSpc>
                <a:spcPct val="150000"/>
              </a:lnSpc>
              <a:buFont typeface="Arial" panose="020B0604020202020204" pitchFamily="34" charset="0"/>
              <a:buNone/>
            </a:pP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方正兰亭黑简体" panose="02000000000000000000" pitchFamily="2" charset="-122"/>
            </a:endParaRPr>
          </a:p>
        </p:txBody>
      </p:sp>
      <p:sp>
        <p:nvSpPr>
          <p:cNvPr id="2" name="标题 1"/>
          <p:cNvSpPr>
            <a:spLocks noGrp="1"/>
          </p:cNvSpPr>
          <p:nvPr/>
        </p:nvSpPr>
        <p:spPr>
          <a:xfrm>
            <a:off x="1127123" y="982137"/>
            <a:ext cx="5144042" cy="714380"/>
          </a:xfrm>
          <a:prstGeom prst="rect">
            <a:avLst/>
          </a:prstGeom>
        </p:spPr>
        <p:txBody>
          <a:bodyPr>
            <a:normAutofit/>
          </a:bodyPr>
          <a:lstStyle>
            <a:lvl1pPr algn="l" defTabSz="1086485" rtl="0" eaLnBrk="1" fontAlgn="base" hangingPunct="1">
              <a:spcBef>
                <a:spcPct val="0"/>
              </a:spcBef>
              <a:spcAft>
                <a:spcPct val="0"/>
              </a:spcAft>
              <a:defRPr sz="2800" b="1" kern="1200">
                <a:solidFill>
                  <a:srgbClr val="00559F"/>
                </a:solidFill>
                <a:latin typeface="方正兰亭黑简体" panose="02000000000000000000" pitchFamily="2" charset="-122"/>
                <a:ea typeface="方正兰亭黑简体" panose="02000000000000000000" pitchFamily="2" charset="-122"/>
                <a:cs typeface="方正兰亭黑简体" panose="02000000000000000000" pitchFamily="2" charset="-122"/>
              </a:defRPr>
            </a:lvl1pPr>
            <a:lvl2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2pPr>
            <a:lvl3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3pPr>
            <a:lvl4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4pPr>
            <a:lvl5pPr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5pPr>
            <a:lvl6pPr marL="493395"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6pPr>
            <a:lvl7pPr marL="987425"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7pPr>
            <a:lvl8pPr marL="1480820"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8pPr>
            <a:lvl9pPr marL="1974850" algn="ctr" defTabSz="1086485" rtl="0" eaLnBrk="1" fontAlgn="base" hangingPunct="1">
              <a:spcBef>
                <a:spcPct val="0"/>
              </a:spcBef>
              <a:spcAft>
                <a:spcPct val="0"/>
              </a:spcAft>
              <a:defRPr sz="5335">
                <a:solidFill>
                  <a:schemeClr val="tx1"/>
                </a:solidFill>
                <a:latin typeface="Calibri" panose="020F0502020204030204" pitchFamily="34" charset="0"/>
                <a:ea typeface="宋体" panose="02010600030101010101" pitchFamily="2" charset="-122"/>
              </a:defRPr>
            </a:lvl9pPr>
          </a:lstStyle>
          <a:p>
            <a:r>
              <a:rPr kumimoji="1" lang="en-US" altLang="zh-CN" sz="2400">
                <a:latin typeface="微软雅黑" panose="020B0503020204020204" charset="-122"/>
                <a:ea typeface="微软雅黑" panose="020B0503020204020204" charset="-122"/>
                <a:cs typeface="微软雅黑" panose="020B0503020204020204" charset="-122"/>
              </a:rPr>
              <a:t>1</a:t>
            </a:r>
            <a:r>
              <a:rPr kumimoji="1" lang="zh-CN" altLang="en-US" sz="2400">
                <a:latin typeface="微软雅黑" panose="020B0503020204020204" charset="-122"/>
                <a:ea typeface="微软雅黑" panose="020B0503020204020204" charset="-122"/>
                <a:cs typeface="微软雅黑" panose="020B0503020204020204" charset="-122"/>
              </a:rPr>
              <a:t>、跨行现金管理</a:t>
            </a:r>
            <a:endParaRPr kumimoji="1" lang="zh-CN" altLang="en-US" sz="2400">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479425" y="2708910"/>
            <a:ext cx="3026410" cy="2556510"/>
            <a:chOff x="6019702" y="1510976"/>
            <a:chExt cx="3021837" cy="2866184"/>
          </a:xfrm>
        </p:grpSpPr>
        <p:graphicFrame>
          <p:nvGraphicFramePr>
            <p:cNvPr id="4" name="Chart 47"/>
            <p:cNvGraphicFramePr/>
            <p:nvPr/>
          </p:nvGraphicFramePr>
          <p:xfrm>
            <a:off x="6019702" y="1510976"/>
            <a:ext cx="3021837" cy="2866184"/>
          </p:xfrm>
          <a:graphic>
            <a:graphicData uri="http://schemas.openxmlformats.org/drawingml/2006/chart">
              <c:chart xmlns:c="http://schemas.openxmlformats.org/drawingml/2006/chart" xmlns:r="http://schemas.openxmlformats.org/officeDocument/2006/relationships" r:id="rId1"/>
            </a:graphicData>
          </a:graphic>
        </p:graphicFrame>
        <p:sp>
          <p:nvSpPr>
            <p:cNvPr id="5" name="Freeform 28"/>
            <p:cNvSpPr>
              <a:spLocks noEditPoints="1"/>
            </p:cNvSpPr>
            <p:nvPr/>
          </p:nvSpPr>
          <p:spPr bwMode="auto">
            <a:xfrm>
              <a:off x="7145320" y="2627698"/>
              <a:ext cx="784225" cy="582613"/>
            </a:xfrm>
            <a:custGeom>
              <a:avLst/>
              <a:gdLst>
                <a:gd name="T0" fmla="*/ 44 w 209"/>
                <a:gd name="T1" fmla="*/ 99 h 155"/>
                <a:gd name="T2" fmla="*/ 24 w 209"/>
                <a:gd name="T3" fmla="*/ 87 h 155"/>
                <a:gd name="T4" fmla="*/ 28 w 209"/>
                <a:gd name="T5" fmla="*/ 4 h 155"/>
                <a:gd name="T6" fmla="*/ 179 w 209"/>
                <a:gd name="T7" fmla="*/ 4 h 155"/>
                <a:gd name="T8" fmla="*/ 182 w 209"/>
                <a:gd name="T9" fmla="*/ 87 h 155"/>
                <a:gd name="T10" fmla="*/ 161 w 209"/>
                <a:gd name="T11" fmla="*/ 99 h 155"/>
                <a:gd name="T12" fmla="*/ 209 w 209"/>
                <a:gd name="T13" fmla="*/ 141 h 155"/>
                <a:gd name="T14" fmla="*/ 7 w 209"/>
                <a:gd name="T15" fmla="*/ 155 h 155"/>
                <a:gd name="T16" fmla="*/ 63 w 209"/>
                <a:gd name="T17" fmla="*/ 102 h 155"/>
                <a:gd name="T18" fmla="*/ 63 w 209"/>
                <a:gd name="T19" fmla="*/ 99 h 155"/>
                <a:gd name="T20" fmla="*/ 36 w 209"/>
                <a:gd name="T21" fmla="*/ 12 h 155"/>
                <a:gd name="T22" fmla="*/ 36 w 209"/>
                <a:gd name="T23" fmla="*/ 12 h 155"/>
                <a:gd name="T24" fmla="*/ 36 w 209"/>
                <a:gd name="T25" fmla="*/ 87 h 155"/>
                <a:gd name="T26" fmla="*/ 170 w 209"/>
                <a:gd name="T27" fmla="*/ 87 h 155"/>
                <a:gd name="T28" fmla="*/ 170 w 209"/>
                <a:gd name="T29" fmla="*/ 12 h 155"/>
                <a:gd name="T30" fmla="*/ 27 w 209"/>
                <a:gd name="T31" fmla="*/ 133 h 155"/>
                <a:gd name="T32" fmla="*/ 31 w 209"/>
                <a:gd name="T33" fmla="*/ 126 h 155"/>
                <a:gd name="T34" fmla="*/ 61 w 209"/>
                <a:gd name="T35" fmla="*/ 115 h 155"/>
                <a:gd name="T36" fmla="*/ 157 w 209"/>
                <a:gd name="T37" fmla="*/ 110 h 155"/>
                <a:gd name="T38" fmla="*/ 170 w 209"/>
                <a:gd name="T39" fmla="*/ 110 h 155"/>
                <a:gd name="T40" fmla="*/ 140 w 209"/>
                <a:gd name="T41" fmla="*/ 115 h 155"/>
                <a:gd name="T42" fmla="*/ 139 w 209"/>
                <a:gd name="T43" fmla="*/ 110 h 155"/>
                <a:gd name="T44" fmla="*/ 136 w 209"/>
                <a:gd name="T45" fmla="*/ 115 h 155"/>
                <a:gd name="T46" fmla="*/ 103 w 209"/>
                <a:gd name="T47" fmla="*/ 110 h 155"/>
                <a:gd name="T48" fmla="*/ 117 w 209"/>
                <a:gd name="T49" fmla="*/ 110 h 155"/>
                <a:gd name="T50" fmla="*/ 84 w 209"/>
                <a:gd name="T51" fmla="*/ 115 h 155"/>
                <a:gd name="T52" fmla="*/ 85 w 209"/>
                <a:gd name="T53" fmla="*/ 110 h 155"/>
                <a:gd name="T54" fmla="*/ 80 w 209"/>
                <a:gd name="T55" fmla="*/ 115 h 155"/>
                <a:gd name="T56" fmla="*/ 152 w 209"/>
                <a:gd name="T57" fmla="*/ 117 h 155"/>
                <a:gd name="T58" fmla="*/ 175 w 209"/>
                <a:gd name="T59" fmla="*/ 117 h 155"/>
                <a:gd name="T60" fmla="*/ 134 w 209"/>
                <a:gd name="T61" fmla="*/ 123 h 155"/>
                <a:gd name="T62" fmla="*/ 132 w 209"/>
                <a:gd name="T63" fmla="*/ 117 h 155"/>
                <a:gd name="T64" fmla="*/ 129 w 209"/>
                <a:gd name="T65" fmla="*/ 123 h 155"/>
                <a:gd name="T66" fmla="*/ 94 w 209"/>
                <a:gd name="T67" fmla="*/ 117 h 155"/>
                <a:gd name="T68" fmla="*/ 109 w 209"/>
                <a:gd name="T69" fmla="*/ 117 h 155"/>
                <a:gd name="T70" fmla="*/ 73 w 209"/>
                <a:gd name="T71" fmla="*/ 123 h 155"/>
                <a:gd name="T72" fmla="*/ 75 w 209"/>
                <a:gd name="T73" fmla="*/ 117 h 155"/>
                <a:gd name="T74" fmla="*/ 68 w 209"/>
                <a:gd name="T75" fmla="*/ 123 h 155"/>
                <a:gd name="T76" fmla="*/ 37 w 209"/>
                <a:gd name="T77" fmla="*/ 117 h 155"/>
                <a:gd name="T78" fmla="*/ 51 w 209"/>
                <a:gd name="T79" fmla="*/ 117 h 155"/>
                <a:gd name="T80" fmla="*/ 163 w 209"/>
                <a:gd name="T81" fmla="*/ 133 h 155"/>
                <a:gd name="T82" fmla="*/ 160 w 209"/>
                <a:gd name="T83" fmla="*/ 126 h 155"/>
                <a:gd name="T84" fmla="*/ 158 w 209"/>
                <a:gd name="T85" fmla="*/ 133 h 155"/>
                <a:gd name="T86" fmla="*/ 119 w 209"/>
                <a:gd name="T87" fmla="*/ 126 h 155"/>
                <a:gd name="T88" fmla="*/ 135 w 209"/>
                <a:gd name="T89" fmla="*/ 126 h 155"/>
                <a:gd name="T90" fmla="*/ 98 w 209"/>
                <a:gd name="T91" fmla="*/ 133 h 155"/>
                <a:gd name="T92" fmla="*/ 98 w 209"/>
                <a:gd name="T93" fmla="*/ 126 h 155"/>
                <a:gd name="T94" fmla="*/ 92 w 209"/>
                <a:gd name="T95" fmla="*/ 133 h 155"/>
                <a:gd name="T96" fmla="*/ 57 w 209"/>
                <a:gd name="T97" fmla="*/ 126 h 155"/>
                <a:gd name="T98" fmla="*/ 73 w 209"/>
                <a:gd name="T99" fmla="*/ 12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55">
                  <a:moveTo>
                    <a:pt x="27" y="102"/>
                  </a:moveTo>
                  <a:cubicBezTo>
                    <a:pt x="44" y="102"/>
                    <a:pt x="44" y="102"/>
                    <a:pt x="44" y="102"/>
                  </a:cubicBezTo>
                  <a:cubicBezTo>
                    <a:pt x="44" y="99"/>
                    <a:pt x="44" y="99"/>
                    <a:pt x="44" y="99"/>
                  </a:cubicBezTo>
                  <a:cubicBezTo>
                    <a:pt x="36" y="99"/>
                    <a:pt x="36" y="99"/>
                    <a:pt x="36" y="99"/>
                  </a:cubicBezTo>
                  <a:cubicBezTo>
                    <a:pt x="33" y="99"/>
                    <a:pt x="30" y="98"/>
                    <a:pt x="28" y="96"/>
                  </a:cubicBezTo>
                  <a:cubicBezTo>
                    <a:pt x="25" y="93"/>
                    <a:pt x="24" y="90"/>
                    <a:pt x="24" y="87"/>
                  </a:cubicBezTo>
                  <a:cubicBezTo>
                    <a:pt x="24" y="12"/>
                    <a:pt x="24" y="12"/>
                    <a:pt x="24" y="12"/>
                  </a:cubicBezTo>
                  <a:cubicBezTo>
                    <a:pt x="24" y="9"/>
                    <a:pt x="25" y="6"/>
                    <a:pt x="28" y="4"/>
                  </a:cubicBezTo>
                  <a:cubicBezTo>
                    <a:pt x="28" y="4"/>
                    <a:pt x="28" y="4"/>
                    <a:pt x="28" y="4"/>
                  </a:cubicBezTo>
                  <a:cubicBezTo>
                    <a:pt x="30" y="1"/>
                    <a:pt x="33" y="0"/>
                    <a:pt x="36" y="0"/>
                  </a:cubicBezTo>
                  <a:cubicBezTo>
                    <a:pt x="170" y="0"/>
                    <a:pt x="170" y="0"/>
                    <a:pt x="170" y="0"/>
                  </a:cubicBezTo>
                  <a:cubicBezTo>
                    <a:pt x="173" y="0"/>
                    <a:pt x="177" y="1"/>
                    <a:pt x="179" y="4"/>
                  </a:cubicBezTo>
                  <a:cubicBezTo>
                    <a:pt x="179" y="4"/>
                    <a:pt x="179" y="4"/>
                    <a:pt x="179" y="4"/>
                  </a:cubicBezTo>
                  <a:cubicBezTo>
                    <a:pt x="181" y="6"/>
                    <a:pt x="182" y="9"/>
                    <a:pt x="182" y="12"/>
                  </a:cubicBezTo>
                  <a:cubicBezTo>
                    <a:pt x="182" y="87"/>
                    <a:pt x="182" y="87"/>
                    <a:pt x="182" y="87"/>
                  </a:cubicBezTo>
                  <a:cubicBezTo>
                    <a:pt x="182" y="90"/>
                    <a:pt x="181" y="93"/>
                    <a:pt x="179" y="96"/>
                  </a:cubicBezTo>
                  <a:cubicBezTo>
                    <a:pt x="177" y="98"/>
                    <a:pt x="173" y="99"/>
                    <a:pt x="170" y="99"/>
                  </a:cubicBezTo>
                  <a:cubicBezTo>
                    <a:pt x="161" y="99"/>
                    <a:pt x="161" y="99"/>
                    <a:pt x="161" y="99"/>
                  </a:cubicBezTo>
                  <a:cubicBezTo>
                    <a:pt x="161" y="102"/>
                    <a:pt x="161" y="102"/>
                    <a:pt x="161" y="102"/>
                  </a:cubicBezTo>
                  <a:cubicBezTo>
                    <a:pt x="180" y="102"/>
                    <a:pt x="180" y="102"/>
                    <a:pt x="180" y="102"/>
                  </a:cubicBezTo>
                  <a:cubicBezTo>
                    <a:pt x="209" y="141"/>
                    <a:pt x="209" y="141"/>
                    <a:pt x="209" y="141"/>
                  </a:cubicBezTo>
                  <a:cubicBezTo>
                    <a:pt x="209" y="141"/>
                    <a:pt x="209" y="141"/>
                    <a:pt x="209" y="141"/>
                  </a:cubicBezTo>
                  <a:cubicBezTo>
                    <a:pt x="202" y="155"/>
                    <a:pt x="202" y="155"/>
                    <a:pt x="202" y="155"/>
                  </a:cubicBezTo>
                  <a:cubicBezTo>
                    <a:pt x="7" y="155"/>
                    <a:pt x="7" y="155"/>
                    <a:pt x="7" y="155"/>
                  </a:cubicBezTo>
                  <a:cubicBezTo>
                    <a:pt x="0" y="141"/>
                    <a:pt x="0" y="141"/>
                    <a:pt x="0" y="141"/>
                  </a:cubicBezTo>
                  <a:cubicBezTo>
                    <a:pt x="27" y="102"/>
                    <a:pt x="27" y="102"/>
                    <a:pt x="27" y="102"/>
                  </a:cubicBezTo>
                  <a:close/>
                  <a:moveTo>
                    <a:pt x="63" y="102"/>
                  </a:moveTo>
                  <a:cubicBezTo>
                    <a:pt x="143" y="102"/>
                    <a:pt x="143" y="102"/>
                    <a:pt x="143" y="102"/>
                  </a:cubicBezTo>
                  <a:cubicBezTo>
                    <a:pt x="143" y="99"/>
                    <a:pt x="143" y="99"/>
                    <a:pt x="143" y="99"/>
                  </a:cubicBezTo>
                  <a:cubicBezTo>
                    <a:pt x="63" y="99"/>
                    <a:pt x="63" y="99"/>
                    <a:pt x="63" y="99"/>
                  </a:cubicBezTo>
                  <a:cubicBezTo>
                    <a:pt x="63" y="102"/>
                    <a:pt x="63" y="102"/>
                    <a:pt x="63" y="102"/>
                  </a:cubicBezTo>
                  <a:close/>
                  <a:moveTo>
                    <a:pt x="170" y="12"/>
                  </a:moveTo>
                  <a:cubicBezTo>
                    <a:pt x="36" y="12"/>
                    <a:pt x="36" y="12"/>
                    <a:pt x="36" y="12"/>
                  </a:cubicBezTo>
                  <a:cubicBezTo>
                    <a:pt x="36" y="12"/>
                    <a:pt x="36" y="12"/>
                    <a:pt x="36" y="12"/>
                  </a:cubicBezTo>
                  <a:cubicBezTo>
                    <a:pt x="36" y="12"/>
                    <a:pt x="36" y="12"/>
                    <a:pt x="36" y="12"/>
                  </a:cubicBezTo>
                  <a:cubicBezTo>
                    <a:pt x="36" y="12"/>
                    <a:pt x="36" y="12"/>
                    <a:pt x="36" y="12"/>
                  </a:cubicBezTo>
                  <a:cubicBezTo>
                    <a:pt x="36" y="87"/>
                    <a:pt x="36" y="87"/>
                    <a:pt x="36" y="87"/>
                  </a:cubicBezTo>
                  <a:cubicBezTo>
                    <a:pt x="36" y="87"/>
                    <a:pt x="36" y="87"/>
                    <a:pt x="36" y="87"/>
                  </a:cubicBezTo>
                  <a:cubicBezTo>
                    <a:pt x="36" y="87"/>
                    <a:pt x="36" y="87"/>
                    <a:pt x="36" y="87"/>
                  </a:cubicBezTo>
                  <a:cubicBezTo>
                    <a:pt x="170" y="87"/>
                    <a:pt x="170" y="87"/>
                    <a:pt x="170" y="87"/>
                  </a:cubicBezTo>
                  <a:cubicBezTo>
                    <a:pt x="170" y="87"/>
                    <a:pt x="170" y="87"/>
                    <a:pt x="170" y="87"/>
                  </a:cubicBezTo>
                  <a:cubicBezTo>
                    <a:pt x="170" y="87"/>
                    <a:pt x="170" y="87"/>
                    <a:pt x="170" y="87"/>
                  </a:cubicBezTo>
                  <a:cubicBezTo>
                    <a:pt x="170" y="12"/>
                    <a:pt x="170" y="12"/>
                    <a:pt x="170" y="12"/>
                  </a:cubicBezTo>
                  <a:cubicBezTo>
                    <a:pt x="170" y="12"/>
                    <a:pt x="170" y="12"/>
                    <a:pt x="170" y="12"/>
                  </a:cubicBezTo>
                  <a:cubicBezTo>
                    <a:pt x="170" y="12"/>
                    <a:pt x="170" y="12"/>
                    <a:pt x="170" y="12"/>
                  </a:cubicBezTo>
                  <a:cubicBezTo>
                    <a:pt x="170" y="12"/>
                    <a:pt x="170" y="12"/>
                    <a:pt x="170" y="12"/>
                  </a:cubicBezTo>
                  <a:close/>
                  <a:moveTo>
                    <a:pt x="31" y="126"/>
                  </a:moveTo>
                  <a:cubicBezTo>
                    <a:pt x="30" y="128"/>
                    <a:pt x="28" y="131"/>
                    <a:pt x="27" y="133"/>
                  </a:cubicBezTo>
                  <a:cubicBezTo>
                    <a:pt x="34" y="133"/>
                    <a:pt x="41" y="133"/>
                    <a:pt x="48" y="133"/>
                  </a:cubicBezTo>
                  <a:cubicBezTo>
                    <a:pt x="49" y="131"/>
                    <a:pt x="50" y="128"/>
                    <a:pt x="51" y="126"/>
                  </a:cubicBezTo>
                  <a:cubicBezTo>
                    <a:pt x="44" y="126"/>
                    <a:pt x="38" y="126"/>
                    <a:pt x="31" y="126"/>
                  </a:cubicBezTo>
                  <a:close/>
                  <a:moveTo>
                    <a:pt x="41" y="110"/>
                  </a:moveTo>
                  <a:cubicBezTo>
                    <a:pt x="40" y="111"/>
                    <a:pt x="39" y="113"/>
                    <a:pt x="38" y="115"/>
                  </a:cubicBezTo>
                  <a:cubicBezTo>
                    <a:pt x="46" y="115"/>
                    <a:pt x="53" y="115"/>
                    <a:pt x="61" y="115"/>
                  </a:cubicBezTo>
                  <a:cubicBezTo>
                    <a:pt x="62" y="113"/>
                    <a:pt x="62" y="111"/>
                    <a:pt x="63" y="110"/>
                  </a:cubicBezTo>
                  <a:cubicBezTo>
                    <a:pt x="56" y="110"/>
                    <a:pt x="49" y="110"/>
                    <a:pt x="41" y="110"/>
                  </a:cubicBezTo>
                  <a:close/>
                  <a:moveTo>
                    <a:pt x="157" y="110"/>
                  </a:moveTo>
                  <a:cubicBezTo>
                    <a:pt x="157" y="111"/>
                    <a:pt x="158" y="113"/>
                    <a:pt x="159" y="115"/>
                  </a:cubicBezTo>
                  <a:cubicBezTo>
                    <a:pt x="164" y="115"/>
                    <a:pt x="169" y="115"/>
                    <a:pt x="173" y="115"/>
                  </a:cubicBezTo>
                  <a:cubicBezTo>
                    <a:pt x="172" y="113"/>
                    <a:pt x="171" y="111"/>
                    <a:pt x="170" y="110"/>
                  </a:cubicBezTo>
                  <a:cubicBezTo>
                    <a:pt x="166" y="110"/>
                    <a:pt x="161" y="110"/>
                    <a:pt x="157" y="110"/>
                  </a:cubicBezTo>
                  <a:close/>
                  <a:moveTo>
                    <a:pt x="139" y="110"/>
                  </a:moveTo>
                  <a:cubicBezTo>
                    <a:pt x="139" y="111"/>
                    <a:pt x="140" y="113"/>
                    <a:pt x="140" y="115"/>
                  </a:cubicBezTo>
                  <a:cubicBezTo>
                    <a:pt x="145" y="115"/>
                    <a:pt x="150" y="115"/>
                    <a:pt x="155" y="115"/>
                  </a:cubicBezTo>
                  <a:cubicBezTo>
                    <a:pt x="154" y="113"/>
                    <a:pt x="153" y="111"/>
                    <a:pt x="152" y="110"/>
                  </a:cubicBezTo>
                  <a:cubicBezTo>
                    <a:pt x="148" y="110"/>
                    <a:pt x="143" y="110"/>
                    <a:pt x="139" y="110"/>
                  </a:cubicBezTo>
                  <a:close/>
                  <a:moveTo>
                    <a:pt x="121" y="110"/>
                  </a:moveTo>
                  <a:cubicBezTo>
                    <a:pt x="121" y="111"/>
                    <a:pt x="121" y="113"/>
                    <a:pt x="122" y="115"/>
                  </a:cubicBezTo>
                  <a:cubicBezTo>
                    <a:pt x="126" y="115"/>
                    <a:pt x="131" y="115"/>
                    <a:pt x="136" y="115"/>
                  </a:cubicBezTo>
                  <a:cubicBezTo>
                    <a:pt x="135" y="113"/>
                    <a:pt x="135" y="111"/>
                    <a:pt x="134" y="110"/>
                  </a:cubicBezTo>
                  <a:cubicBezTo>
                    <a:pt x="130" y="110"/>
                    <a:pt x="125" y="110"/>
                    <a:pt x="121" y="110"/>
                  </a:cubicBezTo>
                  <a:close/>
                  <a:moveTo>
                    <a:pt x="103" y="110"/>
                  </a:moveTo>
                  <a:cubicBezTo>
                    <a:pt x="103" y="111"/>
                    <a:pt x="103" y="113"/>
                    <a:pt x="103" y="115"/>
                  </a:cubicBezTo>
                  <a:cubicBezTo>
                    <a:pt x="108" y="115"/>
                    <a:pt x="113" y="115"/>
                    <a:pt x="117" y="115"/>
                  </a:cubicBezTo>
                  <a:cubicBezTo>
                    <a:pt x="117" y="113"/>
                    <a:pt x="117" y="111"/>
                    <a:pt x="117" y="110"/>
                  </a:cubicBezTo>
                  <a:cubicBezTo>
                    <a:pt x="112" y="110"/>
                    <a:pt x="108" y="110"/>
                    <a:pt x="103" y="110"/>
                  </a:cubicBezTo>
                  <a:close/>
                  <a:moveTo>
                    <a:pt x="85" y="110"/>
                  </a:moveTo>
                  <a:cubicBezTo>
                    <a:pt x="85" y="111"/>
                    <a:pt x="85" y="113"/>
                    <a:pt x="84" y="115"/>
                  </a:cubicBezTo>
                  <a:cubicBezTo>
                    <a:pt x="89" y="115"/>
                    <a:pt x="94" y="115"/>
                    <a:pt x="98" y="115"/>
                  </a:cubicBezTo>
                  <a:cubicBezTo>
                    <a:pt x="99" y="113"/>
                    <a:pt x="99" y="111"/>
                    <a:pt x="99" y="110"/>
                  </a:cubicBezTo>
                  <a:cubicBezTo>
                    <a:pt x="94" y="110"/>
                    <a:pt x="90" y="110"/>
                    <a:pt x="85" y="110"/>
                  </a:cubicBezTo>
                  <a:close/>
                  <a:moveTo>
                    <a:pt x="67" y="110"/>
                  </a:moveTo>
                  <a:cubicBezTo>
                    <a:pt x="67" y="111"/>
                    <a:pt x="66" y="113"/>
                    <a:pt x="66" y="115"/>
                  </a:cubicBezTo>
                  <a:cubicBezTo>
                    <a:pt x="70" y="115"/>
                    <a:pt x="75" y="115"/>
                    <a:pt x="80" y="115"/>
                  </a:cubicBezTo>
                  <a:cubicBezTo>
                    <a:pt x="80" y="113"/>
                    <a:pt x="81" y="111"/>
                    <a:pt x="81" y="110"/>
                  </a:cubicBezTo>
                  <a:cubicBezTo>
                    <a:pt x="77" y="110"/>
                    <a:pt x="72" y="110"/>
                    <a:pt x="67" y="110"/>
                  </a:cubicBezTo>
                  <a:close/>
                  <a:moveTo>
                    <a:pt x="152" y="117"/>
                  </a:moveTo>
                  <a:cubicBezTo>
                    <a:pt x="153" y="119"/>
                    <a:pt x="153" y="121"/>
                    <a:pt x="154" y="123"/>
                  </a:cubicBezTo>
                  <a:cubicBezTo>
                    <a:pt x="162" y="123"/>
                    <a:pt x="170" y="123"/>
                    <a:pt x="178" y="123"/>
                  </a:cubicBezTo>
                  <a:cubicBezTo>
                    <a:pt x="177" y="121"/>
                    <a:pt x="176" y="119"/>
                    <a:pt x="175" y="117"/>
                  </a:cubicBezTo>
                  <a:cubicBezTo>
                    <a:pt x="167" y="117"/>
                    <a:pt x="160" y="117"/>
                    <a:pt x="152" y="117"/>
                  </a:cubicBezTo>
                  <a:close/>
                  <a:moveTo>
                    <a:pt x="132" y="117"/>
                  </a:moveTo>
                  <a:cubicBezTo>
                    <a:pt x="133" y="119"/>
                    <a:pt x="133" y="121"/>
                    <a:pt x="134" y="123"/>
                  </a:cubicBezTo>
                  <a:cubicBezTo>
                    <a:pt x="139" y="123"/>
                    <a:pt x="144" y="123"/>
                    <a:pt x="149" y="123"/>
                  </a:cubicBezTo>
                  <a:cubicBezTo>
                    <a:pt x="148" y="121"/>
                    <a:pt x="148" y="119"/>
                    <a:pt x="147" y="117"/>
                  </a:cubicBezTo>
                  <a:cubicBezTo>
                    <a:pt x="142" y="117"/>
                    <a:pt x="137" y="117"/>
                    <a:pt x="132" y="117"/>
                  </a:cubicBezTo>
                  <a:close/>
                  <a:moveTo>
                    <a:pt x="113" y="117"/>
                  </a:moveTo>
                  <a:cubicBezTo>
                    <a:pt x="113" y="119"/>
                    <a:pt x="114" y="121"/>
                    <a:pt x="114" y="123"/>
                  </a:cubicBezTo>
                  <a:cubicBezTo>
                    <a:pt x="119" y="123"/>
                    <a:pt x="124" y="123"/>
                    <a:pt x="129" y="123"/>
                  </a:cubicBezTo>
                  <a:cubicBezTo>
                    <a:pt x="129" y="121"/>
                    <a:pt x="128" y="119"/>
                    <a:pt x="128" y="117"/>
                  </a:cubicBezTo>
                  <a:cubicBezTo>
                    <a:pt x="123" y="117"/>
                    <a:pt x="118" y="117"/>
                    <a:pt x="113" y="117"/>
                  </a:cubicBezTo>
                  <a:close/>
                  <a:moveTo>
                    <a:pt x="94" y="117"/>
                  </a:moveTo>
                  <a:cubicBezTo>
                    <a:pt x="94" y="119"/>
                    <a:pt x="94" y="121"/>
                    <a:pt x="93" y="123"/>
                  </a:cubicBezTo>
                  <a:cubicBezTo>
                    <a:pt x="99" y="123"/>
                    <a:pt x="104" y="123"/>
                    <a:pt x="109" y="123"/>
                  </a:cubicBezTo>
                  <a:cubicBezTo>
                    <a:pt x="109" y="121"/>
                    <a:pt x="109" y="119"/>
                    <a:pt x="109" y="117"/>
                  </a:cubicBezTo>
                  <a:cubicBezTo>
                    <a:pt x="104" y="117"/>
                    <a:pt x="99" y="117"/>
                    <a:pt x="94" y="117"/>
                  </a:cubicBezTo>
                  <a:close/>
                  <a:moveTo>
                    <a:pt x="75" y="117"/>
                  </a:moveTo>
                  <a:cubicBezTo>
                    <a:pt x="74" y="119"/>
                    <a:pt x="74" y="121"/>
                    <a:pt x="73" y="123"/>
                  </a:cubicBezTo>
                  <a:cubicBezTo>
                    <a:pt x="79" y="123"/>
                    <a:pt x="84" y="123"/>
                    <a:pt x="89" y="123"/>
                  </a:cubicBezTo>
                  <a:cubicBezTo>
                    <a:pt x="89" y="121"/>
                    <a:pt x="89" y="119"/>
                    <a:pt x="90" y="117"/>
                  </a:cubicBezTo>
                  <a:cubicBezTo>
                    <a:pt x="85" y="117"/>
                    <a:pt x="80" y="117"/>
                    <a:pt x="75" y="117"/>
                  </a:cubicBezTo>
                  <a:close/>
                  <a:moveTo>
                    <a:pt x="56" y="117"/>
                  </a:moveTo>
                  <a:cubicBezTo>
                    <a:pt x="55" y="119"/>
                    <a:pt x="54" y="121"/>
                    <a:pt x="53" y="123"/>
                  </a:cubicBezTo>
                  <a:cubicBezTo>
                    <a:pt x="58" y="123"/>
                    <a:pt x="63" y="123"/>
                    <a:pt x="68" y="123"/>
                  </a:cubicBezTo>
                  <a:cubicBezTo>
                    <a:pt x="69" y="121"/>
                    <a:pt x="70" y="119"/>
                    <a:pt x="70" y="117"/>
                  </a:cubicBezTo>
                  <a:cubicBezTo>
                    <a:pt x="65" y="117"/>
                    <a:pt x="60" y="117"/>
                    <a:pt x="56" y="117"/>
                  </a:cubicBezTo>
                  <a:close/>
                  <a:moveTo>
                    <a:pt x="37" y="117"/>
                  </a:moveTo>
                  <a:cubicBezTo>
                    <a:pt x="35" y="119"/>
                    <a:pt x="34" y="121"/>
                    <a:pt x="33" y="123"/>
                  </a:cubicBezTo>
                  <a:cubicBezTo>
                    <a:pt x="38" y="123"/>
                    <a:pt x="43" y="123"/>
                    <a:pt x="48" y="123"/>
                  </a:cubicBezTo>
                  <a:cubicBezTo>
                    <a:pt x="49" y="121"/>
                    <a:pt x="50" y="119"/>
                    <a:pt x="51" y="117"/>
                  </a:cubicBezTo>
                  <a:cubicBezTo>
                    <a:pt x="46" y="117"/>
                    <a:pt x="41" y="117"/>
                    <a:pt x="37" y="117"/>
                  </a:cubicBezTo>
                  <a:close/>
                  <a:moveTo>
                    <a:pt x="160" y="126"/>
                  </a:moveTo>
                  <a:cubicBezTo>
                    <a:pt x="161" y="128"/>
                    <a:pt x="162" y="131"/>
                    <a:pt x="163" y="133"/>
                  </a:cubicBezTo>
                  <a:cubicBezTo>
                    <a:pt x="170" y="133"/>
                    <a:pt x="177" y="133"/>
                    <a:pt x="184" y="133"/>
                  </a:cubicBezTo>
                  <a:cubicBezTo>
                    <a:pt x="183" y="131"/>
                    <a:pt x="182" y="128"/>
                    <a:pt x="180" y="126"/>
                  </a:cubicBezTo>
                  <a:cubicBezTo>
                    <a:pt x="174" y="126"/>
                    <a:pt x="167" y="126"/>
                    <a:pt x="160" y="126"/>
                  </a:cubicBezTo>
                  <a:close/>
                  <a:moveTo>
                    <a:pt x="139" y="126"/>
                  </a:moveTo>
                  <a:cubicBezTo>
                    <a:pt x="140" y="128"/>
                    <a:pt x="141" y="131"/>
                    <a:pt x="141" y="133"/>
                  </a:cubicBezTo>
                  <a:cubicBezTo>
                    <a:pt x="147" y="133"/>
                    <a:pt x="152" y="133"/>
                    <a:pt x="158" y="133"/>
                  </a:cubicBezTo>
                  <a:cubicBezTo>
                    <a:pt x="157" y="131"/>
                    <a:pt x="156" y="128"/>
                    <a:pt x="155" y="126"/>
                  </a:cubicBezTo>
                  <a:cubicBezTo>
                    <a:pt x="150" y="126"/>
                    <a:pt x="145" y="126"/>
                    <a:pt x="139" y="126"/>
                  </a:cubicBezTo>
                  <a:close/>
                  <a:moveTo>
                    <a:pt x="119" y="126"/>
                  </a:moveTo>
                  <a:cubicBezTo>
                    <a:pt x="119" y="128"/>
                    <a:pt x="119" y="131"/>
                    <a:pt x="119" y="133"/>
                  </a:cubicBezTo>
                  <a:cubicBezTo>
                    <a:pt x="125" y="133"/>
                    <a:pt x="131" y="133"/>
                    <a:pt x="136" y="133"/>
                  </a:cubicBezTo>
                  <a:cubicBezTo>
                    <a:pt x="136" y="131"/>
                    <a:pt x="135" y="128"/>
                    <a:pt x="135" y="126"/>
                  </a:cubicBezTo>
                  <a:cubicBezTo>
                    <a:pt x="129" y="126"/>
                    <a:pt x="124" y="126"/>
                    <a:pt x="119" y="126"/>
                  </a:cubicBezTo>
                  <a:close/>
                  <a:moveTo>
                    <a:pt x="98" y="126"/>
                  </a:moveTo>
                  <a:cubicBezTo>
                    <a:pt x="98" y="128"/>
                    <a:pt x="98" y="131"/>
                    <a:pt x="98" y="133"/>
                  </a:cubicBezTo>
                  <a:cubicBezTo>
                    <a:pt x="103" y="133"/>
                    <a:pt x="109" y="133"/>
                    <a:pt x="115" y="133"/>
                  </a:cubicBezTo>
                  <a:cubicBezTo>
                    <a:pt x="114" y="131"/>
                    <a:pt x="114" y="128"/>
                    <a:pt x="114" y="126"/>
                  </a:cubicBezTo>
                  <a:cubicBezTo>
                    <a:pt x="109" y="126"/>
                    <a:pt x="103" y="126"/>
                    <a:pt x="98" y="126"/>
                  </a:cubicBezTo>
                  <a:close/>
                  <a:moveTo>
                    <a:pt x="77" y="126"/>
                  </a:moveTo>
                  <a:cubicBezTo>
                    <a:pt x="77" y="128"/>
                    <a:pt x="76" y="131"/>
                    <a:pt x="76" y="133"/>
                  </a:cubicBezTo>
                  <a:cubicBezTo>
                    <a:pt x="81" y="133"/>
                    <a:pt x="87" y="133"/>
                    <a:pt x="92" y="133"/>
                  </a:cubicBezTo>
                  <a:cubicBezTo>
                    <a:pt x="93" y="131"/>
                    <a:pt x="93" y="128"/>
                    <a:pt x="93" y="126"/>
                  </a:cubicBezTo>
                  <a:cubicBezTo>
                    <a:pt x="88" y="126"/>
                    <a:pt x="83" y="126"/>
                    <a:pt x="77" y="126"/>
                  </a:cubicBezTo>
                  <a:close/>
                  <a:moveTo>
                    <a:pt x="57" y="126"/>
                  </a:moveTo>
                  <a:cubicBezTo>
                    <a:pt x="56" y="128"/>
                    <a:pt x="55" y="131"/>
                    <a:pt x="54" y="133"/>
                  </a:cubicBezTo>
                  <a:cubicBezTo>
                    <a:pt x="60" y="133"/>
                    <a:pt x="65" y="133"/>
                    <a:pt x="71" y="133"/>
                  </a:cubicBezTo>
                  <a:cubicBezTo>
                    <a:pt x="71" y="131"/>
                    <a:pt x="72" y="128"/>
                    <a:pt x="73" y="126"/>
                  </a:cubicBezTo>
                  <a:cubicBezTo>
                    <a:pt x="67" y="126"/>
                    <a:pt x="62" y="126"/>
                    <a:pt x="57" y="126"/>
                  </a:cubicBezTo>
                  <a:close/>
                </a:path>
              </a:pathLst>
            </a:custGeom>
            <a:solidFill>
              <a:srgbClr val="00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grpSp>
      <p:sp>
        <p:nvSpPr>
          <p:cNvPr id="7" name="椭圆 65"/>
          <p:cNvSpPr>
            <a:spLocks noChangeArrowheads="1"/>
          </p:cNvSpPr>
          <p:nvPr/>
        </p:nvSpPr>
        <p:spPr bwMode="auto">
          <a:xfrm>
            <a:off x="479425" y="902970"/>
            <a:ext cx="575945" cy="575945"/>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2400">
              <a:solidFill>
                <a:srgbClr val="FFFFFF"/>
              </a:solidFill>
              <a:latin typeface="Calibri" panose="020F0502020204030204" pitchFamily="34" charset="0"/>
            </a:endParaRPr>
          </a:p>
        </p:txBody>
      </p:sp>
      <p:sp>
        <p:nvSpPr>
          <p:cNvPr id="9" name="Shape 4069"/>
          <p:cNvSpPr/>
          <p:nvPr/>
        </p:nvSpPr>
        <p:spPr>
          <a:xfrm>
            <a:off x="665531" y="1088802"/>
            <a:ext cx="203852" cy="2038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1" y="0"/>
                  <a:pt x="0" y="4809"/>
                  <a:pt x="0" y="10799"/>
                </a:cubicBezTo>
                <a:cubicBezTo>
                  <a:pt x="0" y="16788"/>
                  <a:pt x="4811" y="21600"/>
                  <a:pt x="10800" y="21600"/>
                </a:cubicBezTo>
                <a:cubicBezTo>
                  <a:pt x="16789" y="21600"/>
                  <a:pt x="21600" y="16788"/>
                  <a:pt x="21600" y="10799"/>
                </a:cubicBezTo>
                <a:cubicBezTo>
                  <a:pt x="21600" y="4809"/>
                  <a:pt x="16789" y="0"/>
                  <a:pt x="10800" y="0"/>
                </a:cubicBezTo>
                <a:close/>
              </a:path>
            </a:pathLst>
          </a:custGeom>
          <a:solidFill>
            <a:srgbClr val="00559F"/>
          </a:solidFill>
          <a:ln w="12700">
            <a:miter lim="400000"/>
          </a:ln>
        </p:spPr>
        <p:txBody>
          <a:bodyPr lIns="0" tIns="0" rIns="0" bIns="0" anchor="ctr"/>
          <a:p>
            <a:pPr lvl="0"/>
            <a:endParaRPr sz="1735">
              <a:latin typeface="方正兰亭黑简体" panose="02000000000000000000" pitchFamily="2" charset="-122"/>
              <a:ea typeface="方正兰亭黑简体" panose="02000000000000000000" pitchFamily="2" charset="-122"/>
              <a:cs typeface="方正兰亭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COMMONDATA" val="eyJoZGlkIjoiZjM2NGUyOGJjNjQzYTBiNzk5MDE5ZjQ4NDUwMDgyNmYifQ=="/>
</p:tagLst>
</file>

<file path=ppt/theme/theme1.xml><?xml version="1.0" encoding="utf-8"?>
<a:theme xmlns:a="http://schemas.openxmlformats.org/drawingml/2006/main" name="民生PPT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方正兰亭黑简体">
      <a:majorFont>
        <a:latin typeface="方正兰亭黑简体"/>
        <a:ea typeface="方正兰亭黑简体"/>
        <a:cs typeface=""/>
      </a:majorFont>
      <a:minorFont>
        <a:latin typeface="方正兰亭黑简体"/>
        <a:ea typeface="方正兰亭黑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latin typeface="方正兰亭黑简体" panose="02000000000000000000" pitchFamily="2" charset="-122"/>
            <a:ea typeface="方正兰亭黑简体" panose="02000000000000000000" pitchFamily="2"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方正兰亭黑简体"/>
        <a:ea typeface=""/>
        <a:cs typeface=""/>
        <a:font script="Jpan" typeface="ＭＳ Ｐゴシック"/>
        <a:font script="Hang" typeface="맑은 고딕"/>
        <a:font script="Hans" typeface="方正兰亭黑简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方正兰亭黑简体"/>
        <a:ea typeface=""/>
        <a:cs typeface=""/>
        <a:font script="Jpan" typeface="ＭＳ Ｐゴシック"/>
        <a:font script="Hang" typeface="맑은 고딕"/>
        <a:font script="Hans" typeface="方正兰亭黑简体"/>
        <a:font script="Hant" typeface="新細明體"/>
        <a:font script="Arab" typeface="方正兰亭黑简体"/>
        <a:font script="Hebr" typeface="方正兰亭黑简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方正兰亭黑简体"/>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方正兰亭黑简体"/>
        <a:ea typeface=""/>
        <a:cs typeface=""/>
        <a:font script="Jpan" typeface="ＭＳ Ｐゴシック"/>
        <a:font script="Hang" typeface="맑은 고딕"/>
        <a:font script="Hans" typeface="方正兰亭黑简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方正兰亭黑简体"/>
        <a:ea typeface=""/>
        <a:cs typeface=""/>
        <a:font script="Jpan" typeface="ＭＳ Ｐゴシック"/>
        <a:font script="Hang" typeface="맑은 고딕"/>
        <a:font script="Hans" typeface="方正兰亭黑简体"/>
        <a:font script="Hant" typeface="新細明體"/>
        <a:font script="Arab" typeface="方正兰亭黑简体"/>
        <a:font script="Hebr" typeface="方正兰亭黑简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方正兰亭黑简体"/>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民生PPT模板</Template>
  <TotalTime>0</TotalTime>
  <Words>1921</Words>
  <Application>WPS 演示</Application>
  <PresentationFormat>宽屏</PresentationFormat>
  <Paragraphs>133</Paragraphs>
  <Slides>13</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13</vt:i4>
      </vt:variant>
    </vt:vector>
  </HeadingPairs>
  <TitlesOfParts>
    <vt:vector size="31" baseType="lpstr">
      <vt:lpstr>Arial</vt:lpstr>
      <vt:lpstr>宋体</vt:lpstr>
      <vt:lpstr>Wingdings</vt:lpstr>
      <vt:lpstr>Calibri</vt:lpstr>
      <vt:lpstr>方正兰亭黑简体</vt:lpstr>
      <vt:lpstr>黑体</vt:lpstr>
      <vt:lpstr>微软雅黑 Light</vt:lpstr>
      <vt:lpstr>MS Shell Dlg</vt:lpstr>
      <vt:lpstr>Microsoft Sans Serif</vt:lpstr>
      <vt:lpstr>微软雅黑</vt:lpstr>
      <vt:lpstr>Wingdings</vt:lpstr>
      <vt:lpstr>Roboto Light</vt:lpstr>
      <vt:lpstr>华文楷体</vt:lpstr>
      <vt:lpstr>Lato Hairline</vt:lpstr>
      <vt:lpstr>Arial Unicode MS</vt:lpstr>
      <vt:lpstr>Verdana</vt:lpstr>
      <vt:lpstr>Segoe Print</vt:lpstr>
      <vt:lpstr>民生PPT模板</vt:lpstr>
      <vt:lpstr> 民营企业综合金融服务方案 </vt:lpstr>
      <vt:lpstr>PowerPoint 演示文稿</vt:lpstr>
      <vt:lpstr>PowerPoint 演示文稿</vt:lpstr>
      <vt:lpstr>中国民生银行简介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Meilin Yin</dc:creator>
  <cp:lastModifiedBy>cmbadmin</cp:lastModifiedBy>
  <cp:revision>324</cp:revision>
  <dcterms:created xsi:type="dcterms:W3CDTF">2013-08-23T03:46:00Z</dcterms:created>
  <dcterms:modified xsi:type="dcterms:W3CDTF">2022-09-08T03:11:11Z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646545CDC9C14798A619915E2B914487</vt:lpwstr>
  </property>
  <property fmtid="{D5CDD505-2E9C-101B-9397-08002B2CF9AE}" pid="3" name="KSOProductBuildVer">
    <vt:lpwstr>2052-11.8.2.10329</vt:lpwstr>
  </property>
  <property fmtid="{D5CDD505-2E9C-101B-9397-08002B2CF9AE}" pid="4" name="_KSOProductBuildMID">
    <vt:lpwstr>CQWMI6GK7R9A06HGQZRNDL057NN0OXGREO0XXJDXXGHRTG5TZ7BJYCJVFYYTPB8RXSM6COZNZIX78PNJRUFTVFF689EMWMWBBJOOZHB32BCF5CB52035ADF5D5AB82E4040BFDA1</vt:lpwstr>
  </property>
  <property fmtid="{D5CDD505-2E9C-101B-9397-08002B2CF9AE}" pid="5" name="_KSOProductBuildSID">
    <vt:lpwstr>DPWM86GI797A0T9GQPR8RL097NM0OAYREF0XTJDXXFM8TDWTZ6BJRC0QFYRTP8IRAUM69OLYZIAD8INJQXFAQF8O8RF0WOLBBSODPHB3589A2C604E37E591A53FE667BB687C06</vt:lpwstr>
  </property>
</Properties>
</file>