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9" r:id="rId3"/>
    <p:sldId id="263" r:id="rId4"/>
    <p:sldId id="275" r:id="rId5"/>
    <p:sldId id="260" r:id="rId6"/>
    <p:sldId id="266" r:id="rId7"/>
    <p:sldId id="267" r:id="rId8"/>
    <p:sldId id="288" r:id="rId9"/>
    <p:sldId id="269" r:id="rId10"/>
    <p:sldId id="270" r:id="rId11"/>
    <p:sldId id="272" r:id="rId12"/>
    <p:sldId id="273" r:id="rId13"/>
    <p:sldId id="286"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源清" initials="ZY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31" tIns="45716" rIns="91431" bIns="45716"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31" tIns="45716" rIns="91431" bIns="45716" rtlCol="0"/>
          <a:lstStyle>
            <a:lvl1pPr algn="r">
              <a:defRPr sz="1200"/>
            </a:lvl1pPr>
          </a:lstStyle>
          <a:p>
            <a:fld id="{D2A48B96-639E-45A3-A0BA-2464DFDB1FAA}" type="datetimeFigureOut">
              <a:rPr lang="zh-CN" altLang="en-US" smtClean="0"/>
              <a:t>2022/9/6</a:t>
            </a:fld>
            <a:endParaRPr lang="zh-CN" altLang="en-US"/>
          </a:p>
        </p:txBody>
      </p:sp>
      <p:sp>
        <p:nvSpPr>
          <p:cNvPr id="4" name="幻灯片图像占位符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1431" tIns="45716" rIns="91431" bIns="45716" rtlCol="0" anchor="ctr"/>
          <a:lstStyle/>
          <a:p>
            <a:endParaRPr lang="zh-CN" altLang="en-US"/>
          </a:p>
        </p:txBody>
      </p:sp>
      <p:sp>
        <p:nvSpPr>
          <p:cNvPr id="5" name="备注占位符 4"/>
          <p:cNvSpPr>
            <a:spLocks noGrp="1"/>
          </p:cNvSpPr>
          <p:nvPr>
            <p:ph type="body" sz="quarter" idx="3"/>
          </p:nvPr>
        </p:nvSpPr>
        <p:spPr>
          <a:xfrm>
            <a:off x="710375" y="4925255"/>
            <a:ext cx="5682996" cy="4029754"/>
          </a:xfrm>
          <a:prstGeom prst="rect">
            <a:avLst/>
          </a:prstGeom>
        </p:spPr>
        <p:txBody>
          <a:bodyPr vert="horz" lIns="91431" tIns="45716" rIns="91431" bIns="45716"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5"/>
            <a:ext cx="3078290" cy="513491"/>
          </a:xfrm>
          <a:prstGeom prst="rect">
            <a:avLst/>
          </a:prstGeom>
        </p:spPr>
        <p:txBody>
          <a:bodyPr vert="horz" lIns="91431" tIns="45716" rIns="91431" bIns="4571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5"/>
            <a:ext cx="3078290" cy="513491"/>
          </a:xfrm>
          <a:prstGeom prst="rect">
            <a:avLst/>
          </a:prstGeom>
        </p:spPr>
        <p:txBody>
          <a:bodyPr vert="horz" lIns="91431" tIns="45716" rIns="91431" bIns="45716"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21881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0D65BCF-036B-4021-8F83-8402EE66839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0D65BCF-036B-4021-8F83-8402EE6683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92400" y="512763"/>
            <a:ext cx="4545013" cy="2555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0D65BCF-036B-4021-8F83-8402EE6683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0D65BCF-036B-4021-8F83-8402EE66839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a:off x="-24130" y="3529239"/>
            <a:ext cx="3381829" cy="3287486"/>
          </a:xfrm>
          <a:prstGeom prst="triangle">
            <a:avLst>
              <a:gd name="adj" fmla="val 0"/>
            </a:avLst>
          </a:pr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7" name="等腰三角形 6"/>
          <p:cNvSpPr/>
          <p:nvPr/>
        </p:nvSpPr>
        <p:spPr>
          <a:xfrm rot="10800000">
            <a:off x="8810171" y="0"/>
            <a:ext cx="3381829" cy="3287486"/>
          </a:xfrm>
          <a:prstGeom prst="triangle">
            <a:avLst>
              <a:gd name="adj" fmla="val 0"/>
            </a:avLst>
          </a:pr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a:off x="-24311" y="2155666"/>
            <a:ext cx="3505200" cy="4660900"/>
          </a:xfrm>
          <a:custGeom>
            <a:avLst/>
            <a:gdLst>
              <a:gd name="connsiteX0" fmla="*/ 0 w 3505200"/>
              <a:gd name="connsiteY0" fmla="*/ 0 h 4660900"/>
              <a:gd name="connsiteX1" fmla="*/ 3505200 w 3505200"/>
              <a:gd name="connsiteY1" fmla="*/ 3505200 h 4660900"/>
              <a:gd name="connsiteX2" fmla="*/ 2324100 w 3505200"/>
              <a:gd name="connsiteY2" fmla="*/ 4660900 h 4660900"/>
            </a:gdLst>
            <a:ahLst/>
            <a:cxnLst>
              <a:cxn ang="0">
                <a:pos x="connsiteX0" y="connsiteY0"/>
              </a:cxn>
              <a:cxn ang="0">
                <a:pos x="connsiteX1" y="connsiteY1"/>
              </a:cxn>
              <a:cxn ang="0">
                <a:pos x="connsiteX2" y="connsiteY2"/>
              </a:cxn>
            </a:cxnLst>
            <a:rect l="l" t="t" r="r" b="b"/>
            <a:pathLst>
              <a:path w="3505200" h="4660900">
                <a:moveTo>
                  <a:pt x="0" y="0"/>
                </a:moveTo>
                <a:lnTo>
                  <a:pt x="3505200" y="3505200"/>
                </a:lnTo>
                <a:lnTo>
                  <a:pt x="2324100" y="46609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5330823" y="-25400"/>
            <a:ext cx="1536700" cy="774700"/>
          </a:xfrm>
          <a:custGeom>
            <a:avLst/>
            <a:gdLst>
              <a:gd name="connsiteX0" fmla="*/ 0 w 1498600"/>
              <a:gd name="connsiteY0" fmla="*/ 0 h 749300"/>
              <a:gd name="connsiteX1" fmla="*/ 762000 w 1498600"/>
              <a:gd name="connsiteY1" fmla="*/ 749300 h 749300"/>
              <a:gd name="connsiteX2" fmla="*/ 1498600 w 1498600"/>
              <a:gd name="connsiteY2" fmla="*/ 12700 h 749300"/>
              <a:gd name="connsiteX0-1" fmla="*/ 0 w 1536700"/>
              <a:gd name="connsiteY0-2" fmla="*/ 25400 h 774700"/>
              <a:gd name="connsiteX1-3" fmla="*/ 762000 w 1536700"/>
              <a:gd name="connsiteY1-4" fmla="*/ 774700 h 774700"/>
              <a:gd name="connsiteX2-5" fmla="*/ 1536700 w 1536700"/>
              <a:gd name="connsiteY2-6" fmla="*/ 0 h 774700"/>
            </a:gdLst>
            <a:ahLst/>
            <a:cxnLst>
              <a:cxn ang="0">
                <a:pos x="connsiteX0-1" y="connsiteY0-2"/>
              </a:cxn>
              <a:cxn ang="0">
                <a:pos x="connsiteX1-3" y="connsiteY1-4"/>
              </a:cxn>
              <a:cxn ang="0">
                <a:pos x="connsiteX2-5" y="connsiteY2-6"/>
              </a:cxn>
            </a:cxnLst>
            <a:rect l="l" t="t" r="r" b="b"/>
            <a:pathLst>
              <a:path w="1536700" h="774700">
                <a:moveTo>
                  <a:pt x="0" y="25400"/>
                </a:moveTo>
                <a:lnTo>
                  <a:pt x="762000" y="774700"/>
                </a:lnTo>
                <a:lnTo>
                  <a:pt x="1536700" y="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8458200" y="3794125"/>
            <a:ext cx="3048000" cy="3022600"/>
          </a:xfrm>
          <a:custGeom>
            <a:avLst/>
            <a:gdLst>
              <a:gd name="connsiteX0" fmla="*/ 3048000 w 3048000"/>
              <a:gd name="connsiteY0" fmla="*/ 0 h 3022600"/>
              <a:gd name="connsiteX1" fmla="*/ 0 w 3048000"/>
              <a:gd name="connsiteY1" fmla="*/ 3022600 h 3022600"/>
            </a:gdLst>
            <a:ahLst/>
            <a:cxnLst>
              <a:cxn ang="0">
                <a:pos x="connsiteX0" y="connsiteY0"/>
              </a:cxn>
              <a:cxn ang="0">
                <a:pos x="connsiteX1" y="connsiteY1"/>
              </a:cxn>
            </a:cxnLst>
            <a:rect l="l" t="t" r="r" b="b"/>
            <a:pathLst>
              <a:path w="3048000" h="3022600">
                <a:moveTo>
                  <a:pt x="3048000" y="0"/>
                </a:moveTo>
                <a:lnTo>
                  <a:pt x="0" y="30226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a:off x="9423400" y="5041900"/>
            <a:ext cx="1816100" cy="1803400"/>
          </a:xfrm>
          <a:custGeom>
            <a:avLst/>
            <a:gdLst>
              <a:gd name="connsiteX0" fmla="*/ 0 w 1816100"/>
              <a:gd name="connsiteY0" fmla="*/ 0 h 1803400"/>
              <a:gd name="connsiteX1" fmla="*/ 1816100 w 1816100"/>
              <a:gd name="connsiteY1" fmla="*/ 1803400 h 1803400"/>
            </a:gdLst>
            <a:ahLst/>
            <a:cxnLst>
              <a:cxn ang="0">
                <a:pos x="connsiteX0" y="connsiteY0"/>
              </a:cxn>
              <a:cxn ang="0">
                <a:pos x="connsiteX1" y="connsiteY1"/>
              </a:cxn>
            </a:cxnLst>
            <a:rect l="l" t="t" r="r" b="b"/>
            <a:pathLst>
              <a:path w="1816100" h="1803400">
                <a:moveTo>
                  <a:pt x="0" y="0"/>
                </a:moveTo>
                <a:lnTo>
                  <a:pt x="1816100" y="18034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10401300" y="1905000"/>
            <a:ext cx="1790700" cy="3543300"/>
          </a:xfrm>
          <a:custGeom>
            <a:avLst/>
            <a:gdLst>
              <a:gd name="connsiteX0" fmla="*/ 1778000 w 1790700"/>
              <a:gd name="connsiteY0" fmla="*/ 0 h 3543300"/>
              <a:gd name="connsiteX1" fmla="*/ 0 w 1790700"/>
              <a:gd name="connsiteY1" fmla="*/ 1765300 h 3543300"/>
              <a:gd name="connsiteX2" fmla="*/ 1790700 w 1790700"/>
              <a:gd name="connsiteY2" fmla="*/ 3543300 h 3543300"/>
            </a:gdLst>
            <a:ahLst/>
            <a:cxnLst>
              <a:cxn ang="0">
                <a:pos x="connsiteX0" y="connsiteY0"/>
              </a:cxn>
              <a:cxn ang="0">
                <a:pos x="connsiteX1" y="connsiteY1"/>
              </a:cxn>
              <a:cxn ang="0">
                <a:pos x="connsiteX2" y="connsiteY2"/>
              </a:cxn>
            </a:cxnLst>
            <a:rect l="l" t="t" r="r" b="b"/>
            <a:pathLst>
              <a:path w="1790700" h="3543300">
                <a:moveTo>
                  <a:pt x="1778000" y="0"/>
                </a:moveTo>
                <a:lnTo>
                  <a:pt x="0" y="1765300"/>
                </a:lnTo>
                <a:lnTo>
                  <a:pt x="1790700" y="354330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494968" y="1629169"/>
            <a:ext cx="8863875" cy="1338828"/>
          </a:xfrm>
          <a:prstGeom prst="rect">
            <a:avLst/>
          </a:prstGeom>
        </p:spPr>
        <p:txBody>
          <a:bodyPr wrap="square">
            <a:spAutoFit/>
          </a:bodyPr>
          <a:lstStyle/>
          <a:p>
            <a:pPr algn="ctr">
              <a:lnSpc>
                <a:spcPct val="150000"/>
              </a:lnSpc>
            </a:pPr>
            <a:r>
              <a:rPr lang="zh-CN" altLang="en-US" sz="5400" b="1" dirty="0" smtClean="0">
                <a:solidFill>
                  <a:schemeClr val="tx1">
                    <a:lumMod val="65000"/>
                    <a:lumOff val="35000"/>
                  </a:schemeClr>
                </a:solidFill>
                <a:latin typeface="黑体" panose="02010609060101010101" pitchFamily="49" charset="-122"/>
                <a:ea typeface="黑体" panose="02010609060101010101" pitchFamily="49" charset="-122"/>
              </a:rPr>
              <a:t>特色金融产品</a:t>
            </a:r>
            <a:r>
              <a:rPr lang="zh-CN" altLang="en-US" sz="5400" b="1" dirty="0">
                <a:solidFill>
                  <a:schemeClr val="tx1">
                    <a:lumMod val="65000"/>
                    <a:lumOff val="35000"/>
                  </a:schemeClr>
                </a:solidFill>
                <a:latin typeface="黑体" panose="02010609060101010101" pitchFamily="49" charset="-122"/>
                <a:ea typeface="黑体" panose="02010609060101010101" pitchFamily="49" charset="-122"/>
              </a:rPr>
              <a:t>推介</a:t>
            </a:r>
          </a:p>
        </p:txBody>
      </p:sp>
      <p:sp>
        <p:nvSpPr>
          <p:cNvPr id="2" name="灯片编号占位符 1"/>
          <p:cNvSpPr>
            <a:spLocks noGrp="1"/>
          </p:cNvSpPr>
          <p:nvPr>
            <p:ph type="sldNum" sz="quarter" idx="12"/>
          </p:nvPr>
        </p:nvSpPr>
        <p:spPr/>
        <p:txBody>
          <a:bodyPr/>
          <a:lstStyle/>
          <a:p>
            <a:fld id="{469B059A-22F8-4BA4-89F4-353E6AE4D412}" type="slidenum">
              <a:rPr lang="zh-CN" altLang="en-US" smtClean="0"/>
              <a:t>1</a:t>
            </a:fld>
            <a:endParaRPr lang="zh-CN" altLang="en-US"/>
          </a:p>
        </p:txBody>
      </p:sp>
      <p:pic>
        <p:nvPicPr>
          <p:cNvPr id="2053" name="Picture 5" descr="D:\常用软件\PPT\图片\银行\4cf5e60e036cc.jpg"/>
          <p:cNvPicPr>
            <a:picLocks noChangeAspect="1"/>
          </p:cNvPicPr>
          <p:nvPr/>
        </p:nvPicPr>
        <p:blipFill>
          <a:blip r:embed="rId4"/>
          <a:stretch>
            <a:fillRect/>
          </a:stretch>
        </p:blipFill>
        <p:spPr>
          <a:xfrm>
            <a:off x="93980" y="89218"/>
            <a:ext cx="2736850" cy="889000"/>
          </a:xfrm>
          <a:prstGeom prst="rect">
            <a:avLst/>
          </a:prstGeom>
          <a:noFill/>
          <a:ln w="9525">
            <a:noFill/>
          </a:ln>
        </p:spPr>
      </p:pic>
      <p:sp>
        <p:nvSpPr>
          <p:cNvPr id="4" name="矩形 3"/>
          <p:cNvSpPr/>
          <p:nvPr/>
        </p:nvSpPr>
        <p:spPr>
          <a:xfrm rot="16200000">
            <a:off x="6028690" y="3688080"/>
            <a:ext cx="133985" cy="2840355"/>
          </a:xfrm>
          <a:prstGeom prst="rect">
            <a:avLst/>
          </a:prstGeom>
          <a:solidFill>
            <a:srgbClr val="B3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C00000"/>
              </a:solidFill>
            </a:endParaRPr>
          </a:p>
        </p:txBody>
      </p:sp>
      <p:sp>
        <p:nvSpPr>
          <p:cNvPr id="5" name="内容占位符 13"/>
          <p:cNvSpPr>
            <a:spLocks noGrp="1"/>
          </p:cNvSpPr>
          <p:nvPr>
            <p:custDataLst>
              <p:tags r:id="rId1"/>
            </p:custDataLst>
          </p:nvPr>
        </p:nvSpPr>
        <p:spPr>
          <a:xfrm>
            <a:off x="3321685" y="5175250"/>
            <a:ext cx="5555615" cy="1181100"/>
          </a:xfrm>
          <a:prstGeom prst="rect">
            <a:avLst/>
          </a:prstGeom>
        </p:spPr>
        <p:txBody>
          <a:bodyPr vert="horz" lIns="101600" tIns="0" rIns="82550" bIns="0" rtlCol="0"/>
          <a:lstStyle>
            <a:lvl1pPr marL="0" indent="0" algn="l" defTabSz="685800" rtl="0" eaLnBrk="1" fontAlgn="auto" latinLnBrk="0" hangingPunct="1">
              <a:lnSpc>
                <a:spcPct val="130000"/>
              </a:lnSpc>
              <a:spcBef>
                <a:spcPts val="0"/>
              </a:spcBef>
              <a:spcAft>
                <a:spcPts val="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42900" indent="0" algn="l" defTabSz="685800" rtl="0" eaLnBrk="1" fontAlgn="auto" latinLnBrk="0" hangingPunct="1">
              <a:lnSpc>
                <a:spcPct val="130000"/>
              </a:lnSpc>
              <a:spcBef>
                <a:spcPts val="0"/>
              </a:spcBef>
              <a:spcAft>
                <a:spcPts val="1000"/>
              </a:spcAft>
              <a:buFont typeface="Arial" panose="020B0604020202020204" pitchFamily="34" charset="0"/>
              <a:buNone/>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spcAft>
                <a:spcPts val="800"/>
              </a:spcAft>
              <a:buSzPct val="100000"/>
              <a:buNone/>
            </a:pPr>
            <a:r>
              <a:rPr lang="zh-CN" altLang="en-US" sz="2400" b="1" dirty="0" smtClean="0">
                <a:solidFill>
                  <a:schemeClr val="tx1"/>
                </a:solidFill>
                <a:latin typeface="微软雅黑" panose="020B0503020204020204" charset="-122"/>
                <a:sym typeface="+mn-ea"/>
              </a:rPr>
              <a:t>中国银行福清分行</a:t>
            </a:r>
            <a:endParaRPr lang="zh-CN" altLang="en-US" sz="2400" b="1" dirty="0">
              <a:solidFill>
                <a:schemeClr val="tx1"/>
              </a:solidFill>
              <a:latin typeface="微软雅黑" panose="020B0503020204020204" charset="-122"/>
              <a:sym typeface="+mn-ea"/>
            </a:endParaRPr>
          </a:p>
          <a:p>
            <a:pPr marL="0" lvl="0" indent="0" algn="ctr">
              <a:lnSpc>
                <a:spcPct val="100000"/>
              </a:lnSpc>
              <a:spcBef>
                <a:spcPts val="0"/>
              </a:spcBef>
              <a:spcAft>
                <a:spcPts val="800"/>
              </a:spcAft>
              <a:buSzPct val="100000"/>
              <a:buNone/>
            </a:pPr>
            <a:r>
              <a:rPr lang="en-US" altLang="zh-CN" sz="2400" b="1" spc="180" dirty="0">
                <a:solidFill>
                  <a:schemeClr val="tx1"/>
                </a:solidFill>
                <a:latin typeface="微软雅黑" panose="020B0503020204020204" charset="-122"/>
                <a:sym typeface="+mn-ea"/>
              </a:rPr>
              <a:t>2022</a:t>
            </a:r>
            <a:r>
              <a:rPr lang="zh-CN" altLang="en-US" sz="2400" b="1" spc="180" dirty="0" smtClean="0">
                <a:solidFill>
                  <a:schemeClr val="tx1"/>
                </a:solidFill>
                <a:latin typeface="微软雅黑" panose="020B0503020204020204" charset="-122"/>
                <a:sym typeface="+mn-ea"/>
              </a:rPr>
              <a:t>年</a:t>
            </a:r>
            <a:r>
              <a:rPr lang="en-US" altLang="zh-CN" sz="2400" b="1" spc="180" dirty="0" smtClean="0">
                <a:solidFill>
                  <a:schemeClr val="tx1"/>
                </a:solidFill>
                <a:latin typeface="微软雅黑" panose="020B0503020204020204" charset="-122"/>
                <a:sym typeface="+mn-ea"/>
              </a:rPr>
              <a:t>9</a:t>
            </a:r>
            <a:r>
              <a:rPr lang="zh-CN" altLang="en-US" sz="2400" b="1" spc="180" dirty="0" smtClean="0">
                <a:solidFill>
                  <a:schemeClr val="tx1"/>
                </a:solidFill>
                <a:latin typeface="微软雅黑" panose="020B0503020204020204" charset="-122"/>
                <a:sym typeface="+mn-ea"/>
              </a:rPr>
              <a:t>月</a:t>
            </a:r>
            <a:endParaRPr lang="zh-CN" altLang="en-US" sz="2400" b="1" spc="180" dirty="0">
              <a:solidFill>
                <a:schemeClr val="tx1"/>
              </a:solidFill>
              <a:latin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重点领域产品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3</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10</a:t>
            </a:fld>
            <a:endParaRPr lang="zh-CN" altLang="en-US"/>
          </a:p>
        </p:txBody>
      </p:sp>
      <p:sp>
        <p:nvSpPr>
          <p:cNvPr id="2" name="圆角矩形 14"/>
          <p:cNvSpPr/>
          <p:nvPr/>
        </p:nvSpPr>
        <p:spPr>
          <a:xfrm>
            <a:off x="1146175" y="895985"/>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惠如愿·专精特新贷</a:t>
            </a:r>
          </a:p>
        </p:txBody>
      </p:sp>
      <p:pic>
        <p:nvPicPr>
          <p:cNvPr id="21" name="图片 21" descr="D:\My Documents\产品团队\品牌\2021年\2021.4 惠如愿\惠如愿海报\jpg海报\压缩\专精特新-海报竖版-压缩.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831455" y="727075"/>
            <a:ext cx="3709670" cy="5403850"/>
          </a:xfrm>
          <a:prstGeom prst="rect">
            <a:avLst/>
          </a:prstGeom>
          <a:noFill/>
          <a:ln>
            <a:noFill/>
          </a:ln>
        </p:spPr>
      </p:pic>
      <p:sp>
        <p:nvSpPr>
          <p:cNvPr id="12" name="矩形 47"/>
          <p:cNvSpPr>
            <a:spLocks noChangeArrowheads="1"/>
          </p:cNvSpPr>
          <p:nvPr/>
        </p:nvSpPr>
        <p:spPr bwMode="auto">
          <a:xfrm>
            <a:off x="1146175" y="3072765"/>
            <a:ext cx="5549900" cy="166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额度高，授信额度最高可达3000万元；</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信用额度支持，信用额度最高可达1000万元</a:t>
            </a:r>
            <a:r>
              <a:rPr lang="zh-CN" altLang="zh-CN" sz="1600" dirty="0" smtClean="0">
                <a:sym typeface="微软雅黑" panose="020B0503020204020204" charset="-122"/>
              </a:rPr>
              <a:t>；</a:t>
            </a:r>
            <a:endParaRPr lang="en-US" altLang="zh-CN" sz="1600" dirty="0" smtClean="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折率高，追加抵押物的客户不动产抵押率最高可达100%</a:t>
            </a:r>
            <a:r>
              <a:rPr lang="zh-CN" altLang="zh-CN" sz="1600" dirty="0" smtClean="0">
                <a:sym typeface="微软雅黑" panose="020B0503020204020204" charset="-122"/>
              </a:rPr>
              <a:t>；</a:t>
            </a:r>
            <a:endParaRPr lang="zh-CN" altLang="zh-CN" sz="1600" dirty="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绿色审批通道，原则上5个工作日内完成授信审批和贷款发放。</a:t>
            </a:r>
          </a:p>
        </p:txBody>
      </p:sp>
      <p:sp>
        <p:nvSpPr>
          <p:cNvPr id="9" name="TextBox 100"/>
          <p:cNvSpPr txBox="1"/>
          <p:nvPr/>
        </p:nvSpPr>
        <p:spPr>
          <a:xfrm>
            <a:off x="1146175" y="1847850"/>
            <a:ext cx="5664200" cy="81280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“惠如愿·专精特新贷”</a:t>
            </a:r>
            <a:r>
              <a:rPr lang="zh-CN" altLang="zh-CN" sz="1600" dirty="0">
                <a:sym typeface="+mn-ea"/>
              </a:rPr>
              <a:t>是中国银行为国家级、省级“专精特新”企业提供专属授信方案。</a:t>
            </a:r>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重点领域产品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1</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11</a:t>
            </a:fld>
            <a:endParaRPr lang="zh-CN" altLang="en-US"/>
          </a:p>
        </p:txBody>
      </p:sp>
      <p:sp>
        <p:nvSpPr>
          <p:cNvPr id="2" name="圆角矩形 14"/>
          <p:cNvSpPr/>
          <p:nvPr/>
        </p:nvSpPr>
        <p:spPr>
          <a:xfrm>
            <a:off x="1021080" y="909320"/>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惠如愿·外贸+</a:t>
            </a:r>
          </a:p>
        </p:txBody>
      </p:sp>
      <p:sp>
        <p:nvSpPr>
          <p:cNvPr id="42" name="TextBox 100"/>
          <p:cNvSpPr txBox="1"/>
          <p:nvPr/>
        </p:nvSpPr>
        <p:spPr>
          <a:xfrm>
            <a:off x="1021080" y="1766570"/>
            <a:ext cx="5240020" cy="191008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“惠如愿·外贸+”</a:t>
            </a:r>
            <a:r>
              <a:rPr lang="zh-CN" altLang="zh-CN" sz="1600" dirty="0"/>
              <a:t>是中国银行为贯彻金融支持实体经济发展要求，做好普惠金融，服务小微企业，创新外贸企业金融服务，对国家级和省级“专精特新”企业、“单一窗口+出口信保”惠企政策客户、RCEP白名单客户等重点客群予以进一步政策支持的服务方案。</a:t>
            </a:r>
          </a:p>
        </p:txBody>
      </p:sp>
      <p:pic>
        <p:nvPicPr>
          <p:cNvPr id="6" name="图片 4" descr="C:\Users\2650154\AppData\Roaming\feiq\RichOle\404703490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24065" y="895985"/>
            <a:ext cx="4411345" cy="48075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重点领域产品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3</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12</a:t>
            </a:fld>
            <a:endParaRPr lang="zh-CN" altLang="en-US"/>
          </a:p>
        </p:txBody>
      </p:sp>
      <p:sp>
        <p:nvSpPr>
          <p:cNvPr id="5" name="圆角矩形 14"/>
          <p:cNvSpPr/>
          <p:nvPr/>
        </p:nvSpPr>
        <p:spPr>
          <a:xfrm>
            <a:off x="1021080" y="780415"/>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a:t>
            </a:r>
            <a:r>
              <a:rPr kumimoji="1" lang="zh-CN" altLang="en-US" sz="2800" spc="170"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2800" b="1" dirty="0"/>
              <a:t>商圈惠</a:t>
            </a:r>
            <a:r>
              <a:rPr lang="zh-CN" altLang="en-US" sz="2800" b="1" dirty="0" smtClean="0"/>
              <a:t>贷</a:t>
            </a:r>
            <a:endParaRPr lang="zh-CN" altLang="en-US" sz="2800" dirty="0"/>
          </a:p>
        </p:txBody>
      </p:sp>
      <p:sp>
        <p:nvSpPr>
          <p:cNvPr id="11" name="TextBox 100"/>
          <p:cNvSpPr txBox="1"/>
          <p:nvPr/>
        </p:nvSpPr>
        <p:spPr>
          <a:xfrm>
            <a:off x="1021080" y="1866265"/>
            <a:ext cx="5983605" cy="1191081"/>
          </a:xfrm>
          <a:prstGeom prst="rect">
            <a:avLst/>
          </a:prstGeom>
          <a:noFill/>
        </p:spPr>
        <p:txBody>
          <a:bodyPr wrap="square" lIns="82283" tIns="41141" rIns="82283" bIns="41141" rtlCol="0">
            <a:spAutoFit/>
          </a:bodyPr>
          <a:lstStyle/>
          <a:p>
            <a:pPr>
              <a:lnSpc>
                <a:spcPct val="150000"/>
              </a:lnSpc>
              <a:spcAft>
                <a:spcPts val="1200"/>
              </a:spcAft>
            </a:pPr>
            <a:r>
              <a:rPr lang="zh-CN" altLang="zh-CN" sz="1600" b="1" dirty="0" smtClean="0">
                <a:solidFill>
                  <a:srgbClr val="C00000"/>
                </a:solidFill>
                <a:latin typeface="微软雅黑" panose="020B0503020204020204" charset="-122"/>
                <a:ea typeface="微软雅黑" panose="020B0503020204020204" charset="-122"/>
                <a:cs typeface="Aparajita" panose="020B0604020202020204" pitchFamily="34" charset="0"/>
              </a:rPr>
              <a:t>“惠如愿·</a:t>
            </a:r>
            <a:r>
              <a:rPr lang="zh-CN" altLang="en-US" sz="1600" b="1" dirty="0">
                <a:solidFill>
                  <a:srgbClr val="C00000"/>
                </a:solidFill>
                <a:latin typeface="微软雅黑" panose="020B0503020204020204" charset="-122"/>
                <a:ea typeface="微软雅黑" panose="020B0503020204020204" charset="-122"/>
                <a:cs typeface="Aparajita" panose="020B0604020202020204" pitchFamily="34" charset="0"/>
              </a:rPr>
              <a:t>商圈惠贷</a:t>
            </a:r>
            <a:r>
              <a:rPr lang="zh-CN" altLang="zh-CN" sz="1600" b="1" dirty="0" smtClean="0">
                <a:solidFill>
                  <a:srgbClr val="C00000"/>
                </a:solidFill>
                <a:latin typeface="微软雅黑" panose="020B0503020204020204" charset="-122"/>
                <a:ea typeface="微软雅黑" panose="020B0503020204020204" charset="-122"/>
                <a:cs typeface="Aparajita" panose="020B0604020202020204" pitchFamily="34" charset="0"/>
              </a:rPr>
              <a:t>”</a:t>
            </a:r>
            <a:r>
              <a:rPr lang="zh-CN" altLang="zh-CN" sz="1600" dirty="0" smtClean="0">
                <a:sym typeface="+mn-ea"/>
              </a:rPr>
              <a:t>是中国银行为</a:t>
            </a:r>
            <a:r>
              <a:rPr lang="zh-CN" altLang="en-US" sz="1600" dirty="0" smtClean="0"/>
              <a:t>进一步</a:t>
            </a:r>
            <a:r>
              <a:rPr lang="zh-CN" altLang="en-US" sz="1600" dirty="0"/>
              <a:t>解决商圈内个体工商户、小微企业“融资难、融资贵”问题</a:t>
            </a:r>
            <a:r>
              <a:rPr lang="zh-CN" altLang="en-US" sz="1600" dirty="0" smtClean="0"/>
              <a:t>，满足</a:t>
            </a:r>
            <a:r>
              <a:rPr lang="zh-CN" altLang="en-US" sz="1600" dirty="0"/>
              <a:t>商圈内普惠金融客户的融资需求</a:t>
            </a:r>
            <a:r>
              <a:rPr lang="zh-CN" altLang="en-US" sz="1600" dirty="0" smtClean="0"/>
              <a:t>，</a:t>
            </a:r>
            <a:r>
              <a:rPr lang="zh-CN" altLang="en-US" sz="1600" dirty="0" smtClean="0">
                <a:sym typeface="+mn-ea"/>
              </a:rPr>
              <a:t>而制定</a:t>
            </a:r>
            <a:r>
              <a:rPr lang="zh-CN" altLang="zh-CN" sz="1600" dirty="0" smtClean="0">
                <a:sym typeface="+mn-ea"/>
              </a:rPr>
              <a:t>的授信方案。</a:t>
            </a:r>
            <a:endParaRPr lang="zh-CN" altLang="zh-CN" sz="1600" dirty="0"/>
          </a:p>
        </p:txBody>
      </p:sp>
      <p:sp>
        <p:nvSpPr>
          <p:cNvPr id="6" name="矩形 47"/>
          <p:cNvSpPr>
            <a:spLocks noChangeArrowheads="1"/>
          </p:cNvSpPr>
          <p:nvPr/>
        </p:nvSpPr>
        <p:spPr bwMode="auto">
          <a:xfrm>
            <a:off x="1136650" y="3618766"/>
            <a:ext cx="5955665" cy="19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marL="342900" indent="-342900">
              <a:lnSpc>
                <a:spcPct val="130000"/>
              </a:lnSpc>
              <a:spcBef>
                <a:spcPct val="0"/>
              </a:spcBef>
              <a:buClr>
                <a:srgbClr val="C00000"/>
              </a:buClr>
              <a:buFont typeface="Wingdings" panose="05000000000000000000" pitchFamily="2" charset="2"/>
              <a:buChar char="Ø"/>
            </a:pPr>
            <a:r>
              <a:rPr lang="zh-CN" altLang="en-US" sz="1600" dirty="0"/>
              <a:t>依托个人经营贷款业务模式，根据“商圈”特性，对商圈内商户的经营管理提供流动资金等</a:t>
            </a:r>
            <a:r>
              <a:rPr lang="zh-CN" altLang="en-US" sz="1600" dirty="0" smtClean="0"/>
              <a:t>支持</a:t>
            </a:r>
            <a:r>
              <a:rPr lang="zh-CN" altLang="zh-CN" sz="1600" dirty="0" smtClean="0">
                <a:sym typeface="微软雅黑" panose="020B0503020204020204" charset="-122"/>
              </a:rPr>
              <a:t>；</a:t>
            </a:r>
            <a:endParaRPr lang="zh-CN" altLang="zh-CN" sz="1600" dirty="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en-US" sz="1600" dirty="0"/>
              <a:t>采用纯信用</a:t>
            </a:r>
            <a:r>
              <a:rPr lang="zh-CN" altLang="en-US" sz="1600" dirty="0" smtClean="0"/>
              <a:t>方式，根据商户</a:t>
            </a:r>
            <a:r>
              <a:rPr lang="zh-CN" altLang="en-US" sz="1600" dirty="0"/>
              <a:t>收款二维码（微</a:t>
            </a:r>
            <a:r>
              <a:rPr lang="zh-CN" altLang="en-US" sz="1600" dirty="0" smtClean="0"/>
              <a:t>信、支付宝、</a:t>
            </a:r>
            <a:r>
              <a:rPr lang="zh-CN" altLang="en-US" sz="1600" dirty="0"/>
              <a:t>银行收款码</a:t>
            </a:r>
            <a:r>
              <a:rPr lang="zh-CN" altLang="en-US" sz="1600" dirty="0" smtClean="0"/>
              <a:t>）核定授信额度，单个商户单</a:t>
            </a:r>
            <a:r>
              <a:rPr lang="zh-CN" altLang="en-US" sz="1600" dirty="0"/>
              <a:t>笔贷款最高额度</a:t>
            </a:r>
            <a:r>
              <a:rPr lang="en-US" altLang="zh-CN" sz="1600" dirty="0"/>
              <a:t>20</a:t>
            </a:r>
            <a:r>
              <a:rPr lang="zh-CN" altLang="en-US" sz="1600" dirty="0"/>
              <a:t>万</a:t>
            </a:r>
            <a:r>
              <a:rPr lang="zh-CN" altLang="en-US" sz="1600" dirty="0" smtClean="0"/>
              <a:t>元，</a:t>
            </a:r>
            <a:r>
              <a:rPr lang="zh-CN" altLang="en-US" sz="1600" dirty="0"/>
              <a:t>单个商圈最高授信额度为</a:t>
            </a:r>
            <a:r>
              <a:rPr lang="en-US" altLang="zh-CN" sz="1600" dirty="0"/>
              <a:t>1000</a:t>
            </a:r>
            <a:r>
              <a:rPr lang="zh-CN" altLang="en-US" sz="1600" dirty="0"/>
              <a:t>万</a:t>
            </a:r>
            <a:r>
              <a:rPr lang="zh-CN" altLang="en-US" sz="1600" dirty="0" smtClean="0"/>
              <a:t>元</a:t>
            </a:r>
            <a:r>
              <a:rPr lang="zh-CN" altLang="zh-CN" sz="1600" dirty="0" smtClean="0">
                <a:sym typeface="微软雅黑" panose="020B0503020204020204" charset="-122"/>
              </a:rPr>
              <a:t>；</a:t>
            </a:r>
            <a:endParaRPr lang="zh-CN" altLang="zh-CN" sz="1600" dirty="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en-US" sz="1600" dirty="0"/>
              <a:t>贷款额度期限最高不超过</a:t>
            </a:r>
            <a:r>
              <a:rPr lang="en-US" altLang="zh-CN" sz="1600" dirty="0"/>
              <a:t>1</a:t>
            </a:r>
            <a:r>
              <a:rPr lang="zh-CN" altLang="en-US" sz="1600" dirty="0" smtClean="0"/>
              <a:t>年</a:t>
            </a:r>
            <a:r>
              <a:rPr lang="zh-CN" altLang="zh-CN" sz="1600" dirty="0" smtClean="0">
                <a:sym typeface="微软雅黑" panose="020B0503020204020204" charset="-122"/>
              </a:rPr>
              <a:t>。</a:t>
            </a:r>
            <a:endParaRPr lang="zh-CN" altLang="zh-CN" sz="1600" dirty="0">
              <a:sym typeface="微软雅黑" panose="020B0503020204020204" charset="-122"/>
            </a:endParaRPr>
          </a:p>
        </p:txBody>
      </p:sp>
      <p:pic>
        <p:nvPicPr>
          <p:cNvPr id="1026" name="Picture 2" descr="C:\Users\2974808\Desktop\Screenshot_2022-09-05-19-29-39-688_com.miui.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65" y="600710"/>
            <a:ext cx="3542448" cy="5491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1588" y="5477716"/>
            <a:ext cx="12192000" cy="1380287"/>
          </a:xfrm>
          <a:prstGeom prst="rect">
            <a:avLst/>
          </a:prstGeom>
          <a:solidFill>
            <a:srgbClr val="B51828"/>
          </a:solidFill>
          <a:ln w="25400" cap="flat" cmpd="sng" algn="ctr">
            <a:noFill/>
            <a:prstDash val="solid"/>
            <a:headEnd type="none" w="med" len="med"/>
            <a:tailEnd type="none" w="med" len="med"/>
          </a:ln>
        </p:spPr>
        <p:txBody>
          <a:bodyPr lIns="36000" tIns="36000" rIns="36000" bIns="36000" rtlCol="0" anchor="ctr">
            <a:normAutofit/>
          </a:bodyPr>
          <a:lstStyle/>
          <a:p>
            <a:pPr algn="ctr" fontAlgn="auto">
              <a:spcBef>
                <a:spcPct val="20000"/>
              </a:spcBef>
              <a:spcAft>
                <a:spcPts val="0"/>
              </a:spcAft>
              <a:buClr>
                <a:srgbClr val="800080"/>
              </a:buClr>
              <a:buSzPct val="75000"/>
            </a:pPr>
            <a:endParaRPr kumimoji="1" lang="zh-CN" altLang="en-US" sz="1100" kern="0" dirty="0">
              <a:solidFill>
                <a:sysClr val="window" lastClr="FFFFFF"/>
              </a:solidFill>
              <a:latin typeface="微软雅黑" panose="020B0503020204020204" charset="-122"/>
              <a:ea typeface="微软雅黑" panose="020B0503020204020204" charset="-122"/>
            </a:endParaRPr>
          </a:p>
        </p:txBody>
      </p:sp>
      <p:pic>
        <p:nvPicPr>
          <p:cNvPr id="3" name="图片 2" descr="未标题-1 副本"/>
          <p:cNvPicPr>
            <a:picLocks noChangeAspect="1"/>
          </p:cNvPicPr>
          <p:nvPr/>
        </p:nvPicPr>
        <p:blipFill>
          <a:blip r:embed="rId3"/>
          <a:stretch>
            <a:fillRect/>
          </a:stretch>
        </p:blipFill>
        <p:spPr>
          <a:xfrm>
            <a:off x="-923607" y="2957195"/>
            <a:ext cx="3726180" cy="5008245"/>
          </a:xfrm>
          <a:prstGeom prst="rect">
            <a:avLst/>
          </a:prstGeom>
        </p:spPr>
      </p:pic>
      <p:pic>
        <p:nvPicPr>
          <p:cNvPr id="4" name="图片 3" descr="未标题-1 副本"/>
          <p:cNvPicPr>
            <a:picLocks noChangeAspect="1"/>
          </p:cNvPicPr>
          <p:nvPr/>
        </p:nvPicPr>
        <p:blipFill>
          <a:blip r:embed="rId4"/>
          <a:stretch>
            <a:fillRect/>
          </a:stretch>
        </p:blipFill>
        <p:spPr>
          <a:xfrm>
            <a:off x="-10866" y="3537012"/>
            <a:ext cx="2586794" cy="3477109"/>
          </a:xfrm>
          <a:prstGeom prst="rect">
            <a:avLst/>
          </a:prstGeom>
          <a:noFill/>
        </p:spPr>
      </p:pic>
      <p:sp>
        <p:nvSpPr>
          <p:cNvPr id="2" name="文本框 1"/>
          <p:cNvSpPr txBox="1"/>
          <p:nvPr/>
        </p:nvSpPr>
        <p:spPr>
          <a:xfrm>
            <a:off x="5034510" y="2693803"/>
            <a:ext cx="5905673" cy="2420955"/>
          </a:xfrm>
          <a:prstGeom prst="rect">
            <a:avLst/>
          </a:prstGeom>
          <a:noFill/>
        </p:spPr>
        <p:txBody>
          <a:bodyPr wrap="square" lIns="65824" tIns="32911" rIns="65824" bIns="32911" rtlCol="0">
            <a:spAutoFit/>
          </a:bodyPr>
          <a:lstStyle/>
          <a:p>
            <a:pPr algn="l">
              <a:lnSpc>
                <a:spcPct val="170000"/>
              </a:lnSpc>
            </a:pPr>
            <a:r>
              <a:rPr lang="zh-CN" altLang="en-US" sz="3000" dirty="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产品</a:t>
            </a:r>
            <a:r>
              <a:rPr lang="zh-CN" altLang="en-US"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联系人</a:t>
            </a:r>
            <a:endParaRPr lang="en-US" altLang="zh-CN"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endParaRPr>
          </a:p>
          <a:p>
            <a:pPr algn="l">
              <a:lnSpc>
                <a:spcPct val="170000"/>
              </a:lnSpc>
            </a:pPr>
            <a:r>
              <a:rPr lang="zh-CN" altLang="en-US"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薛丽平：</a:t>
            </a:r>
            <a:r>
              <a:rPr lang="en-US" altLang="zh-CN"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13860631472</a:t>
            </a:r>
          </a:p>
          <a:p>
            <a:pPr algn="l">
              <a:lnSpc>
                <a:spcPct val="170000"/>
              </a:lnSpc>
            </a:pPr>
            <a:r>
              <a:rPr lang="zh-CN" altLang="en-US" sz="3000" dirty="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庄兴</a:t>
            </a:r>
            <a:r>
              <a:rPr lang="zh-CN" altLang="en-US"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金：</a:t>
            </a:r>
            <a:r>
              <a:rPr lang="en-US" altLang="zh-CN" sz="3000" dirty="0" smtClean="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rPr>
              <a:t>13799392032</a:t>
            </a:r>
            <a:endParaRPr lang="zh-CN" altLang="en-US" sz="3000" dirty="0">
              <a:ln>
                <a:solidFill>
                  <a:srgbClr val="FF0000"/>
                </a:solidFill>
              </a:ln>
              <a:gradFill>
                <a:gsLst>
                  <a:gs pos="21000">
                    <a:srgbClr val="53575C"/>
                  </a:gs>
                  <a:gs pos="88000">
                    <a:srgbClr val="C5C7CA"/>
                  </a:gs>
                </a:gsLst>
                <a:lin ang="5400000"/>
              </a:gradFill>
              <a:latin typeface="微软雅黑" panose="020B0503020204020204" charset="-122"/>
              <a:ea typeface="微软雅黑" panose="020B0503020204020204" charset="-122"/>
              <a:cs typeface="+mj-cs"/>
              <a:sym typeface="微软雅黑" panose="020B0503020204020204" charset="-122"/>
            </a:endParaRPr>
          </a:p>
        </p:txBody>
      </p:sp>
      <p:sp>
        <p:nvSpPr>
          <p:cNvPr id="5" name="灯片编号占位符 4"/>
          <p:cNvSpPr>
            <a:spLocks noGrp="1"/>
          </p:cNvSpPr>
          <p:nvPr>
            <p:ph type="sldNum" sz="quarter" idx="12"/>
          </p:nvPr>
        </p:nvSpPr>
        <p:spPr/>
        <p:txBody>
          <a:bodyPr/>
          <a:lstStyle/>
          <a:p>
            <a:fld id="{469B059A-22F8-4BA4-89F4-353E6AE4D412}" type="slidenum">
              <a:rPr lang="zh-CN" altLang="en-US" smtClean="0"/>
              <a:t>13</a:t>
            </a:fld>
            <a:endParaRPr lang="zh-CN" altLang="en-US"/>
          </a:p>
        </p:txBody>
      </p:sp>
      <p:sp>
        <p:nvSpPr>
          <p:cNvPr id="27" name="椭圆 26"/>
          <p:cNvSpPr/>
          <p:nvPr/>
        </p:nvSpPr>
        <p:spPr>
          <a:xfrm>
            <a:off x="1178386" y="508675"/>
            <a:ext cx="2448272" cy="2448273"/>
          </a:xfrm>
          <a:prstGeom prst="ellipse">
            <a:avLst/>
          </a:pr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12" name="Freeform 14"/>
          <p:cNvSpPr>
            <a:spLocks noChangeArrowheads="1"/>
          </p:cNvSpPr>
          <p:nvPr/>
        </p:nvSpPr>
        <p:spPr bwMode="auto">
          <a:xfrm>
            <a:off x="1898467" y="1179798"/>
            <a:ext cx="1008111" cy="757713"/>
          </a:xfrm>
          <a:custGeom>
            <a:avLst/>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bg1"/>
          </a:solidFill>
          <a:ln>
            <a:noFill/>
          </a:ln>
        </p:spPr>
        <p:txBody>
          <a:bodyPr wrap="none" lIns="67390" tIns="33697" rIns="67390" bIns="33697" anchor="ctr"/>
          <a:lstStyle/>
          <a:p>
            <a:endParaRPr lang="en-US" sz="2800" dirty="0">
              <a:latin typeface="微软雅黑" panose="020B0503020204020204" charset="-122"/>
            </a:endParaRPr>
          </a:p>
        </p:txBody>
      </p:sp>
      <p:sp>
        <p:nvSpPr>
          <p:cNvPr id="66" name="标题 4"/>
          <p:cNvSpPr txBox="1"/>
          <p:nvPr/>
        </p:nvSpPr>
        <p:spPr>
          <a:xfrm>
            <a:off x="1251220" y="2063809"/>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惠如愿</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a:t>
            </a:r>
          </a:p>
        </p:txBody>
      </p:sp>
      <p:sp>
        <p:nvSpPr>
          <p:cNvPr id="55" name="标题 4"/>
          <p:cNvSpPr txBox="1"/>
          <p:nvPr/>
        </p:nvSpPr>
        <p:spPr>
          <a:xfrm>
            <a:off x="4460240" y="1199515"/>
            <a:ext cx="7054215" cy="1337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dirty="0" smtClean="0">
                <a:ln>
                  <a:solidFill>
                    <a:srgbClr val="FF0000"/>
                  </a:solidFill>
                </a:ln>
                <a:gradFill>
                  <a:gsLst>
                    <a:gs pos="21000">
                      <a:srgbClr val="53575C"/>
                    </a:gs>
                    <a:gs pos="88000">
                      <a:srgbClr val="C5C7CA"/>
                    </a:gs>
                  </a:gsLst>
                  <a:lin ang="5400000"/>
                </a:gradFill>
                <a:effectLst/>
                <a:latin typeface="微软雅黑" panose="020B0503020204020204" charset="-122"/>
                <a:ea typeface="微软雅黑" panose="020B0503020204020204" charset="-122"/>
                <a:sym typeface="+mn-ea"/>
              </a:rPr>
              <a:t>携手如愿成长 共创美好未来</a:t>
            </a:r>
            <a:endParaRPr lang="zh-CN" b="1" dirty="0" smtClean="0">
              <a:ln>
                <a:solidFill>
                  <a:srgbClr val="FF0000"/>
                </a:solidFill>
              </a:ln>
              <a:gradFill>
                <a:gsLst>
                  <a:gs pos="21000">
                    <a:srgbClr val="53575C"/>
                  </a:gs>
                  <a:gs pos="88000">
                    <a:srgbClr val="C5C7CA"/>
                  </a:gs>
                </a:gsLst>
                <a:lin ang="5400000"/>
              </a:gra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260985" y="13335"/>
            <a:ext cx="12177486" cy="6850743"/>
          </a:xfrm>
          <a:custGeom>
            <a:avLst/>
            <a:gdLst>
              <a:gd name="connsiteX0" fmla="*/ 0 w 12177486"/>
              <a:gd name="connsiteY0" fmla="*/ 0 h 6850743"/>
              <a:gd name="connsiteX1" fmla="*/ 0 w 12177486"/>
              <a:gd name="connsiteY1" fmla="*/ 711200 h 6850743"/>
              <a:gd name="connsiteX2" fmla="*/ 6139543 w 12177486"/>
              <a:gd name="connsiteY2" fmla="*/ 6850743 h 6850743"/>
              <a:gd name="connsiteX3" fmla="*/ 12177486 w 12177486"/>
              <a:gd name="connsiteY3" fmla="*/ 6850743 h 6850743"/>
              <a:gd name="connsiteX4" fmla="*/ 12177486 w 12177486"/>
              <a:gd name="connsiteY4" fmla="*/ 2844800 h 6850743"/>
              <a:gd name="connsiteX5" fmla="*/ 9332686 w 12177486"/>
              <a:gd name="connsiteY5" fmla="*/ 0 h 6850743"/>
              <a:gd name="connsiteX6" fmla="*/ 0 w 12177486"/>
              <a:gd name="connsiteY6" fmla="*/ 0 h 68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7486" h="6850743">
                <a:moveTo>
                  <a:pt x="0" y="0"/>
                </a:moveTo>
                <a:lnTo>
                  <a:pt x="0" y="711200"/>
                </a:lnTo>
                <a:lnTo>
                  <a:pt x="6139543" y="6850743"/>
                </a:lnTo>
                <a:lnTo>
                  <a:pt x="12177486" y="6850743"/>
                </a:lnTo>
                <a:lnTo>
                  <a:pt x="12177486" y="2844800"/>
                </a:lnTo>
                <a:lnTo>
                  <a:pt x="9332686" y="0"/>
                </a:lnTo>
                <a:lnTo>
                  <a:pt x="0" y="0"/>
                </a:lnTo>
                <a:close/>
              </a:path>
            </a:pathLst>
          </a:cu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p:cNvSpPr/>
          <p:nvPr/>
        </p:nvSpPr>
        <p:spPr>
          <a:xfrm>
            <a:off x="-38825" y="3146266"/>
            <a:ext cx="1036320" cy="203962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Lst>
            <a:ahLst/>
            <a:cxnLst>
              <a:cxn ang="0">
                <a:pos x="connsiteX0-1" y="connsiteY0-2"/>
              </a:cxn>
              <a:cxn ang="0">
                <a:pos x="connsiteX1-3" y="connsiteY1-4"/>
              </a:cxn>
              <a:cxn ang="0">
                <a:pos x="connsiteX2-5" y="connsiteY2-6"/>
              </a:cxn>
            </a:cxnLst>
            <a:rect l="l" t="t" r="r" b="b"/>
            <a:pathLst>
              <a:path w="1036320" h="2039620">
                <a:moveTo>
                  <a:pt x="22860" y="0"/>
                </a:moveTo>
                <a:lnTo>
                  <a:pt x="1036320" y="1005840"/>
                </a:lnTo>
                <a:lnTo>
                  <a:pt x="0" y="203962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rot="16200000">
            <a:off x="1338399" y="4808004"/>
            <a:ext cx="1363980" cy="274828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 name="connsiteX0-19" fmla="*/ 0 w 1348740"/>
              <a:gd name="connsiteY0-20" fmla="*/ 0 h 2405380"/>
              <a:gd name="connsiteX1-21" fmla="*/ 1348740 w 1348740"/>
              <a:gd name="connsiteY1-22" fmla="*/ 1371600 h 2405380"/>
              <a:gd name="connsiteX2-23" fmla="*/ 312420 w 1348740"/>
              <a:gd name="connsiteY2-24" fmla="*/ 2405380 h 2405380"/>
              <a:gd name="connsiteX0-25" fmla="*/ 15240 w 1363980"/>
              <a:gd name="connsiteY0-26" fmla="*/ 0 h 2748280"/>
              <a:gd name="connsiteX1-27" fmla="*/ 1363980 w 1363980"/>
              <a:gd name="connsiteY1-28" fmla="*/ 1371600 h 2748280"/>
              <a:gd name="connsiteX2-29" fmla="*/ 0 w 1363980"/>
              <a:gd name="connsiteY2-30" fmla="*/ 2748280 h 2748280"/>
            </a:gdLst>
            <a:ahLst/>
            <a:cxnLst>
              <a:cxn ang="0">
                <a:pos x="connsiteX0-1" y="connsiteY0-2"/>
              </a:cxn>
              <a:cxn ang="0">
                <a:pos x="connsiteX1-3" y="connsiteY1-4"/>
              </a:cxn>
              <a:cxn ang="0">
                <a:pos x="connsiteX2-5" y="connsiteY2-6"/>
              </a:cxn>
            </a:cxnLst>
            <a:rect l="l" t="t" r="r" b="b"/>
            <a:pathLst>
              <a:path w="1363980" h="2748280">
                <a:moveTo>
                  <a:pt x="15240" y="0"/>
                </a:moveTo>
                <a:lnTo>
                  <a:pt x="1363980" y="1371600"/>
                </a:lnTo>
                <a:lnTo>
                  <a:pt x="0" y="274828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270000" y="2165353"/>
            <a:ext cx="2527299" cy="2527294"/>
            <a:chOff x="304800" y="673100"/>
            <a:chExt cx="4000500" cy="4000500"/>
          </a:xfrm>
          <a:effectLst>
            <a:outerShdw blurRad="444500" dist="76200" dir="8100000" algn="tr" rotWithShape="0">
              <a:schemeClr val="tx1">
                <a:lumMod val="65000"/>
                <a:lumOff val="35000"/>
                <a:alpha val="50000"/>
              </a:schemeClr>
            </a:outerShdw>
          </a:effectLst>
        </p:grpSpPr>
        <p:sp>
          <p:nvSpPr>
            <p:cNvPr id="10"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矩形 11"/>
          <p:cNvSpPr/>
          <p:nvPr/>
        </p:nvSpPr>
        <p:spPr>
          <a:xfrm>
            <a:off x="1601109" y="3064545"/>
            <a:ext cx="1865080" cy="768350"/>
          </a:xfrm>
          <a:prstGeom prst="rect">
            <a:avLst/>
          </a:prstGeom>
        </p:spPr>
        <p:txBody>
          <a:bodyPr wrap="square">
            <a:spAutoFit/>
          </a:bodyPr>
          <a:lstStyle/>
          <a:p>
            <a:pPr algn="ctr"/>
            <a:r>
              <a:rPr lang="zh-CN" altLang="en-US" sz="4400" b="1" dirty="0">
                <a:solidFill>
                  <a:schemeClr val="tx1">
                    <a:lumMod val="85000"/>
                    <a:lumOff val="15000"/>
                  </a:schemeClr>
                </a:solidFill>
                <a:cs typeface="+mn-ea"/>
                <a:sym typeface="+mn-lt"/>
              </a:rPr>
              <a:t>目  录</a:t>
            </a:r>
          </a:p>
        </p:txBody>
      </p:sp>
      <p:grpSp>
        <p:nvGrpSpPr>
          <p:cNvPr id="13" name="组合 12"/>
          <p:cNvGrpSpPr/>
          <p:nvPr/>
        </p:nvGrpSpPr>
        <p:grpSpPr>
          <a:xfrm>
            <a:off x="5456097" y="1366073"/>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14"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01</a:t>
              </a:r>
              <a:endParaRPr lang="zh-CN" altLang="en-US" sz="2400" b="1" dirty="0">
                <a:solidFill>
                  <a:schemeClr val="tx1">
                    <a:lumMod val="75000"/>
                    <a:lumOff val="25000"/>
                  </a:schemeClr>
                </a:solidFill>
                <a:cs typeface="+mn-ea"/>
                <a:sym typeface="+mn-lt"/>
              </a:endParaRPr>
            </a:p>
          </p:txBody>
        </p:sp>
      </p:grpSp>
      <p:sp>
        <p:nvSpPr>
          <p:cNvPr id="17" name="文本框 16"/>
          <p:cNvSpPr txBox="1"/>
          <p:nvPr/>
        </p:nvSpPr>
        <p:spPr>
          <a:xfrm>
            <a:off x="6501430" y="1449649"/>
            <a:ext cx="4126593" cy="579120"/>
          </a:xfrm>
          <a:prstGeom prst="rect">
            <a:avLst/>
          </a:prstGeom>
          <a:noFill/>
        </p:spPr>
        <p:txBody>
          <a:bodyPr wrap="square" rtlCol="0">
            <a:spAutoFit/>
          </a:bodyPr>
          <a:lstStyle/>
          <a:p>
            <a:pPr lvl="0">
              <a:defRPr/>
            </a:pPr>
            <a:r>
              <a:rPr lang="zh-CN" altLang="en-US" sz="3200" b="1" spc="500" dirty="0">
                <a:solidFill>
                  <a:schemeClr val="accent4">
                    <a:lumMod val="60000"/>
                    <a:lumOff val="40000"/>
                  </a:schemeClr>
                </a:solidFill>
                <a:cs typeface="+mn-ea"/>
                <a:sym typeface="+mn-lt"/>
              </a:rPr>
              <a:t>线上融资产品</a:t>
            </a:r>
          </a:p>
        </p:txBody>
      </p:sp>
      <p:sp>
        <p:nvSpPr>
          <p:cNvPr id="20" name="文本框 19"/>
          <p:cNvSpPr txBox="1"/>
          <p:nvPr/>
        </p:nvSpPr>
        <p:spPr>
          <a:xfrm>
            <a:off x="6501429" y="2759576"/>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银政联动产品</a:t>
            </a:r>
          </a:p>
        </p:txBody>
      </p:sp>
      <p:grpSp>
        <p:nvGrpSpPr>
          <p:cNvPr id="28" name="组合 27"/>
          <p:cNvGrpSpPr/>
          <p:nvPr/>
        </p:nvGrpSpPr>
        <p:grpSpPr>
          <a:xfrm>
            <a:off x="5455853" y="2622004"/>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2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0" name="椭圆 29"/>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02</a:t>
              </a:r>
              <a:endParaRPr lang="zh-CN" altLang="en-US" sz="2400" b="1" dirty="0">
                <a:solidFill>
                  <a:schemeClr val="tx1">
                    <a:lumMod val="75000"/>
                    <a:lumOff val="25000"/>
                  </a:schemeClr>
                </a:solidFill>
                <a:cs typeface="+mn-ea"/>
                <a:sym typeface="+mn-lt"/>
              </a:endParaRPr>
            </a:p>
          </p:txBody>
        </p:sp>
      </p:grpSp>
      <p:grpSp>
        <p:nvGrpSpPr>
          <p:cNvPr id="31" name="组合 30"/>
          <p:cNvGrpSpPr/>
          <p:nvPr/>
        </p:nvGrpSpPr>
        <p:grpSpPr>
          <a:xfrm>
            <a:off x="5400460" y="3856121"/>
            <a:ext cx="854889" cy="854887"/>
            <a:chOff x="-42868" y="4800547"/>
            <a:chExt cx="4000500" cy="4000500"/>
          </a:xfrm>
          <a:effectLst>
            <a:outerShdw blurRad="444500" dist="76200" dir="8100000" algn="tr" rotWithShape="0">
              <a:schemeClr val="tx1">
                <a:lumMod val="65000"/>
                <a:lumOff val="35000"/>
                <a:alpha val="50000"/>
              </a:schemeClr>
            </a:outerShdw>
          </a:effectLst>
        </p:grpSpPr>
        <p:sp>
          <p:nvSpPr>
            <p:cNvPr id="32" name="同心圆 98"/>
            <p:cNvSpPr/>
            <p:nvPr/>
          </p:nvSpPr>
          <p:spPr>
            <a:xfrm>
              <a:off x="-42868" y="480054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3" name="椭圆 32"/>
            <p:cNvSpPr/>
            <p:nvPr/>
          </p:nvSpPr>
          <p:spPr>
            <a:xfrm>
              <a:off x="130618" y="4887859"/>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03</a:t>
              </a:r>
              <a:endParaRPr lang="zh-CN" altLang="en-US" sz="2400" b="1" dirty="0">
                <a:solidFill>
                  <a:schemeClr val="tx1">
                    <a:lumMod val="75000"/>
                    <a:lumOff val="25000"/>
                  </a:schemeClr>
                </a:solidFill>
                <a:cs typeface="+mn-ea"/>
                <a:sym typeface="+mn-lt"/>
              </a:endParaRPr>
            </a:p>
          </p:txBody>
        </p:sp>
      </p:grpSp>
      <p:sp>
        <p:nvSpPr>
          <p:cNvPr id="2" name="文本框 1"/>
          <p:cNvSpPr txBox="1"/>
          <p:nvPr/>
        </p:nvSpPr>
        <p:spPr>
          <a:xfrm>
            <a:off x="6501428" y="3994252"/>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重点领域产品</a:t>
            </a:r>
          </a:p>
        </p:txBody>
      </p:sp>
      <p:sp>
        <p:nvSpPr>
          <p:cNvPr id="3" name="灯片编号占位符 2"/>
          <p:cNvSpPr>
            <a:spLocks noGrp="1"/>
          </p:cNvSpPr>
          <p:nvPr>
            <p:ph type="sldNum" sz="quarter" idx="12"/>
          </p:nvPr>
        </p:nvSpPr>
        <p:spPr/>
        <p:txBody>
          <a:bodyPr/>
          <a:lstStyle/>
          <a:p>
            <a:fld id="{469B059A-22F8-4BA4-89F4-353E6AE4D412}" type="slidenum">
              <a:rPr lang="zh-CN" altLang="en-US" smtClean="0"/>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线上融资产品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1</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3</a:t>
            </a:fld>
            <a:endParaRPr lang="zh-CN" altLang="en-US"/>
          </a:p>
        </p:txBody>
      </p:sp>
      <p:sp>
        <p:nvSpPr>
          <p:cNvPr id="2" name="圆角矩形 14"/>
          <p:cNvSpPr/>
          <p:nvPr/>
        </p:nvSpPr>
        <p:spPr>
          <a:xfrm>
            <a:off x="1078865" y="745490"/>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惠如愿·抵押贷</a:t>
            </a:r>
          </a:p>
        </p:txBody>
      </p:sp>
      <p:pic>
        <p:nvPicPr>
          <p:cNvPr id="10" name="图片 10" descr="D:\My Documents\产品团队\品牌\2021年\2021.4 惠如愿\惠如愿海报\jpg海报\压缩\抵押贷-海报-竖版-压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01205" y="741045"/>
            <a:ext cx="3637280" cy="5374640"/>
          </a:xfrm>
          <a:prstGeom prst="rect">
            <a:avLst/>
          </a:prstGeom>
          <a:noFill/>
          <a:ln>
            <a:noFill/>
          </a:ln>
        </p:spPr>
      </p:pic>
      <p:sp>
        <p:nvSpPr>
          <p:cNvPr id="12" name="矩形 47"/>
          <p:cNvSpPr>
            <a:spLocks noChangeArrowheads="1"/>
          </p:cNvSpPr>
          <p:nvPr/>
        </p:nvSpPr>
        <p:spPr bwMode="auto">
          <a:xfrm>
            <a:off x="1021080" y="3542665"/>
            <a:ext cx="5403850" cy="133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审批快，从申请到提款全流程线上办理，秒批到账；</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金额高，最高可达1000万元；</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省成本，可享受我行普惠金融优惠贷款利率，并由我行承担抵押登记费、资产评估费、保险等费用。</a:t>
            </a:r>
          </a:p>
        </p:txBody>
      </p:sp>
      <p:sp>
        <p:nvSpPr>
          <p:cNvPr id="9" name="TextBox 100"/>
          <p:cNvSpPr txBox="1"/>
          <p:nvPr/>
        </p:nvSpPr>
        <p:spPr>
          <a:xfrm>
            <a:off x="1021080" y="1770380"/>
            <a:ext cx="4950460" cy="117856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“惠如愿·抵押贷”</a:t>
            </a:r>
            <a:r>
              <a:rPr lang="zh-CN" altLang="zh-CN" sz="1600" dirty="0">
                <a:sym typeface="+mn-ea"/>
              </a:rPr>
              <a:t>是中国银行基于客户提供的优质房产抵押品进行自动估值，为小微企业提供的自动审批、随借随还的纯线上金融产品。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线上融资产品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1</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4</a:t>
            </a:fld>
            <a:endParaRPr lang="zh-CN" altLang="en-US"/>
          </a:p>
        </p:txBody>
      </p:sp>
      <p:sp>
        <p:nvSpPr>
          <p:cNvPr id="2" name="圆角矩形 14"/>
          <p:cNvSpPr/>
          <p:nvPr/>
        </p:nvSpPr>
        <p:spPr>
          <a:xfrm>
            <a:off x="1021080" y="648970"/>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惠如愿·信用贷</a:t>
            </a:r>
          </a:p>
        </p:txBody>
      </p:sp>
      <p:pic>
        <p:nvPicPr>
          <p:cNvPr id="14" name="图片 6" descr="D:\My Documents\产品团队\品牌\2021年\2021.4 惠如愿\惠如愿海报\jpg海报\压缩\信用贷-海报-竖版-压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10730" y="685165"/>
            <a:ext cx="3713480" cy="5487670"/>
          </a:xfrm>
          <a:prstGeom prst="rect">
            <a:avLst/>
          </a:prstGeom>
          <a:noFill/>
          <a:ln>
            <a:noFill/>
          </a:ln>
        </p:spPr>
      </p:pic>
      <p:sp>
        <p:nvSpPr>
          <p:cNvPr id="3" name="矩形 47"/>
          <p:cNvSpPr>
            <a:spLocks noChangeArrowheads="1"/>
          </p:cNvSpPr>
          <p:nvPr/>
        </p:nvSpPr>
        <p:spPr bwMode="auto">
          <a:xfrm>
            <a:off x="1021080" y="3464560"/>
            <a:ext cx="5828030" cy="133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审批快，从申请到提款全流程线上办理，秒批到账；</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免抵押，无需抵押担保的纯信用贷款；</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金额高，授信额度最高可达100万元；</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省成本，贷款随借随还，按日计息。</a:t>
            </a:r>
          </a:p>
        </p:txBody>
      </p:sp>
      <p:sp>
        <p:nvSpPr>
          <p:cNvPr id="9" name="TextBox 100"/>
          <p:cNvSpPr txBox="1"/>
          <p:nvPr/>
        </p:nvSpPr>
        <p:spPr>
          <a:xfrm>
            <a:off x="1021080" y="1638300"/>
            <a:ext cx="4950460" cy="117856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“惠如愿·信用贷”</a:t>
            </a:r>
            <a:r>
              <a:rPr lang="zh-CN" altLang="zh-CN" sz="1600" dirty="0">
                <a:sym typeface="+mn-ea"/>
              </a:rPr>
              <a:t>是中国银行借助互联网与大数据技术，向小微企业提供的全流程线上化、在线随借随还、无抵押无担保的普惠金融线上融资产品。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线上融资产品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1</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5</a:t>
            </a:fld>
            <a:endParaRPr lang="zh-CN" altLang="en-US"/>
          </a:p>
        </p:txBody>
      </p:sp>
      <p:sp>
        <p:nvSpPr>
          <p:cNvPr id="5" name="圆角矩形 14"/>
          <p:cNvSpPr/>
          <p:nvPr/>
        </p:nvSpPr>
        <p:spPr>
          <a:xfrm>
            <a:off x="1021080" y="706120"/>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惠如愿·银税贷</a:t>
            </a:r>
          </a:p>
        </p:txBody>
      </p:sp>
      <p:pic>
        <p:nvPicPr>
          <p:cNvPr id="19" name="图片 9" descr="D:\My Documents\产品团队\品牌\2021年\2021.4 惠如愿\惠如愿海报\jpg海报\压缩\银税贷-海报-竖版-压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22465" y="784860"/>
            <a:ext cx="3725545" cy="5507990"/>
          </a:xfrm>
          <a:prstGeom prst="rect">
            <a:avLst/>
          </a:prstGeom>
          <a:noFill/>
          <a:ln>
            <a:noFill/>
          </a:ln>
        </p:spPr>
      </p:pic>
      <p:sp>
        <p:nvSpPr>
          <p:cNvPr id="12" name="矩形 47"/>
          <p:cNvSpPr>
            <a:spLocks noChangeArrowheads="1"/>
          </p:cNvSpPr>
          <p:nvPr/>
        </p:nvSpPr>
        <p:spPr bwMode="auto">
          <a:xfrm>
            <a:off x="1021080" y="3311525"/>
            <a:ext cx="5403850" cy="134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审批快，从申请到提款全流程线上办理，秒批到账；</a:t>
            </a: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免抵押，无需抵押担保的纯信用贷款</a:t>
            </a:r>
            <a:r>
              <a:rPr lang="zh-CN" altLang="zh-CN" sz="1600" dirty="0" smtClean="0">
                <a:sym typeface="微软雅黑" panose="020B0503020204020204" charset="-122"/>
              </a:rPr>
              <a:t>；</a:t>
            </a:r>
            <a:endParaRPr lang="en-US" altLang="zh-CN" sz="1600" dirty="0" smtClean="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zh-CN" sz="1600" dirty="0">
                <a:sym typeface="微软雅黑" panose="020B0503020204020204" charset="-122"/>
              </a:rPr>
              <a:t>金额高，授信额度最高可</a:t>
            </a:r>
            <a:r>
              <a:rPr lang="zh-CN" altLang="zh-CN" sz="1600" dirty="0" smtClean="0">
                <a:sym typeface="微软雅黑" panose="020B0503020204020204" charset="-122"/>
              </a:rPr>
              <a:t>达</a:t>
            </a:r>
            <a:r>
              <a:rPr lang="en-US" altLang="zh-CN" sz="1600" dirty="0" smtClean="0">
                <a:sym typeface="微软雅黑" panose="020B0503020204020204" charset="-122"/>
              </a:rPr>
              <a:t>3</a:t>
            </a:r>
            <a:r>
              <a:rPr lang="zh-CN" altLang="zh-CN" sz="1600" dirty="0" smtClean="0">
                <a:sym typeface="微软雅黑" panose="020B0503020204020204" charset="-122"/>
              </a:rPr>
              <a:t>00万</a:t>
            </a:r>
            <a:r>
              <a:rPr lang="zh-CN" altLang="zh-CN" sz="1600" dirty="0">
                <a:sym typeface="微软雅黑" panose="020B0503020204020204" charset="-122"/>
              </a:rPr>
              <a:t>元</a:t>
            </a:r>
            <a:r>
              <a:rPr lang="zh-CN" altLang="zh-CN" sz="1600" dirty="0" smtClean="0">
                <a:sym typeface="微软雅黑" panose="020B0503020204020204" charset="-122"/>
              </a:rPr>
              <a:t>；</a:t>
            </a:r>
            <a:endParaRPr lang="zh-CN" altLang="zh-CN" sz="1600" dirty="0">
              <a:sym typeface="微软雅黑" panose="020B0503020204020204" charset="-122"/>
            </a:endParaRPr>
          </a:p>
          <a:p>
            <a:pPr marL="342900" indent="-342900">
              <a:lnSpc>
                <a:spcPct val="130000"/>
              </a:lnSpc>
              <a:spcBef>
                <a:spcPct val="0"/>
              </a:spcBef>
              <a:buClr>
                <a:srgbClr val="C00000"/>
              </a:buClr>
              <a:buFont typeface="Wingdings" panose="05000000000000000000" pitchFamily="2" charset="2"/>
              <a:buChar char="Ø"/>
            </a:pPr>
            <a:r>
              <a:rPr lang="zh-CN" altLang="zh-CN" sz="1600" dirty="0" smtClean="0">
                <a:sym typeface="微软雅黑" panose="020B0503020204020204" charset="-122"/>
              </a:rPr>
              <a:t>省</a:t>
            </a:r>
            <a:r>
              <a:rPr lang="zh-CN" altLang="zh-CN" sz="1600" dirty="0">
                <a:sym typeface="微软雅黑" panose="020B0503020204020204" charset="-122"/>
              </a:rPr>
              <a:t>成本，随借随还，按日计息。</a:t>
            </a:r>
          </a:p>
        </p:txBody>
      </p:sp>
      <p:sp>
        <p:nvSpPr>
          <p:cNvPr id="9" name="TextBox 100"/>
          <p:cNvSpPr txBox="1"/>
          <p:nvPr/>
        </p:nvSpPr>
        <p:spPr>
          <a:xfrm>
            <a:off x="1021080" y="1770380"/>
            <a:ext cx="4950460" cy="117856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“惠如愿·银税贷”</a:t>
            </a:r>
            <a:r>
              <a:rPr lang="zh-CN" altLang="zh-CN" sz="1600" dirty="0">
                <a:sym typeface="+mn-ea"/>
              </a:rPr>
              <a:t>是中国银行基于小微企业涉税信息，为小微企业及法定代表人提供的可循环使用的纯线上信用金融产品。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260985" y="23495"/>
            <a:ext cx="12177486" cy="6850743"/>
          </a:xfrm>
          <a:custGeom>
            <a:avLst/>
            <a:gdLst>
              <a:gd name="connsiteX0" fmla="*/ 0 w 12177486"/>
              <a:gd name="connsiteY0" fmla="*/ 0 h 6850743"/>
              <a:gd name="connsiteX1" fmla="*/ 0 w 12177486"/>
              <a:gd name="connsiteY1" fmla="*/ 711200 h 6850743"/>
              <a:gd name="connsiteX2" fmla="*/ 6139543 w 12177486"/>
              <a:gd name="connsiteY2" fmla="*/ 6850743 h 6850743"/>
              <a:gd name="connsiteX3" fmla="*/ 12177486 w 12177486"/>
              <a:gd name="connsiteY3" fmla="*/ 6850743 h 6850743"/>
              <a:gd name="connsiteX4" fmla="*/ 12177486 w 12177486"/>
              <a:gd name="connsiteY4" fmla="*/ 2844800 h 6850743"/>
              <a:gd name="connsiteX5" fmla="*/ 9332686 w 12177486"/>
              <a:gd name="connsiteY5" fmla="*/ 0 h 6850743"/>
              <a:gd name="connsiteX6" fmla="*/ 0 w 12177486"/>
              <a:gd name="connsiteY6" fmla="*/ 0 h 68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7486" h="6850743">
                <a:moveTo>
                  <a:pt x="0" y="0"/>
                </a:moveTo>
                <a:lnTo>
                  <a:pt x="0" y="711200"/>
                </a:lnTo>
                <a:lnTo>
                  <a:pt x="6139543" y="6850743"/>
                </a:lnTo>
                <a:lnTo>
                  <a:pt x="12177486" y="6850743"/>
                </a:lnTo>
                <a:lnTo>
                  <a:pt x="12177486" y="2844800"/>
                </a:lnTo>
                <a:lnTo>
                  <a:pt x="9332686" y="0"/>
                </a:lnTo>
                <a:lnTo>
                  <a:pt x="0" y="0"/>
                </a:lnTo>
                <a:close/>
              </a:path>
            </a:pathLst>
          </a:cu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p:cNvSpPr/>
          <p:nvPr/>
        </p:nvSpPr>
        <p:spPr>
          <a:xfrm>
            <a:off x="-38825" y="3146266"/>
            <a:ext cx="1036320" cy="203962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Lst>
            <a:ahLst/>
            <a:cxnLst>
              <a:cxn ang="0">
                <a:pos x="connsiteX0-1" y="connsiteY0-2"/>
              </a:cxn>
              <a:cxn ang="0">
                <a:pos x="connsiteX1-3" y="connsiteY1-4"/>
              </a:cxn>
              <a:cxn ang="0">
                <a:pos x="connsiteX2-5" y="connsiteY2-6"/>
              </a:cxn>
            </a:cxnLst>
            <a:rect l="l" t="t" r="r" b="b"/>
            <a:pathLst>
              <a:path w="1036320" h="2039620">
                <a:moveTo>
                  <a:pt x="22860" y="0"/>
                </a:moveTo>
                <a:lnTo>
                  <a:pt x="1036320" y="1005840"/>
                </a:lnTo>
                <a:lnTo>
                  <a:pt x="0" y="203962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rot="16200000">
            <a:off x="1338399" y="4808004"/>
            <a:ext cx="1363980" cy="274828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 name="connsiteX0-19" fmla="*/ 0 w 1348740"/>
              <a:gd name="connsiteY0-20" fmla="*/ 0 h 2405380"/>
              <a:gd name="connsiteX1-21" fmla="*/ 1348740 w 1348740"/>
              <a:gd name="connsiteY1-22" fmla="*/ 1371600 h 2405380"/>
              <a:gd name="connsiteX2-23" fmla="*/ 312420 w 1348740"/>
              <a:gd name="connsiteY2-24" fmla="*/ 2405380 h 2405380"/>
              <a:gd name="connsiteX0-25" fmla="*/ 15240 w 1363980"/>
              <a:gd name="connsiteY0-26" fmla="*/ 0 h 2748280"/>
              <a:gd name="connsiteX1-27" fmla="*/ 1363980 w 1363980"/>
              <a:gd name="connsiteY1-28" fmla="*/ 1371600 h 2748280"/>
              <a:gd name="connsiteX2-29" fmla="*/ 0 w 1363980"/>
              <a:gd name="connsiteY2-30" fmla="*/ 2748280 h 2748280"/>
            </a:gdLst>
            <a:ahLst/>
            <a:cxnLst>
              <a:cxn ang="0">
                <a:pos x="connsiteX0-1" y="connsiteY0-2"/>
              </a:cxn>
              <a:cxn ang="0">
                <a:pos x="connsiteX1-3" y="connsiteY1-4"/>
              </a:cxn>
              <a:cxn ang="0">
                <a:pos x="connsiteX2-5" y="connsiteY2-6"/>
              </a:cxn>
            </a:cxnLst>
            <a:rect l="l" t="t" r="r" b="b"/>
            <a:pathLst>
              <a:path w="1363980" h="2748280">
                <a:moveTo>
                  <a:pt x="15240" y="0"/>
                </a:moveTo>
                <a:lnTo>
                  <a:pt x="1363980" y="1371600"/>
                </a:lnTo>
                <a:lnTo>
                  <a:pt x="0" y="274828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270000" y="2165353"/>
            <a:ext cx="2527299" cy="2527294"/>
            <a:chOff x="304800" y="673100"/>
            <a:chExt cx="4000500" cy="4000500"/>
          </a:xfrm>
          <a:effectLst>
            <a:outerShdw blurRad="444500" dist="76200" dir="8100000" algn="tr" rotWithShape="0">
              <a:schemeClr val="tx1">
                <a:lumMod val="65000"/>
                <a:lumOff val="35000"/>
                <a:alpha val="50000"/>
              </a:schemeClr>
            </a:outerShdw>
          </a:effectLst>
        </p:grpSpPr>
        <p:sp>
          <p:nvSpPr>
            <p:cNvPr id="10"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矩形 11"/>
          <p:cNvSpPr/>
          <p:nvPr/>
        </p:nvSpPr>
        <p:spPr>
          <a:xfrm>
            <a:off x="1601109" y="3064545"/>
            <a:ext cx="1865080" cy="768350"/>
          </a:xfrm>
          <a:prstGeom prst="rect">
            <a:avLst/>
          </a:prstGeom>
        </p:spPr>
        <p:txBody>
          <a:bodyPr wrap="square">
            <a:spAutoFit/>
          </a:bodyPr>
          <a:lstStyle/>
          <a:p>
            <a:pPr algn="ctr"/>
            <a:r>
              <a:rPr lang="zh-CN" altLang="en-US" sz="4400" b="1" dirty="0">
                <a:solidFill>
                  <a:schemeClr val="tx1">
                    <a:lumMod val="85000"/>
                    <a:lumOff val="15000"/>
                  </a:schemeClr>
                </a:solidFill>
                <a:cs typeface="+mn-ea"/>
                <a:sym typeface="+mn-lt"/>
              </a:rPr>
              <a:t>目  录</a:t>
            </a:r>
          </a:p>
        </p:txBody>
      </p:sp>
      <p:grpSp>
        <p:nvGrpSpPr>
          <p:cNvPr id="13" name="组合 12"/>
          <p:cNvGrpSpPr/>
          <p:nvPr/>
        </p:nvGrpSpPr>
        <p:grpSpPr>
          <a:xfrm>
            <a:off x="5456097" y="1366073"/>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14"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01</a:t>
              </a:r>
              <a:endParaRPr lang="zh-CN" altLang="en-US" sz="2400" b="1" dirty="0">
                <a:solidFill>
                  <a:schemeClr val="tx1">
                    <a:lumMod val="75000"/>
                    <a:lumOff val="25000"/>
                  </a:schemeClr>
                </a:solidFill>
                <a:cs typeface="+mn-ea"/>
                <a:sym typeface="+mn-lt"/>
              </a:endParaRPr>
            </a:p>
          </p:txBody>
        </p:sp>
      </p:grpSp>
      <p:sp>
        <p:nvSpPr>
          <p:cNvPr id="17" name="文本框 16"/>
          <p:cNvSpPr txBox="1"/>
          <p:nvPr/>
        </p:nvSpPr>
        <p:spPr>
          <a:xfrm>
            <a:off x="6501430" y="1449649"/>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线上融资产品</a:t>
            </a:r>
          </a:p>
        </p:txBody>
      </p:sp>
      <p:sp>
        <p:nvSpPr>
          <p:cNvPr id="20" name="文本框 19"/>
          <p:cNvSpPr txBox="1"/>
          <p:nvPr/>
        </p:nvSpPr>
        <p:spPr>
          <a:xfrm>
            <a:off x="6501429" y="2759576"/>
            <a:ext cx="4126593" cy="579120"/>
          </a:xfrm>
          <a:prstGeom prst="rect">
            <a:avLst/>
          </a:prstGeom>
          <a:noFill/>
        </p:spPr>
        <p:txBody>
          <a:bodyPr wrap="square" rtlCol="0">
            <a:spAutoFit/>
          </a:bodyPr>
          <a:lstStyle/>
          <a:p>
            <a:pPr lvl="0">
              <a:defRPr/>
            </a:pPr>
            <a:r>
              <a:rPr lang="zh-CN" altLang="en-US" sz="3200" b="1" spc="500" dirty="0">
                <a:solidFill>
                  <a:schemeClr val="accent4">
                    <a:lumMod val="60000"/>
                    <a:lumOff val="40000"/>
                  </a:schemeClr>
                </a:solidFill>
                <a:cs typeface="+mn-ea"/>
                <a:sym typeface="+mn-lt"/>
              </a:rPr>
              <a:t>银政联动产品</a:t>
            </a:r>
          </a:p>
        </p:txBody>
      </p:sp>
      <p:grpSp>
        <p:nvGrpSpPr>
          <p:cNvPr id="28" name="组合 27"/>
          <p:cNvGrpSpPr/>
          <p:nvPr/>
        </p:nvGrpSpPr>
        <p:grpSpPr>
          <a:xfrm>
            <a:off x="5455853" y="2622004"/>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2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0" name="椭圆 29"/>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02</a:t>
              </a:r>
              <a:endParaRPr lang="zh-CN" altLang="en-US" sz="2400" b="1" dirty="0">
                <a:solidFill>
                  <a:schemeClr val="tx1">
                    <a:lumMod val="75000"/>
                    <a:lumOff val="25000"/>
                  </a:schemeClr>
                </a:solidFill>
                <a:cs typeface="+mn-ea"/>
                <a:sym typeface="+mn-lt"/>
              </a:endParaRPr>
            </a:p>
          </p:txBody>
        </p:sp>
      </p:grpSp>
      <p:grpSp>
        <p:nvGrpSpPr>
          <p:cNvPr id="31" name="组合 30"/>
          <p:cNvGrpSpPr/>
          <p:nvPr/>
        </p:nvGrpSpPr>
        <p:grpSpPr>
          <a:xfrm>
            <a:off x="5400460" y="3856121"/>
            <a:ext cx="854889" cy="854887"/>
            <a:chOff x="-42868" y="4800547"/>
            <a:chExt cx="4000500" cy="4000500"/>
          </a:xfrm>
          <a:effectLst>
            <a:outerShdw blurRad="444500" dist="76200" dir="8100000" algn="tr" rotWithShape="0">
              <a:schemeClr val="tx1">
                <a:lumMod val="65000"/>
                <a:lumOff val="35000"/>
                <a:alpha val="50000"/>
              </a:schemeClr>
            </a:outerShdw>
          </a:effectLst>
        </p:grpSpPr>
        <p:sp>
          <p:nvSpPr>
            <p:cNvPr id="32" name="同心圆 98"/>
            <p:cNvSpPr/>
            <p:nvPr/>
          </p:nvSpPr>
          <p:spPr>
            <a:xfrm>
              <a:off x="-42868" y="480054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3" name="椭圆 32"/>
            <p:cNvSpPr/>
            <p:nvPr/>
          </p:nvSpPr>
          <p:spPr>
            <a:xfrm>
              <a:off x="130618" y="4887859"/>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03</a:t>
              </a:r>
              <a:endParaRPr lang="zh-CN" altLang="en-US" sz="2400" b="1" dirty="0">
                <a:solidFill>
                  <a:schemeClr val="tx1">
                    <a:lumMod val="75000"/>
                    <a:lumOff val="25000"/>
                  </a:schemeClr>
                </a:solidFill>
                <a:cs typeface="+mn-ea"/>
                <a:sym typeface="+mn-lt"/>
              </a:endParaRPr>
            </a:p>
          </p:txBody>
        </p:sp>
      </p:grpSp>
      <p:sp>
        <p:nvSpPr>
          <p:cNvPr id="2" name="文本框 1"/>
          <p:cNvSpPr txBox="1"/>
          <p:nvPr/>
        </p:nvSpPr>
        <p:spPr>
          <a:xfrm>
            <a:off x="6501428" y="3994252"/>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重点领域产品</a:t>
            </a:r>
          </a:p>
        </p:txBody>
      </p:sp>
      <p:sp>
        <p:nvSpPr>
          <p:cNvPr id="3" name="灯片编号占位符 2"/>
          <p:cNvSpPr>
            <a:spLocks noGrp="1"/>
          </p:cNvSpPr>
          <p:nvPr>
            <p:ph type="sldNum" sz="quarter" idx="12"/>
          </p:nvPr>
        </p:nvSpPr>
        <p:spPr/>
        <p:txBody>
          <a:bodyPr/>
          <a:lstStyle/>
          <a:p>
            <a:fld id="{469B059A-22F8-4BA4-89F4-353E6AE4D412}" type="slidenum">
              <a:rPr lang="zh-CN" altLang="en-US" smtClean="0"/>
              <a:t>6</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银政联动产品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2</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7</a:t>
            </a:fld>
            <a:endParaRPr lang="zh-CN" altLang="en-US"/>
          </a:p>
        </p:txBody>
      </p:sp>
      <p:sp>
        <p:nvSpPr>
          <p:cNvPr id="2" name="圆角矩形 14"/>
          <p:cNvSpPr/>
          <p:nvPr/>
        </p:nvSpPr>
        <p:spPr>
          <a:xfrm>
            <a:off x="1021080" y="708025"/>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商贸贷、外贸贷</a:t>
            </a:r>
          </a:p>
        </p:txBody>
      </p:sp>
      <p:sp>
        <p:nvSpPr>
          <p:cNvPr id="42" name="TextBox 100"/>
          <p:cNvSpPr txBox="1"/>
          <p:nvPr/>
        </p:nvSpPr>
        <p:spPr>
          <a:xfrm>
            <a:off x="1021080" y="1419225"/>
            <a:ext cx="6689725" cy="154432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“商贸贷、外贸贷”</a:t>
            </a:r>
            <a:r>
              <a:rPr lang="zh-CN" altLang="zh-CN" sz="1600" dirty="0"/>
              <a:t>属于福建省金融服务云平台“快服贷”系列产品，中国银行借助省级政策性优惠贷款风险分担资金池提供风险补偿作为增信手段，为纳入“商贸贷、外贸贷”正式名单的小微企业提供流动性融资服务的信贷产品。</a:t>
            </a:r>
          </a:p>
        </p:txBody>
      </p:sp>
      <p:pic>
        <p:nvPicPr>
          <p:cNvPr id="5" name="图片 17" descr="C:\Users\2650154\AppData\Roaming\feiq\RichOle\375979547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27695" y="631825"/>
            <a:ext cx="3267710" cy="4940300"/>
          </a:xfrm>
          <a:prstGeom prst="rect">
            <a:avLst/>
          </a:prstGeom>
          <a:noFill/>
          <a:ln>
            <a:noFill/>
          </a:ln>
        </p:spPr>
      </p:pic>
      <p:sp>
        <p:nvSpPr>
          <p:cNvPr id="6" name="圆角矩形 14"/>
          <p:cNvSpPr/>
          <p:nvPr/>
        </p:nvSpPr>
        <p:spPr>
          <a:xfrm>
            <a:off x="1021080" y="3514090"/>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科技贷</a:t>
            </a:r>
          </a:p>
        </p:txBody>
      </p:sp>
      <p:sp>
        <p:nvSpPr>
          <p:cNvPr id="8" name="TextBox 100"/>
          <p:cNvSpPr txBox="1"/>
          <p:nvPr/>
        </p:nvSpPr>
        <p:spPr>
          <a:xfrm>
            <a:off x="1021080" y="4393565"/>
            <a:ext cx="6689725" cy="117856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“科技贷”</a:t>
            </a:r>
            <a:r>
              <a:rPr lang="zh-CN" altLang="zh-CN" sz="1600" dirty="0"/>
              <a:t>是福建省科技厅按照“政府引导、风险共担、市场运作”的原则，设立省科技型小微企业贷款专项补偿资金，与中国银行福建省分行合作开展科技型小微企业贷款业务，为科技型小微企业提供融资支持。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85" y="-15240"/>
            <a:ext cx="793750" cy="6887845"/>
          </a:xfrm>
          <a:prstGeom prst="rect">
            <a:avLst/>
          </a:prstGeom>
          <a:solidFill>
            <a:srgbClr val="B51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Copyright Notice"/>
          <p:cNvSpPr>
            <a:spLocks noChangeArrowheads="1"/>
          </p:cNvSpPr>
          <p:nvPr/>
        </p:nvSpPr>
        <p:spPr bwMode="auto">
          <a:xfrm>
            <a:off x="8255" y="1638300"/>
            <a:ext cx="73088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1981" tIns="32392" rIns="71981" bIns="32392">
            <a:spAutoFit/>
          </a:bodyPr>
          <a:lstStyle/>
          <a:p>
            <a:r>
              <a:rPr lang="zh-CN" altLang="en-US" sz="3600" b="1" dirty="0">
                <a:solidFill>
                  <a:srgbClr val="F2F2F2"/>
                </a:solidFill>
                <a:latin typeface="方正美黑简体" pitchFamily="1" charset="-122"/>
                <a:ea typeface="微软雅黑" panose="020B0503020204020204" charset="-122"/>
                <a:sym typeface="方正美黑简体" pitchFamily="1" charset="-122"/>
              </a:rPr>
              <a:t>银政联动产品</a:t>
            </a:r>
          </a:p>
        </p:txBody>
      </p:sp>
      <p:grpSp>
        <p:nvGrpSpPr>
          <p:cNvPr id="16" name="组合 15"/>
          <p:cNvGrpSpPr/>
          <p:nvPr/>
        </p:nvGrpSpPr>
        <p:grpSpPr>
          <a:xfrm>
            <a:off x="55880" y="292100"/>
            <a:ext cx="659130" cy="617220"/>
            <a:chOff x="304800" y="673100"/>
            <a:chExt cx="4000500" cy="4000500"/>
          </a:xfrm>
          <a:effectLst>
            <a:outerShdw blurRad="444500" dist="76200" dir="8100000" algn="tr" rotWithShape="0">
              <a:schemeClr val="tx1">
                <a:lumMod val="65000"/>
                <a:lumOff val="35000"/>
                <a:alpha val="50000"/>
              </a:schemeClr>
            </a:outerShdw>
          </a:effectLst>
        </p:grpSpPr>
        <p:sp>
          <p:nvSpPr>
            <p:cNvPr id="17"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cs typeface="+mn-ea"/>
                <a:sym typeface="+mn-lt"/>
              </a:endParaRPr>
            </a:p>
          </p:txBody>
        </p:sp>
        <p:sp>
          <p:nvSpPr>
            <p:cNvPr id="18" name="椭圆 17"/>
            <p:cNvSpPr/>
            <p:nvPr/>
          </p:nvSpPr>
          <p:spPr>
            <a:xfrm>
              <a:off x="449923" y="760412"/>
              <a:ext cx="3825876"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75000"/>
                      <a:lumOff val="25000"/>
                    </a:schemeClr>
                  </a:solidFill>
                  <a:cs typeface="+mn-ea"/>
                  <a:sym typeface="+mn-lt"/>
                </a:rPr>
                <a:t>2</a:t>
              </a:r>
            </a:p>
          </p:txBody>
        </p:sp>
      </p:grpSp>
      <p:sp>
        <p:nvSpPr>
          <p:cNvPr id="4" name="灯片编号占位符 3"/>
          <p:cNvSpPr>
            <a:spLocks noGrp="1"/>
          </p:cNvSpPr>
          <p:nvPr>
            <p:ph type="sldNum" sz="quarter" idx="12"/>
          </p:nvPr>
        </p:nvSpPr>
        <p:spPr/>
        <p:txBody>
          <a:bodyPr/>
          <a:lstStyle/>
          <a:p>
            <a:fld id="{469B059A-22F8-4BA4-89F4-353E6AE4D412}" type="slidenum">
              <a:rPr lang="zh-CN" altLang="en-US" smtClean="0"/>
              <a:t>8</a:t>
            </a:fld>
            <a:endParaRPr lang="zh-CN" altLang="en-US"/>
          </a:p>
        </p:txBody>
      </p:sp>
      <p:sp>
        <p:nvSpPr>
          <p:cNvPr id="2" name="圆角矩形 14"/>
          <p:cNvSpPr/>
          <p:nvPr/>
        </p:nvSpPr>
        <p:spPr>
          <a:xfrm>
            <a:off x="1011555" y="1450975"/>
            <a:ext cx="3463925" cy="612775"/>
          </a:xfrm>
          <a:prstGeom prst="roundRect">
            <a:avLst/>
          </a:prstGeom>
          <a:solidFill>
            <a:srgbClr val="B5182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CN" altLang="en-US" sz="2800" spc="170" dirty="0">
                <a:solidFill>
                  <a:schemeClr val="bg1"/>
                </a:solidFill>
                <a:latin typeface="微软雅黑" panose="020B0503020204020204" charset="-122"/>
                <a:ea typeface="微软雅黑" panose="020B0503020204020204" charset="-122"/>
                <a:cs typeface="微软雅黑" panose="020B0503020204020204" charset="-122"/>
              </a:rPr>
              <a:t>乡村振兴贷</a:t>
            </a:r>
          </a:p>
        </p:txBody>
      </p:sp>
      <p:sp>
        <p:nvSpPr>
          <p:cNvPr id="42" name="TextBox 100"/>
          <p:cNvSpPr txBox="1"/>
          <p:nvPr/>
        </p:nvSpPr>
        <p:spPr>
          <a:xfrm>
            <a:off x="1108075" y="2577465"/>
            <a:ext cx="6689725" cy="1544320"/>
          </a:xfrm>
          <a:prstGeom prst="rect">
            <a:avLst/>
          </a:prstGeom>
          <a:noFill/>
        </p:spPr>
        <p:txBody>
          <a:bodyPr wrap="square" lIns="82283" tIns="41141" rIns="82283" bIns="41141" rtlCol="0">
            <a:spAutoFit/>
          </a:bodyPr>
          <a:lstStyle/>
          <a:p>
            <a:pPr algn="just" fontAlgn="auto">
              <a:lnSpc>
                <a:spcPct val="150000"/>
              </a:lnSpc>
              <a:spcAft>
                <a:spcPts val="1200"/>
              </a:spcAft>
            </a:pPr>
            <a:r>
              <a:rPr lang="zh-CN" altLang="zh-CN" sz="1600" b="1" dirty="0">
                <a:solidFill>
                  <a:srgbClr val="C00000"/>
                </a:solidFill>
                <a:latin typeface="微软雅黑" panose="020B0503020204020204" charset="-122"/>
                <a:ea typeface="微软雅黑" panose="020B0503020204020204" charset="-122"/>
                <a:cs typeface="Aparajita" panose="020B0604020202020204" pitchFamily="34" charset="0"/>
              </a:rPr>
              <a:t>“乡村振兴贷”</a:t>
            </a:r>
            <a:r>
              <a:rPr lang="zh-CN" altLang="zh-CN" sz="1600" dirty="0"/>
              <a:t>属于福建省金融服务云平台“快服贷”系列产品，中国银行借助省级政策性优惠贷款风险分担资金池提供风险补偿作为增信手段，为符合条件的农业企业、农民合作社、家庭农场等小微企业提供流动性融资服务的信贷产品。</a:t>
            </a:r>
          </a:p>
        </p:txBody>
      </p:sp>
      <p:pic>
        <p:nvPicPr>
          <p:cNvPr id="3" name="图片 5" descr="C:\Users\2650154\AppData\Roaming\feiq\RichOle\121351450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73110" y="1638300"/>
            <a:ext cx="3218815" cy="37077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260985" y="23495"/>
            <a:ext cx="12177486" cy="6850743"/>
          </a:xfrm>
          <a:custGeom>
            <a:avLst/>
            <a:gdLst>
              <a:gd name="connsiteX0" fmla="*/ 0 w 12177486"/>
              <a:gd name="connsiteY0" fmla="*/ 0 h 6850743"/>
              <a:gd name="connsiteX1" fmla="*/ 0 w 12177486"/>
              <a:gd name="connsiteY1" fmla="*/ 711200 h 6850743"/>
              <a:gd name="connsiteX2" fmla="*/ 6139543 w 12177486"/>
              <a:gd name="connsiteY2" fmla="*/ 6850743 h 6850743"/>
              <a:gd name="connsiteX3" fmla="*/ 12177486 w 12177486"/>
              <a:gd name="connsiteY3" fmla="*/ 6850743 h 6850743"/>
              <a:gd name="connsiteX4" fmla="*/ 12177486 w 12177486"/>
              <a:gd name="connsiteY4" fmla="*/ 2844800 h 6850743"/>
              <a:gd name="connsiteX5" fmla="*/ 9332686 w 12177486"/>
              <a:gd name="connsiteY5" fmla="*/ 0 h 6850743"/>
              <a:gd name="connsiteX6" fmla="*/ 0 w 12177486"/>
              <a:gd name="connsiteY6" fmla="*/ 0 h 68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7486" h="6850743">
                <a:moveTo>
                  <a:pt x="0" y="0"/>
                </a:moveTo>
                <a:lnTo>
                  <a:pt x="0" y="711200"/>
                </a:lnTo>
                <a:lnTo>
                  <a:pt x="6139543" y="6850743"/>
                </a:lnTo>
                <a:lnTo>
                  <a:pt x="12177486" y="6850743"/>
                </a:lnTo>
                <a:lnTo>
                  <a:pt x="12177486" y="2844800"/>
                </a:lnTo>
                <a:lnTo>
                  <a:pt x="9332686" y="0"/>
                </a:lnTo>
                <a:lnTo>
                  <a:pt x="0" y="0"/>
                </a:lnTo>
                <a:close/>
              </a:path>
            </a:pathLst>
          </a:custGeom>
          <a:solidFill>
            <a:srgbClr val="B51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p:cNvSpPr/>
          <p:nvPr/>
        </p:nvSpPr>
        <p:spPr>
          <a:xfrm>
            <a:off x="-38825" y="3146266"/>
            <a:ext cx="1036320" cy="203962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Lst>
            <a:ahLst/>
            <a:cxnLst>
              <a:cxn ang="0">
                <a:pos x="connsiteX0-1" y="connsiteY0-2"/>
              </a:cxn>
              <a:cxn ang="0">
                <a:pos x="connsiteX1-3" y="connsiteY1-4"/>
              </a:cxn>
              <a:cxn ang="0">
                <a:pos x="connsiteX2-5" y="connsiteY2-6"/>
              </a:cxn>
            </a:cxnLst>
            <a:rect l="l" t="t" r="r" b="b"/>
            <a:pathLst>
              <a:path w="1036320" h="2039620">
                <a:moveTo>
                  <a:pt x="22860" y="0"/>
                </a:moveTo>
                <a:lnTo>
                  <a:pt x="1036320" y="1005840"/>
                </a:lnTo>
                <a:lnTo>
                  <a:pt x="0" y="203962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p:cNvSpPr/>
          <p:nvPr/>
        </p:nvSpPr>
        <p:spPr>
          <a:xfrm rot="16200000">
            <a:off x="1338399" y="4808004"/>
            <a:ext cx="1363980" cy="2748280"/>
          </a:xfrm>
          <a:custGeom>
            <a:avLst/>
            <a:gdLst>
              <a:gd name="connsiteX0" fmla="*/ 0 w 3505200"/>
              <a:gd name="connsiteY0" fmla="*/ 0 h 4660900"/>
              <a:gd name="connsiteX1" fmla="*/ 3505200 w 3505200"/>
              <a:gd name="connsiteY1" fmla="*/ 3505200 h 4660900"/>
              <a:gd name="connsiteX2" fmla="*/ 2324100 w 3505200"/>
              <a:gd name="connsiteY2" fmla="*/ 4660900 h 4660900"/>
              <a:gd name="connsiteX0-1" fmla="*/ 0 w 3482340"/>
              <a:gd name="connsiteY0-2" fmla="*/ 0 h 3670300"/>
              <a:gd name="connsiteX1-3" fmla="*/ 3482340 w 3482340"/>
              <a:gd name="connsiteY1-4" fmla="*/ 2514600 h 3670300"/>
              <a:gd name="connsiteX2-5" fmla="*/ 2301240 w 3482340"/>
              <a:gd name="connsiteY2-6" fmla="*/ 3670300 h 3670300"/>
              <a:gd name="connsiteX0-7" fmla="*/ 0 w 2301240"/>
              <a:gd name="connsiteY0-8" fmla="*/ 0 h 3670300"/>
              <a:gd name="connsiteX1-9" fmla="*/ 1013460 w 2301240"/>
              <a:gd name="connsiteY1-10" fmla="*/ 1005840 h 3670300"/>
              <a:gd name="connsiteX2-11" fmla="*/ 2301240 w 2301240"/>
              <a:gd name="connsiteY2-12" fmla="*/ 3670300 h 3670300"/>
              <a:gd name="connsiteX0-13" fmla="*/ 22860 w 1036320"/>
              <a:gd name="connsiteY0-14" fmla="*/ 0 h 2039620"/>
              <a:gd name="connsiteX1-15" fmla="*/ 1036320 w 1036320"/>
              <a:gd name="connsiteY1-16" fmla="*/ 1005840 h 2039620"/>
              <a:gd name="connsiteX2-17" fmla="*/ 0 w 1036320"/>
              <a:gd name="connsiteY2-18" fmla="*/ 2039620 h 2039620"/>
              <a:gd name="connsiteX0-19" fmla="*/ 0 w 1348740"/>
              <a:gd name="connsiteY0-20" fmla="*/ 0 h 2405380"/>
              <a:gd name="connsiteX1-21" fmla="*/ 1348740 w 1348740"/>
              <a:gd name="connsiteY1-22" fmla="*/ 1371600 h 2405380"/>
              <a:gd name="connsiteX2-23" fmla="*/ 312420 w 1348740"/>
              <a:gd name="connsiteY2-24" fmla="*/ 2405380 h 2405380"/>
              <a:gd name="connsiteX0-25" fmla="*/ 15240 w 1363980"/>
              <a:gd name="connsiteY0-26" fmla="*/ 0 h 2748280"/>
              <a:gd name="connsiteX1-27" fmla="*/ 1363980 w 1363980"/>
              <a:gd name="connsiteY1-28" fmla="*/ 1371600 h 2748280"/>
              <a:gd name="connsiteX2-29" fmla="*/ 0 w 1363980"/>
              <a:gd name="connsiteY2-30" fmla="*/ 2748280 h 2748280"/>
            </a:gdLst>
            <a:ahLst/>
            <a:cxnLst>
              <a:cxn ang="0">
                <a:pos x="connsiteX0-1" y="connsiteY0-2"/>
              </a:cxn>
              <a:cxn ang="0">
                <a:pos x="connsiteX1-3" y="connsiteY1-4"/>
              </a:cxn>
              <a:cxn ang="0">
                <a:pos x="connsiteX2-5" y="connsiteY2-6"/>
              </a:cxn>
            </a:cxnLst>
            <a:rect l="l" t="t" r="r" b="b"/>
            <a:pathLst>
              <a:path w="1363980" h="2748280">
                <a:moveTo>
                  <a:pt x="15240" y="0"/>
                </a:moveTo>
                <a:lnTo>
                  <a:pt x="1363980" y="1371600"/>
                </a:lnTo>
                <a:lnTo>
                  <a:pt x="0" y="2748280"/>
                </a:lnTo>
              </a:path>
            </a:pathLst>
          </a:custGeom>
          <a:noFill/>
          <a:ln w="12700">
            <a:solidFill>
              <a:srgbClr val="92888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270000" y="2165353"/>
            <a:ext cx="2527299" cy="2527294"/>
            <a:chOff x="304800" y="673100"/>
            <a:chExt cx="4000500" cy="4000500"/>
          </a:xfrm>
          <a:effectLst>
            <a:outerShdw blurRad="444500" dist="76200" dir="8100000" algn="tr" rotWithShape="0">
              <a:schemeClr val="tx1">
                <a:lumMod val="65000"/>
                <a:lumOff val="35000"/>
                <a:alpha val="50000"/>
              </a:schemeClr>
            </a:outerShdw>
          </a:effectLst>
        </p:grpSpPr>
        <p:sp>
          <p:nvSpPr>
            <p:cNvPr id="10"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矩形 11"/>
          <p:cNvSpPr/>
          <p:nvPr/>
        </p:nvSpPr>
        <p:spPr>
          <a:xfrm>
            <a:off x="1601109" y="3064545"/>
            <a:ext cx="1865080" cy="768350"/>
          </a:xfrm>
          <a:prstGeom prst="rect">
            <a:avLst/>
          </a:prstGeom>
        </p:spPr>
        <p:txBody>
          <a:bodyPr wrap="square">
            <a:spAutoFit/>
          </a:bodyPr>
          <a:lstStyle/>
          <a:p>
            <a:pPr algn="ctr"/>
            <a:r>
              <a:rPr lang="zh-CN" altLang="en-US" sz="4400" b="1" dirty="0">
                <a:solidFill>
                  <a:schemeClr val="tx1">
                    <a:lumMod val="85000"/>
                    <a:lumOff val="15000"/>
                  </a:schemeClr>
                </a:solidFill>
                <a:cs typeface="+mn-ea"/>
                <a:sym typeface="+mn-lt"/>
              </a:rPr>
              <a:t>目  录</a:t>
            </a:r>
          </a:p>
        </p:txBody>
      </p:sp>
      <p:grpSp>
        <p:nvGrpSpPr>
          <p:cNvPr id="13" name="组合 12"/>
          <p:cNvGrpSpPr/>
          <p:nvPr/>
        </p:nvGrpSpPr>
        <p:grpSpPr>
          <a:xfrm>
            <a:off x="5456097" y="1366073"/>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14"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01</a:t>
              </a:r>
              <a:endParaRPr lang="zh-CN" altLang="en-US" sz="2400" b="1" dirty="0">
                <a:solidFill>
                  <a:schemeClr val="tx1">
                    <a:lumMod val="75000"/>
                    <a:lumOff val="25000"/>
                  </a:schemeClr>
                </a:solidFill>
                <a:cs typeface="+mn-ea"/>
                <a:sym typeface="+mn-lt"/>
              </a:endParaRPr>
            </a:p>
          </p:txBody>
        </p:sp>
      </p:grpSp>
      <p:sp>
        <p:nvSpPr>
          <p:cNvPr id="17" name="文本框 16"/>
          <p:cNvSpPr txBox="1"/>
          <p:nvPr/>
        </p:nvSpPr>
        <p:spPr>
          <a:xfrm>
            <a:off x="6501430" y="1449649"/>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线上融资产品</a:t>
            </a:r>
          </a:p>
        </p:txBody>
      </p:sp>
      <p:sp>
        <p:nvSpPr>
          <p:cNvPr id="20" name="文本框 19"/>
          <p:cNvSpPr txBox="1"/>
          <p:nvPr/>
        </p:nvSpPr>
        <p:spPr>
          <a:xfrm>
            <a:off x="6501429" y="2759576"/>
            <a:ext cx="4126593" cy="579120"/>
          </a:xfrm>
          <a:prstGeom prst="rect">
            <a:avLst/>
          </a:prstGeom>
          <a:noFill/>
        </p:spPr>
        <p:txBody>
          <a:bodyPr wrap="square" rtlCol="0">
            <a:spAutoFit/>
          </a:bodyPr>
          <a:lstStyle/>
          <a:p>
            <a:pPr lvl="0">
              <a:defRPr/>
            </a:pPr>
            <a:r>
              <a:rPr lang="zh-CN" altLang="en-US" sz="3200" b="1" spc="500" dirty="0">
                <a:solidFill>
                  <a:schemeClr val="bg1"/>
                </a:solidFill>
                <a:cs typeface="+mn-ea"/>
                <a:sym typeface="+mn-lt"/>
              </a:rPr>
              <a:t>银政联动产品</a:t>
            </a:r>
          </a:p>
        </p:txBody>
      </p:sp>
      <p:grpSp>
        <p:nvGrpSpPr>
          <p:cNvPr id="28" name="组合 27"/>
          <p:cNvGrpSpPr/>
          <p:nvPr/>
        </p:nvGrpSpPr>
        <p:grpSpPr>
          <a:xfrm>
            <a:off x="5455853" y="2622004"/>
            <a:ext cx="854889" cy="854887"/>
            <a:chOff x="304800" y="673100"/>
            <a:chExt cx="4000500" cy="4000500"/>
          </a:xfrm>
          <a:effectLst>
            <a:outerShdw blurRad="444500" dist="76200" dir="8100000" algn="tr" rotWithShape="0">
              <a:schemeClr val="tx1">
                <a:lumMod val="65000"/>
                <a:lumOff val="35000"/>
                <a:alpha val="50000"/>
              </a:schemeClr>
            </a:outerShdw>
          </a:effectLst>
        </p:grpSpPr>
        <p:sp>
          <p:nvSpPr>
            <p:cNvPr id="2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0" name="椭圆 29"/>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02</a:t>
              </a:r>
              <a:endParaRPr lang="zh-CN" altLang="en-US" sz="2400" b="1" dirty="0">
                <a:solidFill>
                  <a:schemeClr val="tx1">
                    <a:lumMod val="75000"/>
                    <a:lumOff val="25000"/>
                  </a:schemeClr>
                </a:solidFill>
                <a:cs typeface="+mn-ea"/>
                <a:sym typeface="+mn-lt"/>
              </a:endParaRPr>
            </a:p>
          </p:txBody>
        </p:sp>
      </p:grpSp>
      <p:grpSp>
        <p:nvGrpSpPr>
          <p:cNvPr id="31" name="组合 30"/>
          <p:cNvGrpSpPr/>
          <p:nvPr/>
        </p:nvGrpSpPr>
        <p:grpSpPr>
          <a:xfrm>
            <a:off x="5400460" y="3856121"/>
            <a:ext cx="854889" cy="854887"/>
            <a:chOff x="-42868" y="4800547"/>
            <a:chExt cx="4000500" cy="4000500"/>
          </a:xfrm>
          <a:effectLst>
            <a:outerShdw blurRad="444500" dist="76200" dir="8100000" algn="tr" rotWithShape="0">
              <a:schemeClr val="tx1">
                <a:lumMod val="65000"/>
                <a:lumOff val="35000"/>
                <a:alpha val="50000"/>
              </a:schemeClr>
            </a:outerShdw>
          </a:effectLst>
        </p:grpSpPr>
        <p:sp>
          <p:nvSpPr>
            <p:cNvPr id="32" name="同心圆 98"/>
            <p:cNvSpPr/>
            <p:nvPr/>
          </p:nvSpPr>
          <p:spPr>
            <a:xfrm>
              <a:off x="-42868" y="480054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33" name="椭圆 32"/>
            <p:cNvSpPr/>
            <p:nvPr/>
          </p:nvSpPr>
          <p:spPr>
            <a:xfrm>
              <a:off x="130618" y="4887859"/>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cs typeface="+mn-ea"/>
                  <a:sym typeface="+mn-lt"/>
                </a:rPr>
                <a:t>03</a:t>
              </a:r>
              <a:endParaRPr lang="zh-CN" altLang="en-US" sz="2400" b="1" dirty="0">
                <a:solidFill>
                  <a:schemeClr val="tx1">
                    <a:lumMod val="75000"/>
                    <a:lumOff val="25000"/>
                  </a:schemeClr>
                </a:solidFill>
                <a:cs typeface="+mn-ea"/>
                <a:sym typeface="+mn-lt"/>
              </a:endParaRPr>
            </a:p>
          </p:txBody>
        </p:sp>
      </p:grpSp>
      <p:sp>
        <p:nvSpPr>
          <p:cNvPr id="2" name="文本框 1"/>
          <p:cNvSpPr txBox="1"/>
          <p:nvPr/>
        </p:nvSpPr>
        <p:spPr>
          <a:xfrm>
            <a:off x="6501428" y="3994252"/>
            <a:ext cx="4126593" cy="579120"/>
          </a:xfrm>
          <a:prstGeom prst="rect">
            <a:avLst/>
          </a:prstGeom>
          <a:noFill/>
        </p:spPr>
        <p:txBody>
          <a:bodyPr wrap="square" rtlCol="0">
            <a:spAutoFit/>
          </a:bodyPr>
          <a:lstStyle/>
          <a:p>
            <a:pPr lvl="0">
              <a:defRPr/>
            </a:pPr>
            <a:r>
              <a:rPr lang="zh-CN" altLang="en-US" sz="3200" b="1" spc="500" dirty="0">
                <a:solidFill>
                  <a:schemeClr val="accent4">
                    <a:lumMod val="60000"/>
                    <a:lumOff val="40000"/>
                  </a:schemeClr>
                </a:solidFill>
                <a:cs typeface="+mn-ea"/>
                <a:sym typeface="+mn-lt"/>
              </a:rPr>
              <a:t>重点领域产品</a:t>
            </a:r>
          </a:p>
        </p:txBody>
      </p:sp>
      <p:sp>
        <p:nvSpPr>
          <p:cNvPr id="3" name="灯片编号占位符 2"/>
          <p:cNvSpPr>
            <a:spLocks noGrp="1"/>
          </p:cNvSpPr>
          <p:nvPr>
            <p:ph type="sldNum" sz="quarter" idx="12"/>
          </p:nvPr>
        </p:nvSpPr>
        <p:spPr/>
        <p:txBody>
          <a:bodyPr/>
          <a:lstStyle/>
          <a:p>
            <a:fld id="{469B059A-22F8-4BA4-89F4-353E6AE4D412}" type="slidenum">
              <a:rPr lang="zh-CN" altLang="en-US" smtClean="0"/>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639_1*f*1"/>
  <p:tag name="KSO_WM_TEMPLATE_CATEGORY" val="custom"/>
  <p:tag name="KSO_WM_TEMPLATE_INDEX" val="20218639"/>
  <p:tag name="KSO_WM_UNIT_LAYERLEVEL" val="1"/>
  <p:tag name="KSO_WM_TAG_VERSION" val="1.0"/>
  <p:tag name="KSO_WM_BEAUTIFY_FLAG" val="#wm#"/>
  <p:tag name="KSO_WM_UNIT_SUBTYPE" val="a"/>
  <p:tag name="KSO_WM_UNIT_PRESET_TEXT" val="汇报日期"/>
  <p:tag name="KSO_WM_UNIT_NOCLEAR" val="0"/>
  <p:tag name="KSO_WM_UNIT_VALUE" val="28"/>
  <p:tag name="KSO_WM_UNIT_TYPE" val="f"/>
  <p:tag name="KSO_WM_UNIT_INDEX" val="1"/>
  <p:tag name="KSO_WM_UNIT_TEXT_FILL_FORE_SCHEMECOLOR_INDEX_BRIGHTNESS" val="0.15"/>
  <p:tag name="KSO_WM_UNIT_TEXT_FILL_FORE_SCHEMECOLOR_INDEX" val="13"/>
  <p:tag name="KSO_WM_UNIT_TEXT_FILL_TYPE" val="1"/>
  <p:tag name="KSO_WM_FULL_TEXT_BEAUTIFY_COPY_ID" val="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908</Words>
  <Application>Microsoft Office PowerPoint</Application>
  <PresentationFormat>自定义</PresentationFormat>
  <Paragraphs>107</Paragraphs>
  <Slides>13</Slides>
  <Notes>13</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7338622</dc:creator>
  <cp:lastModifiedBy>薛丽平/公司金融部/福清/福建/BOC</cp:lastModifiedBy>
  <cp:revision>22</cp:revision>
  <cp:lastPrinted>2022-09-06T12:24:28Z</cp:lastPrinted>
  <dcterms:created xsi:type="dcterms:W3CDTF">2022-08-08T01:24:00Z</dcterms:created>
  <dcterms:modified xsi:type="dcterms:W3CDTF">2022-09-06T23:50:39Z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F363B558DF5B4E7484F6E238D549622D</vt:lpwstr>
  </property>
</Properties>
</file>