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78" r:id="rId4"/>
    <p:sldId id="320" r:id="rId5"/>
    <p:sldId id="305" r:id="rId6"/>
    <p:sldId id="308" r:id="rId7"/>
    <p:sldId id="283" r:id="rId8"/>
    <p:sldId id="311" r:id="rId9"/>
    <p:sldId id="312" r:id="rId10"/>
    <p:sldId id="313" r:id="rId11"/>
    <p:sldId id="321" r:id="rId12"/>
    <p:sldId id="265" r:id="rId13"/>
  </p:sldIdLst>
  <p:sldSz cx="12192000" cy="6858000"/>
  <p:notesSz cx="6742113" cy="9872663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pos="597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w anada" initials="c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657"/>
    <a:srgbClr val="FFCCCC"/>
    <a:srgbClr val="CCECFF"/>
    <a:srgbClr val="FFF1C5"/>
    <a:srgbClr val="0000FF"/>
    <a:srgbClr val="014B79"/>
    <a:srgbClr val="01456F"/>
    <a:srgbClr val="0937C9"/>
    <a:srgbClr val="014E7D"/>
    <a:srgbClr val="014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94674" autoAdjust="0"/>
  </p:normalViewPr>
  <p:slideViewPr>
    <p:cSldViewPr snapToGrid="0" showGuides="1">
      <p:cViewPr varScale="1">
        <p:scale>
          <a:sx n="67" d="100"/>
          <a:sy n="67" d="100"/>
        </p:scale>
        <p:origin x="564" y="5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pPr rtl="0"/>
            <a:fld id="{687AF170-9D4A-48B6-8261-66CB466FDE66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2022/9/8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18BD126-2398-4DF0-A403-FB004BD0A038}" type="datetime1">
              <a:rPr lang="zh-CN" altLang="en-US" smtClean="0"/>
              <a:pPr/>
              <a:t>2022/9/8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2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9230CFA-805A-4FD3-B3A0-DAAA5993DA1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461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10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11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12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包含图像的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6" name="直接连接符​​(S) 15"/>
          <p:cNvCxnSpPr/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图片占位符 24"/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cxnSp>
        <p:nvCxnSpPr>
          <p:cNvPr id="18" name="直接连接符​​(S) 17"/>
          <p:cNvCxnSpPr/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单击此处编辑母版</a:t>
            </a:r>
          </a:p>
        </p:txBody>
      </p:sp>
      <p:cxnSp>
        <p:nvCxnSpPr>
          <p:cNvPr id="9" name="直接连接符​​(S) 8"/>
          <p:cNvCxnSpPr/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6" name="直接连接符​​(S) 15"/>
          <p:cNvCxnSpPr/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​​(S) 17"/>
          <p:cNvCxnSpPr/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单击此处编辑母版副标题样式</a:t>
            </a:r>
          </a:p>
        </p:txBody>
      </p:sp>
      <p:cxnSp>
        <p:nvCxnSpPr>
          <p:cNvPr id="9" name="直接连接符​​(S) 8"/>
          <p:cNvCxnSpPr/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/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平行四边形 16"/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8" name="直接连接符​​(S) 17"/>
          <p:cNvCxnSpPr/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标题 1"/>
          <p:cNvSpPr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10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dirty="0"/>
              <a:t>编辑母版文本样式</a:t>
            </a:r>
          </a:p>
        </p:txBody>
      </p:sp>
      <p:cxnSp>
        <p:nvCxnSpPr>
          <p:cNvPr id="21" name="直接连接符​​(S) 20"/>
          <p:cNvCxnSpPr/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平行四边形 24"/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26" name="直接连接符​​(S) 25"/>
          <p:cNvCxnSpPr/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​​(S) 15"/>
          <p:cNvCxnSpPr/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平行四边形 23"/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​​(S) 21"/>
          <p:cNvCxnSpPr/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 22"/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斜纹 25"/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28" name="直接连接符​​(S) 27"/>
            <p:cNvCxnSpPr/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行四边形 29"/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 userDrawn="1"/>
        </p:nvSpPr>
        <p:spPr>
          <a:xfrm>
            <a:off x="11072378" y="235732"/>
            <a:ext cx="7328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zh-CN" sz="3400" b="1" noProof="0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FR</a:t>
            </a:r>
          </a:p>
        </p:txBody>
      </p:sp>
      <p:sp>
        <p:nvSpPr>
          <p:cNvPr id="36" name="平行四边形 35"/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699F50C-BE38-4BD0-BA84-9B090E1F2B9B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27" name="标题 1"/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 </a:t>
            </a:r>
          </a:p>
        </p:txBody>
      </p:sp>
      <p:sp>
        <p:nvSpPr>
          <p:cNvPr id="29" name="内容占位符 2"/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​​(S) 21"/>
          <p:cNvCxnSpPr/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 22"/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斜纹 25"/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28" name="直接连接符​​(S) 27"/>
            <p:cNvCxnSpPr/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行四边形 29"/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 userDrawn="1"/>
        </p:nvSpPr>
        <p:spPr>
          <a:xfrm>
            <a:off x="11072378" y="235732"/>
            <a:ext cx="7328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zh-CN" sz="3400" b="1" noProof="0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FR</a:t>
            </a:r>
          </a:p>
        </p:txBody>
      </p:sp>
      <p:sp>
        <p:nvSpPr>
          <p:cNvPr id="36" name="平行四边形 35"/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699F50C-BE38-4BD0-BA84-9B090E1F2B9B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27" name="标题 1"/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 </a:t>
            </a:r>
          </a:p>
        </p:txBody>
      </p:sp>
      <p:sp>
        <p:nvSpPr>
          <p:cNvPr id="14" name="内容占位符 2"/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15" name="内容占位符 3"/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​​(S) 21"/>
          <p:cNvCxnSpPr/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 22"/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斜纹 25"/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28" name="直接连接符​​(S) 27"/>
            <p:cNvCxnSpPr/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行四边形 29"/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 userDrawn="1"/>
        </p:nvSpPr>
        <p:spPr>
          <a:xfrm>
            <a:off x="11072378" y="235732"/>
            <a:ext cx="7328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zh-CN" sz="3400" b="1" noProof="0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FR</a:t>
            </a:r>
          </a:p>
        </p:txBody>
      </p:sp>
      <p:sp>
        <p:nvSpPr>
          <p:cNvPr id="36" name="平行四边形 35"/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699F50C-BE38-4BD0-BA84-9B090E1F2B9B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27" name="标题 1"/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 </a:t>
            </a:r>
          </a:p>
        </p:txBody>
      </p:sp>
      <p:sp>
        <p:nvSpPr>
          <p:cNvPr id="18" name="文本占位符 2"/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28600" lvl="0" indent="-22860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24" name="内容占位符 3"/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6" name="直接连接符​​(S) 15"/>
          <p:cNvCxnSpPr/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​​(S) 17"/>
          <p:cNvCxnSpPr/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cxnSp>
        <p:nvCxnSpPr>
          <p:cNvPr id="9" name="直接连接符​​(S) 8"/>
          <p:cNvCxnSpPr/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3"/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Clr>
                <a:schemeClr val="accent2"/>
              </a:buCl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buClr>
                <a:schemeClr val="accent2"/>
              </a:buCl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buClr>
                <a:schemeClr val="accent2"/>
              </a:buCl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buClr>
                <a:schemeClr val="accent2"/>
              </a:buCl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6" name="直接连接符​​(S) 15"/>
          <p:cNvCxnSpPr/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​​(S) 17"/>
          <p:cNvCxnSpPr/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cxnSp>
        <p:nvCxnSpPr>
          <p:cNvPr id="9" name="直接连接符​​(S) 8"/>
          <p:cNvCxnSpPr/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3"/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2" name="图片占位符 2"/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 userDrawn="1"/>
        </p:nvSpPr>
        <p:spPr>
          <a:xfrm>
            <a:off x="11072378" y="235732"/>
            <a:ext cx="7328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zh-CN" sz="3400" b="1" noProof="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FR</a:t>
            </a:r>
          </a:p>
        </p:txBody>
      </p:sp>
      <p:grpSp>
        <p:nvGrpSpPr>
          <p:cNvPr id="26" name="组 25"/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斜纹 26"/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28" name="直接连接符​​(S) 27"/>
            <p:cNvCxnSpPr/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平行四边形 28"/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0" name="平行四边形 29"/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699F50C-BE38-4BD0-BA84-9B090E1F2B9B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 userDrawn="1"/>
        </p:nvSpPr>
        <p:spPr>
          <a:xfrm>
            <a:off x="11072378" y="235732"/>
            <a:ext cx="7328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zh-CN" sz="3400" b="1" noProof="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FR</a:t>
            </a:r>
          </a:p>
        </p:txBody>
      </p:sp>
      <p:grpSp>
        <p:nvGrpSpPr>
          <p:cNvPr id="27" name="组 26"/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斜纹 27"/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29" name="直接连接符​​(S) 28"/>
            <p:cNvCxnSpPr/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行四边形 29"/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1" name="平行四边形 30"/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标题 1"/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 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699F50C-BE38-4BD0-BA84-9B090E1F2B9B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包含图像的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/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平行四边形 16"/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8" name="直接连接符​​(S) 17"/>
          <p:cNvCxnSpPr/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标题 1"/>
          <p:cNvSpPr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10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dirty="0"/>
              <a:t>编辑母版文本样式</a:t>
            </a:r>
          </a:p>
        </p:txBody>
      </p:sp>
      <p:cxnSp>
        <p:nvCxnSpPr>
          <p:cNvPr id="21" name="直接连接符​​(S) 20"/>
          <p:cNvCxnSpPr/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平行四边形 24"/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26" name="直接连接符​​(S) 25"/>
          <p:cNvCxnSpPr/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图片占位符 26"/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cxnSp>
        <p:nvCxnSpPr>
          <p:cNvPr id="16" name="直接连接符​​(S) 15"/>
          <p:cNvCxnSpPr/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平行四边形 23"/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版式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24" name="直角三角形 23"/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平行四边形 24"/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34" name="直接连接符​​(S) 33"/>
          <p:cNvCxnSpPr/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CN" altLang="en-US" noProof="0" dirty="0"/>
              <a:t>单击副标题样式</a:t>
            </a: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 </a:t>
            </a:r>
            <a:br>
              <a:rPr lang="zh-CN" altLang="en-US" noProof="0" dirty="0"/>
            </a:br>
            <a:r>
              <a:rPr lang="zh-CN" altLang="en-US" noProof="0" dirty="0"/>
              <a:t>母版标题样式 </a:t>
            </a:r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699F50C-BE38-4BD0-BA84-9B090E1F2B9B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版式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直角三角形 34"/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25" name="平行四边形 24"/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34" name="直接连接符​​(S) 33"/>
          <p:cNvCxnSpPr/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CN" altLang="en-US" noProof="0" dirty="0"/>
              <a:t>单击副标题样式</a:t>
            </a: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1073384" y="237744"/>
            <a:ext cx="7328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zh-CN" sz="3400" b="1" noProof="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FR</a:t>
            </a:r>
          </a:p>
        </p:txBody>
      </p:sp>
      <p:sp>
        <p:nvSpPr>
          <p:cNvPr id="19" name="标题 1"/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 </a:t>
            </a:r>
            <a:br>
              <a:rPr lang="zh-CN" altLang="en-US" noProof="0" dirty="0"/>
            </a:br>
            <a:r>
              <a:rPr lang="zh-CN" altLang="en-US" noProof="0" dirty="0"/>
              <a:t>母版标题样式 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699F50C-BE38-4BD0-BA84-9B090E1F2B9B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副标题的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​​(S) 21"/>
          <p:cNvCxnSpPr/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 22"/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斜纹 25"/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28" name="直接连接符​​(S) 27"/>
            <p:cNvCxnSpPr/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行四边形 29"/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7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8" name="内容占位符 3"/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lang="en-IN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zh-CN" altLang="en-US" noProof="0"/>
              <a:t>单击此处编辑母版文本样式</a:t>
            </a:r>
          </a:p>
          <a:p>
            <a:pPr lvl="1" rtl="0">
              <a:buClr>
                <a:schemeClr val="accent2"/>
              </a:buClr>
            </a:pPr>
            <a:r>
              <a:rPr lang="zh-CN" altLang="en-US" noProof="0"/>
              <a:t>二级</a:t>
            </a:r>
          </a:p>
          <a:p>
            <a:pPr lvl="2" rtl="0">
              <a:buClr>
                <a:schemeClr val="accent2"/>
              </a:buClr>
            </a:pPr>
            <a:r>
              <a:rPr lang="zh-CN" altLang="en-US" noProof="0"/>
              <a:t>三级</a:t>
            </a:r>
          </a:p>
          <a:p>
            <a:pPr lvl="3" rtl="0">
              <a:buClr>
                <a:schemeClr val="accent2"/>
              </a:buClr>
            </a:pPr>
            <a:r>
              <a:rPr lang="zh-CN" altLang="en-US" noProof="0"/>
              <a:t>四级</a:t>
            </a:r>
          </a:p>
          <a:p>
            <a:pPr lvl="4" rtl="0">
              <a:buClr>
                <a:schemeClr val="accent2"/>
              </a:buClr>
            </a:pPr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19" name="文本占位符 4"/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0" name="内容占位符 5"/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lang="en-IN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zh-CN" altLang="en-US" noProof="0"/>
              <a:t>单击此处编辑母版文本样式</a:t>
            </a:r>
          </a:p>
          <a:p>
            <a:pPr lvl="1" rtl="0">
              <a:buClr>
                <a:schemeClr val="accent2"/>
              </a:buClr>
            </a:pPr>
            <a:r>
              <a:rPr lang="zh-CN" altLang="en-US" noProof="0"/>
              <a:t>二级</a:t>
            </a:r>
          </a:p>
          <a:p>
            <a:pPr lvl="2" rtl="0">
              <a:buClr>
                <a:schemeClr val="accent2"/>
              </a:buClr>
            </a:pPr>
            <a:r>
              <a:rPr lang="zh-CN" altLang="en-US" noProof="0"/>
              <a:t>三级</a:t>
            </a:r>
          </a:p>
          <a:p>
            <a:pPr lvl="3" rtl="0">
              <a:buClr>
                <a:schemeClr val="accent2"/>
              </a:buClr>
            </a:pPr>
            <a:r>
              <a:rPr lang="zh-CN" altLang="en-US" noProof="0"/>
              <a:t>四级</a:t>
            </a:r>
          </a:p>
          <a:p>
            <a:pPr lvl="4" rtl="0">
              <a:buClr>
                <a:schemeClr val="accent2"/>
              </a:buClr>
            </a:pPr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24" name="文本占位符 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CN" altLang="en-US" noProof="0" dirty="0"/>
              <a:t>单击副标题样式</a:t>
            </a: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11072378" y="235732"/>
            <a:ext cx="7328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zh-CN" sz="3400" b="1" noProof="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FR</a:t>
            </a:r>
          </a:p>
        </p:txBody>
      </p:sp>
      <p:sp>
        <p:nvSpPr>
          <p:cNvPr id="36" name="平行四边形 35"/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699F50C-BE38-4BD0-BA84-9B090E1F2B9B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27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 userDrawn="1"/>
        </p:nvSpPr>
        <p:spPr>
          <a:xfrm>
            <a:off x="11072378" y="235732"/>
            <a:ext cx="7328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zh-CN" sz="3400" b="1" noProof="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FR</a:t>
            </a:r>
          </a:p>
        </p:txBody>
      </p:sp>
      <p:grpSp>
        <p:nvGrpSpPr>
          <p:cNvPr id="28" name="组 27"/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斜纹 28"/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30" name="直接连接符​​(S) 29"/>
            <p:cNvCxnSpPr/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平行四边形 30"/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3" name="平行四边形 32"/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" name="文本占位符 4"/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CN" altLang="en-US" noProof="0" dirty="0"/>
              <a:t>单击副标题样式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699F50C-BE38-4BD0-BA84-9B090E1F2B9B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17" name="标题 1"/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 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 dirty="0"/>
              <a:t>在此处键入文本</a:t>
            </a:r>
          </a:p>
        </p:txBody>
      </p:sp>
      <p:sp>
        <p:nvSpPr>
          <p:cNvPr id="20" name="图表占位符 2"/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单击图标添加图表</a:t>
            </a:r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表格占位符 11"/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单击图标添加表格</a:t>
            </a:r>
            <a:endParaRPr lang="zh-CN" altLang="en-US" noProof="0" dirty="0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11072378" y="235732"/>
            <a:ext cx="7328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zh-CN" sz="3400" b="1" noProof="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FR</a:t>
            </a:r>
          </a:p>
        </p:txBody>
      </p:sp>
      <p:grpSp>
        <p:nvGrpSpPr>
          <p:cNvPr id="26" name="组 25"/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斜纹 26"/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28" name="直接连接符​​(S) 27"/>
            <p:cNvCxnSpPr/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平行四边形 32"/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6" name="平行四边形 35"/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文本占位符 4"/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CN" altLang="en-US" noProof="0" dirty="0"/>
              <a:t>单击副标题样式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699F50C-BE38-4BD0-BA84-9B090E1F2B9B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17" name="标题 1"/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图片占位符 31"/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 dirty="0"/>
              <a:t>将图像插入或拖放到此处</a:t>
            </a:r>
          </a:p>
        </p:txBody>
      </p:sp>
      <p:cxnSp>
        <p:nvCxnSpPr>
          <p:cNvPr id="6" name="直接连接符​​(S) 5"/>
          <p:cNvCxnSpPr/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在此处添加描述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姓名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电话号码</a:t>
            </a:r>
          </a:p>
        </p:txBody>
      </p:sp>
      <p:sp>
        <p:nvSpPr>
          <p:cNvPr id="11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电子邮件 </a:t>
            </a:r>
          </a:p>
        </p:txBody>
      </p:sp>
      <p:sp>
        <p:nvSpPr>
          <p:cNvPr id="13" name="文本占位符 21"/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公司网站</a:t>
            </a:r>
          </a:p>
        </p:txBody>
      </p:sp>
      <p:sp>
        <p:nvSpPr>
          <p:cNvPr id="14" name="形状 4157"/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形状 4186"/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形状 4379"/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形状 4487"/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22" name="直接连接符​​(S) 21"/>
          <p:cNvCxnSpPr/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​​ 22"/>
          <p:cNvCxnSpPr/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​​(S) 23"/>
          <p:cNvCxnSpPr/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图片占位符 24"/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699F50C-BE38-4BD0-BA84-9B090E1F2B9B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body" idx="1"/>
          </p:nvPr>
        </p:nvSpPr>
        <p:spPr>
          <a:xfrm>
            <a:off x="6199175" y="2465877"/>
            <a:ext cx="5992825" cy="910580"/>
          </a:xfrm>
        </p:spPr>
        <p:txBody>
          <a:bodyPr rtlCol="0">
            <a:norm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j-cs"/>
              </a:rPr>
              <a:t>全面赋能  聚势共赢</a:t>
            </a:r>
            <a:endParaRPr lang="en-US" altLang="zh-CN" sz="4400" b="1" dirty="0">
              <a:solidFill>
                <a:schemeClr val="accent1"/>
              </a:solidFill>
              <a:cs typeface="+mj-cs"/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18" name="六边形 17" descr="醒目图像中间的深色实心六边形"/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9" name="组 18" descr="公司名称和徽标信息组&#10;"/>
          <p:cNvGrpSpPr/>
          <p:nvPr/>
        </p:nvGrpSpPr>
        <p:grpSpPr>
          <a:xfrm>
            <a:off x="2689675" y="2921167"/>
            <a:ext cx="2431499" cy="1090172"/>
            <a:chOff x="2689675" y="2967822"/>
            <a:chExt cx="2431499" cy="1090172"/>
          </a:xfrm>
        </p:grpSpPr>
        <p:sp>
          <p:nvSpPr>
            <p:cNvPr id="20" name="文本框 19"/>
            <p:cNvSpPr txBox="1"/>
            <p:nvPr/>
          </p:nvSpPr>
          <p:spPr>
            <a:xfrm>
              <a:off x="3044644" y="2967822"/>
              <a:ext cx="172156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en-US" altLang="zh-CN" sz="60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CCB</a:t>
              </a:r>
              <a:endParaRPr lang="zh-CN" altLang="en-US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9675" y="3780995"/>
              <a:ext cx="2431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en-US" altLang="zh-CN" sz="12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Calibri Light" panose="020F0302020204030204" pitchFamily="34" charset="0"/>
                </a:rPr>
                <a:t>CHINA CONSTRUCTION BANK</a:t>
              </a:r>
              <a:endParaRPr lang="zh-CN" altLang="en-US" sz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 Light" panose="020F030202020403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648960" y="5542940"/>
            <a:ext cx="6150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altLang="zh-CN" sz="2000" b="1" spc="30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 </a:t>
            </a:r>
            <a:r>
              <a:rPr lang="zh-CN" altLang="en-US" sz="2000" b="1" spc="30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中国建设银行福清分行</a:t>
            </a:r>
            <a:endParaRPr lang="en-US" altLang="zh-CN" sz="2000" b="1" spc="300" dirty="0">
              <a:solidFill>
                <a:schemeClr val="accent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algn="r" rtl="0"/>
            <a:r>
              <a:rPr lang="en-US" altLang="zh-CN" sz="2000" b="1" spc="30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2022</a:t>
            </a:r>
            <a:r>
              <a:rPr lang="zh-CN" altLang="en-US" sz="2000" b="1" spc="30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年</a:t>
            </a:r>
            <a:r>
              <a:rPr lang="en-US" altLang="zh-CN" sz="2000" b="1" spc="30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9</a:t>
            </a:r>
            <a:r>
              <a:rPr lang="zh-CN" altLang="en-US" sz="2000" b="1" spc="30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月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0EDD8F1-20FF-4813-98F6-C877E69BF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944" y="0"/>
            <a:ext cx="2372056" cy="7525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2C8C6B-1E37-4217-B4BB-7C1A51569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665625" cy="667534"/>
          </a:xfrm>
          <a:prstGeom prst="rect">
            <a:avLst/>
          </a:prstGeom>
        </p:spPr>
      </p:pic>
      <p:sp>
        <p:nvSpPr>
          <p:cNvPr id="13" name="文本框 9"/>
          <p:cNvSpPr txBox="1"/>
          <p:nvPr/>
        </p:nvSpPr>
        <p:spPr>
          <a:xfrm>
            <a:off x="6041814" y="3692521"/>
            <a:ext cx="615018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</a:pPr>
            <a:r>
              <a:rPr lang="zh-CN" altLang="en-US" sz="3200" b="1" spc="30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专项</a:t>
            </a:r>
            <a:r>
              <a:rPr lang="zh-CN" altLang="zh-CN" sz="3200" b="1" spc="30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惠企政策宣讲</a:t>
            </a:r>
            <a:endParaRPr lang="zh-CN" altLang="en-US" sz="3200" b="1" spc="300" dirty="0">
              <a:solidFill>
                <a:schemeClr val="accent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三、创新支持服务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10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886"/>
            <a:ext cx="2665625" cy="667534"/>
          </a:xfrm>
          <a:prstGeom prst="rect">
            <a:avLst/>
          </a:prstGeom>
        </p:spPr>
      </p:pic>
      <p:sp>
        <p:nvSpPr>
          <p:cNvPr id="10" name="内容占位符 15"/>
          <p:cNvSpPr txBox="1"/>
          <p:nvPr/>
        </p:nvSpPr>
        <p:spPr>
          <a:xfrm>
            <a:off x="518678" y="2130031"/>
            <a:ext cx="11368520" cy="43977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内容占位符 15"/>
          <p:cNvSpPr txBox="1"/>
          <p:nvPr/>
        </p:nvSpPr>
        <p:spPr>
          <a:xfrm>
            <a:off x="518795" y="2031365"/>
            <a:ext cx="9735820" cy="4613910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altLang="zh-CN" sz="2000" b="1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zh-CN" sz="2000" b="1">
                <a:solidFill>
                  <a:schemeClr val="accent1"/>
                </a:solidFill>
                <a:sym typeface="+mn-ea"/>
              </a:rPr>
              <a:t>“跨境</a:t>
            </a:r>
            <a:r>
              <a:rPr altLang="zh-CN" sz="2000" b="1">
                <a:solidFill>
                  <a:schemeClr val="accent1"/>
                </a:solidFill>
                <a:sym typeface="+mn-ea"/>
              </a:rPr>
              <a:t>e+</a:t>
            </a:r>
            <a:r>
              <a:rPr lang="zh-CN" altLang="zh-CN" sz="2000" b="1">
                <a:solidFill>
                  <a:schemeClr val="accent1"/>
                </a:solidFill>
                <a:sym typeface="+mn-ea"/>
              </a:rPr>
              <a:t>”平台是</a:t>
            </a:r>
            <a:r>
              <a:rPr lang="zh-CN" altLang="en-US" sz="2000" b="1">
                <a:solidFill>
                  <a:schemeClr val="accent1"/>
                </a:solidFill>
                <a:latin typeface="+mn-ea"/>
                <a:sym typeface="+mn-ea"/>
              </a:rPr>
              <a:t>依托企业网银，</a:t>
            </a:r>
            <a:r>
              <a:rPr lang="zh-CN" altLang="en-US" sz="2000" b="1">
                <a:solidFill>
                  <a:schemeClr val="accent1"/>
                </a:solidFill>
                <a:effectLst/>
                <a:latin typeface="+mn-ea"/>
                <a:sym typeface="+mn-ea"/>
              </a:rPr>
              <a:t>为外贸客</a:t>
            </a:r>
            <a:r>
              <a:rPr lang="zh-CN" altLang="en-US" sz="2000" b="1">
                <a:solidFill>
                  <a:schemeClr val="accent1"/>
                </a:solidFill>
                <a:latin typeface="+mn-ea"/>
                <a:sym typeface="+mn-ea"/>
              </a:rPr>
              <a:t>群打造的</a:t>
            </a:r>
            <a:r>
              <a:rPr lang="zh-CN" altLang="en-US" sz="2000" b="1">
                <a:solidFill>
                  <a:schemeClr val="accent1"/>
                </a:solidFill>
                <a:effectLst/>
                <a:latin typeface="+mn-ea"/>
                <a:sym typeface="+mn-ea"/>
              </a:rPr>
              <a:t>跨境收付款、结售汇、贸易融资、国际收支申报、税费缴纳等“全流程、全线上、一站式”综合服务平台</a:t>
            </a:r>
            <a:endParaRPr lang="en-US" altLang="zh-CN" sz="2000" b="1" dirty="0">
              <a:latin typeface="+mn-ea"/>
              <a:ea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2000" b="1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6"/>
          </p:nvPr>
        </p:nvSpPr>
        <p:spPr>
          <a:xfrm>
            <a:off x="520492" y="1376932"/>
            <a:ext cx="8796035" cy="607143"/>
          </a:xfrm>
        </p:spPr>
        <p:txBody>
          <a:bodyPr rtlCol="0"/>
          <a:lstStyle/>
          <a:p>
            <a:pPr rtl="0"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（二）跨境</a:t>
            </a:r>
            <a:r>
              <a:rPr altLang="zh-CN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e+</a:t>
            </a: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平台</a:t>
            </a:r>
          </a:p>
        </p:txBody>
      </p:sp>
      <p:pic>
        <p:nvPicPr>
          <p:cNvPr id="6" name="图片 5" descr="C:\Users\Administrator\Desktop\跨境e+\e+宣传\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87" y="3118753"/>
            <a:ext cx="4791422" cy="340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4326F1C-A3E8-49A4-9588-D376341FC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942" y="0"/>
            <a:ext cx="2372056" cy="7525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2287" t="1083" r="14537" b="-1083"/>
          <a:stretch>
            <a:fillRect/>
          </a:stretch>
        </p:blipFill>
        <p:spPr>
          <a:xfrm>
            <a:off x="7625593" y="2745762"/>
            <a:ext cx="4566405" cy="4112237"/>
          </a:xfrm>
        </p:spPr>
      </p:pic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226579" y="667534"/>
            <a:ext cx="3332794" cy="764392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我们的团队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11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4294967295"/>
          </p:nvPr>
        </p:nvSpPr>
        <p:spPr>
          <a:xfrm>
            <a:off x="226578" y="1510018"/>
            <a:ext cx="2692791" cy="453006"/>
          </a:xfrm>
          <a:prstGeom prst="rect">
            <a:avLst/>
          </a:prstGeom>
        </p:spPr>
        <p:txBody>
          <a:bodyPr rtlCol="0"/>
          <a:lstStyle/>
          <a:p>
            <a:pPr marL="0" indent="0" rtl="0">
              <a:buNone/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Financial team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65625" cy="6675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ABEA55-1A25-4FF8-90BC-E5193A6F1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942" y="0"/>
            <a:ext cx="2372056" cy="752580"/>
          </a:xfrm>
          <a:prstGeom prst="rect">
            <a:avLst/>
          </a:prstGeom>
        </p:spPr>
      </p:pic>
      <p:grpSp>
        <p:nvGrpSpPr>
          <p:cNvPr id="11" name="组合 1"/>
          <p:cNvGrpSpPr/>
          <p:nvPr/>
        </p:nvGrpSpPr>
        <p:grpSpPr>
          <a:xfrm>
            <a:off x="218839" y="1934610"/>
            <a:ext cx="9060331" cy="4087866"/>
            <a:chOff x="443229" y="2644254"/>
            <a:chExt cx="8037489" cy="3658235"/>
          </a:xfrm>
        </p:grpSpPr>
        <p:sp>
          <p:nvSpPr>
            <p:cNvPr id="35" name="文本框 39"/>
            <p:cNvSpPr txBox="1"/>
            <p:nvPr/>
          </p:nvSpPr>
          <p:spPr>
            <a:xfrm>
              <a:off x="3957622" y="3070699"/>
              <a:ext cx="4523096" cy="57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b="1" kern="0" dirty="0">
                  <a:solidFill>
                    <a:srgbClr val="1E4A7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林旭：主要负责公司金融业务板块，联系电话</a:t>
              </a:r>
              <a:r>
                <a:rPr lang="en-US" altLang="zh-CN" b="1" kern="0" dirty="0">
                  <a:solidFill>
                    <a:srgbClr val="1E4A7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13905901525</a:t>
              </a:r>
              <a:endParaRPr lang="zh-CN" altLang="en-US" b="1" kern="0" dirty="0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42"/>
            <p:cNvSpPr txBox="1"/>
            <p:nvPr/>
          </p:nvSpPr>
          <p:spPr>
            <a:xfrm>
              <a:off x="4031201" y="4191326"/>
              <a:ext cx="4449516" cy="82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kern="0" dirty="0">
                  <a:solidFill>
                    <a:srgbClr val="1E4A7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陈峰：主要负责国际金融业务板块，联系电话</a:t>
              </a:r>
              <a:r>
                <a:rPr lang="en-US" altLang="zh-CN" b="1" kern="0" dirty="0">
                  <a:solidFill>
                    <a:srgbClr val="1E4A7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15005982634</a:t>
              </a:r>
              <a:endParaRPr lang="zh-CN" altLang="en-US" b="1" kern="0" dirty="0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</a:pPr>
              <a:endParaRPr lang="zh-CN" altLang="en-US" b="1" kern="0" dirty="0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45"/>
            <p:cNvSpPr txBox="1"/>
            <p:nvPr/>
          </p:nvSpPr>
          <p:spPr>
            <a:xfrm>
              <a:off x="4030805" y="5411698"/>
              <a:ext cx="4270466" cy="57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kern="0" dirty="0">
                  <a:solidFill>
                    <a:srgbClr val="1E4A7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林盛：主要负责普惠金融业务板块，联系电话</a:t>
              </a:r>
              <a:r>
                <a:rPr lang="en-US" altLang="zh-CN" b="1" kern="0" dirty="0">
                  <a:solidFill>
                    <a:srgbClr val="1E4A7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15806031590</a:t>
              </a:r>
              <a:endParaRPr lang="zh-CN" altLang="en-US" b="1" kern="0" dirty="0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248005"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443229" y="2837929"/>
              <a:ext cx="3583355" cy="3464560"/>
              <a:chOff x="4633707" y="1713995"/>
              <a:chExt cx="3982120" cy="3849110"/>
            </a:xfrm>
          </p:grpSpPr>
          <p:grpSp>
            <p:nvGrpSpPr>
              <p:cNvPr id="24" name="ï$ľïḍé"/>
              <p:cNvGrpSpPr/>
              <p:nvPr/>
            </p:nvGrpSpPr>
            <p:grpSpPr>
              <a:xfrm>
                <a:off x="4633707" y="1713995"/>
                <a:ext cx="1720051" cy="3849110"/>
                <a:chOff x="4633707" y="1713995"/>
                <a:chExt cx="1720051" cy="3849110"/>
              </a:xfrm>
            </p:grpSpPr>
            <p:sp>
              <p:nvSpPr>
                <p:cNvPr id="28" name="ïṡľïḑè"/>
                <p:cNvSpPr/>
                <p:nvPr/>
              </p:nvSpPr>
              <p:spPr>
                <a:xfrm>
                  <a:off x="4633707" y="1713995"/>
                  <a:ext cx="1691789" cy="11771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984" y="20496"/>
                      </a:moveTo>
                      <a:cubicBezTo>
                        <a:pt x="17947" y="20692"/>
                        <a:pt x="17902" y="20881"/>
                        <a:pt x="17848" y="21066"/>
                      </a:cubicBezTo>
                      <a:cubicBezTo>
                        <a:pt x="17795" y="21250"/>
                        <a:pt x="17733" y="21428"/>
                        <a:pt x="17663" y="21600"/>
                      </a:cubicBezTo>
                      <a:lnTo>
                        <a:pt x="21600" y="21600"/>
                      </a:lnTo>
                      <a:lnTo>
                        <a:pt x="21455" y="1182"/>
                      </a:lnTo>
                      <a:lnTo>
                        <a:pt x="21446" y="0"/>
                      </a:lnTo>
                      <a:lnTo>
                        <a:pt x="20607" y="0"/>
                      </a:lnTo>
                      <a:lnTo>
                        <a:pt x="13773" y="0"/>
                      </a:lnTo>
                      <a:lnTo>
                        <a:pt x="13361" y="0"/>
                      </a:lnTo>
                      <a:lnTo>
                        <a:pt x="13108" y="461"/>
                      </a:lnTo>
                      <a:cubicBezTo>
                        <a:pt x="12415" y="1715"/>
                        <a:pt x="11636" y="2867"/>
                        <a:pt x="10772" y="3917"/>
                      </a:cubicBezTo>
                      <a:cubicBezTo>
                        <a:pt x="9907" y="4968"/>
                        <a:pt x="8958" y="5915"/>
                        <a:pt x="7926" y="6757"/>
                      </a:cubicBezTo>
                      <a:cubicBezTo>
                        <a:pt x="6892" y="7600"/>
                        <a:pt x="5776" y="8337"/>
                        <a:pt x="4578" y="8967"/>
                      </a:cubicBezTo>
                      <a:cubicBezTo>
                        <a:pt x="3380" y="9596"/>
                        <a:pt x="2100" y="10118"/>
                        <a:pt x="742" y="10530"/>
                      </a:cubicBezTo>
                      <a:lnTo>
                        <a:pt x="71" y="10728"/>
                      </a:lnTo>
                      <a:lnTo>
                        <a:pt x="64" y="11695"/>
                      </a:lnTo>
                      <a:lnTo>
                        <a:pt x="8" y="19446"/>
                      </a:lnTo>
                      <a:lnTo>
                        <a:pt x="0" y="20653"/>
                      </a:lnTo>
                      <a:lnTo>
                        <a:pt x="851" y="20653"/>
                      </a:lnTo>
                      <a:lnTo>
                        <a:pt x="2017" y="20653"/>
                      </a:lnTo>
                      <a:cubicBezTo>
                        <a:pt x="2862" y="20653"/>
                        <a:pt x="3567" y="20679"/>
                        <a:pt x="4154" y="20724"/>
                      </a:cubicBezTo>
                      <a:cubicBezTo>
                        <a:pt x="4741" y="20768"/>
                        <a:pt x="5211" y="20830"/>
                        <a:pt x="5587" y="20900"/>
                      </a:cubicBezTo>
                      <a:cubicBezTo>
                        <a:pt x="5964" y="20970"/>
                        <a:pt x="6245" y="21047"/>
                        <a:pt x="6457" y="21123"/>
                      </a:cubicBezTo>
                      <a:cubicBezTo>
                        <a:pt x="6669" y="21200"/>
                        <a:pt x="6810" y="21275"/>
                        <a:pt x="6903" y="21339"/>
                      </a:cubicBezTo>
                      <a:cubicBezTo>
                        <a:pt x="6932" y="21359"/>
                        <a:pt x="6960" y="21380"/>
                        <a:pt x="6986" y="21401"/>
                      </a:cubicBezTo>
                      <a:cubicBezTo>
                        <a:pt x="7014" y="21422"/>
                        <a:pt x="7040" y="21444"/>
                        <a:pt x="7066" y="21465"/>
                      </a:cubicBezTo>
                      <a:cubicBezTo>
                        <a:pt x="7091" y="21487"/>
                        <a:pt x="7116" y="21510"/>
                        <a:pt x="7141" y="21532"/>
                      </a:cubicBezTo>
                      <a:cubicBezTo>
                        <a:pt x="7165" y="21554"/>
                        <a:pt x="7189" y="21577"/>
                        <a:pt x="7213" y="21600"/>
                      </a:cubicBezTo>
                      <a:lnTo>
                        <a:pt x="11959" y="21600"/>
                      </a:lnTo>
                      <a:cubicBezTo>
                        <a:pt x="11889" y="21428"/>
                        <a:pt x="11826" y="21250"/>
                        <a:pt x="11772" y="21066"/>
                      </a:cubicBezTo>
                      <a:cubicBezTo>
                        <a:pt x="11717" y="20881"/>
                        <a:pt x="11670" y="20692"/>
                        <a:pt x="11633" y="20496"/>
                      </a:cubicBezTo>
                      <a:cubicBezTo>
                        <a:pt x="11595" y="20301"/>
                        <a:pt x="11566" y="20101"/>
                        <a:pt x="11546" y="19896"/>
                      </a:cubicBezTo>
                      <a:cubicBezTo>
                        <a:pt x="11527" y="19692"/>
                        <a:pt x="11517" y="19484"/>
                        <a:pt x="11517" y="19272"/>
                      </a:cubicBezTo>
                      <a:cubicBezTo>
                        <a:pt x="11516" y="18629"/>
                        <a:pt x="11608" y="18016"/>
                        <a:pt x="11774" y="17459"/>
                      </a:cubicBezTo>
                      <a:cubicBezTo>
                        <a:pt x="11940" y="16903"/>
                        <a:pt x="12179" y="16402"/>
                        <a:pt x="12476" y="15981"/>
                      </a:cubicBezTo>
                      <a:cubicBezTo>
                        <a:pt x="12772" y="15561"/>
                        <a:pt x="13125" y="15221"/>
                        <a:pt x="13518" y="14986"/>
                      </a:cubicBezTo>
                      <a:cubicBezTo>
                        <a:pt x="13909" y="14751"/>
                        <a:pt x="14341" y="14621"/>
                        <a:pt x="14795" y="14621"/>
                      </a:cubicBezTo>
                      <a:cubicBezTo>
                        <a:pt x="15247" y="14621"/>
                        <a:pt x="15679" y="14751"/>
                        <a:pt x="16072" y="14986"/>
                      </a:cubicBezTo>
                      <a:cubicBezTo>
                        <a:pt x="16465" y="15221"/>
                        <a:pt x="16819" y="15561"/>
                        <a:pt x="17118" y="15981"/>
                      </a:cubicBezTo>
                      <a:cubicBezTo>
                        <a:pt x="17416" y="16402"/>
                        <a:pt x="17658" y="16903"/>
                        <a:pt x="17827" y="17459"/>
                      </a:cubicBezTo>
                      <a:cubicBezTo>
                        <a:pt x="17996" y="18016"/>
                        <a:pt x="18090" y="18629"/>
                        <a:pt x="18093" y="19272"/>
                      </a:cubicBezTo>
                      <a:cubicBezTo>
                        <a:pt x="18094" y="19484"/>
                        <a:pt x="18086" y="19692"/>
                        <a:pt x="18067" y="19896"/>
                      </a:cubicBezTo>
                      <a:cubicBezTo>
                        <a:pt x="18048" y="20101"/>
                        <a:pt x="18021" y="20301"/>
                        <a:pt x="17984" y="20496"/>
                      </a:cubicBezTo>
                      <a:close/>
                    </a:path>
                  </a:pathLst>
                </a:custGeom>
                <a:solidFill>
                  <a:srgbClr val="A0B2C5"/>
                </a:solidFill>
                <a:ln w="127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200">
                      <a:solidFill>
                        <a:srgbClr val="FFFFFF"/>
                      </a:solidFill>
                    </a:defRPr>
                  </a:pPr>
                  <a:endParaRPr kumimoji="0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îṣlidè"/>
                <p:cNvSpPr/>
                <p:nvPr/>
              </p:nvSpPr>
              <p:spPr>
                <a:xfrm>
                  <a:off x="5238898" y="2546132"/>
                  <a:ext cx="1098534" cy="2027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380" y="18454"/>
                      </a:moveTo>
                      <a:cubicBezTo>
                        <a:pt x="15307" y="18337"/>
                        <a:pt x="15216" y="18223"/>
                        <a:pt x="15111" y="18114"/>
                      </a:cubicBezTo>
                      <a:cubicBezTo>
                        <a:pt x="15006" y="18006"/>
                        <a:pt x="14887" y="17902"/>
                        <a:pt x="14754" y="17803"/>
                      </a:cubicBezTo>
                      <a:cubicBezTo>
                        <a:pt x="14694" y="17758"/>
                        <a:pt x="14633" y="17716"/>
                        <a:pt x="14569" y="17674"/>
                      </a:cubicBezTo>
                      <a:cubicBezTo>
                        <a:pt x="14505" y="17632"/>
                        <a:pt x="14438" y="17591"/>
                        <a:pt x="14368" y="17552"/>
                      </a:cubicBezTo>
                      <a:cubicBezTo>
                        <a:pt x="14299" y="17513"/>
                        <a:pt x="14227" y="17474"/>
                        <a:pt x="14152" y="17438"/>
                      </a:cubicBezTo>
                      <a:cubicBezTo>
                        <a:pt x="14078" y="17401"/>
                        <a:pt x="14000" y="17366"/>
                        <a:pt x="13921" y="17333"/>
                      </a:cubicBezTo>
                      <a:lnTo>
                        <a:pt x="21600" y="17333"/>
                      </a:lnTo>
                      <a:lnTo>
                        <a:pt x="21351" y="4107"/>
                      </a:lnTo>
                      <a:lnTo>
                        <a:pt x="13566" y="4107"/>
                      </a:lnTo>
                      <a:cubicBezTo>
                        <a:pt x="13642" y="4075"/>
                        <a:pt x="13717" y="4040"/>
                        <a:pt x="13790" y="4005"/>
                      </a:cubicBezTo>
                      <a:cubicBezTo>
                        <a:pt x="13863" y="3969"/>
                        <a:pt x="13933" y="3933"/>
                        <a:pt x="14000" y="3895"/>
                      </a:cubicBezTo>
                      <a:cubicBezTo>
                        <a:pt x="14068" y="3856"/>
                        <a:pt x="14134" y="3817"/>
                        <a:pt x="14196" y="3776"/>
                      </a:cubicBezTo>
                      <a:cubicBezTo>
                        <a:pt x="14259" y="3735"/>
                        <a:pt x="14319" y="3694"/>
                        <a:pt x="14377" y="3651"/>
                      </a:cubicBezTo>
                      <a:cubicBezTo>
                        <a:pt x="14506" y="3556"/>
                        <a:pt x="14622" y="3455"/>
                        <a:pt x="14722" y="3350"/>
                      </a:cubicBezTo>
                      <a:cubicBezTo>
                        <a:pt x="14822" y="3244"/>
                        <a:pt x="14908" y="3135"/>
                        <a:pt x="14978" y="3021"/>
                      </a:cubicBezTo>
                      <a:cubicBezTo>
                        <a:pt x="15048" y="2908"/>
                        <a:pt x="15100" y="2790"/>
                        <a:pt x="15136" y="2670"/>
                      </a:cubicBezTo>
                      <a:cubicBezTo>
                        <a:pt x="15172" y="2549"/>
                        <a:pt x="15190" y="2426"/>
                        <a:pt x="15187" y="2299"/>
                      </a:cubicBezTo>
                      <a:cubicBezTo>
                        <a:pt x="15183" y="1982"/>
                        <a:pt x="15058" y="1679"/>
                        <a:pt x="14836" y="1404"/>
                      </a:cubicBezTo>
                      <a:cubicBezTo>
                        <a:pt x="14615" y="1130"/>
                        <a:pt x="14298" y="882"/>
                        <a:pt x="13908" y="675"/>
                      </a:cubicBezTo>
                      <a:cubicBezTo>
                        <a:pt x="13516" y="467"/>
                        <a:pt x="13052" y="298"/>
                        <a:pt x="12537" y="182"/>
                      </a:cubicBezTo>
                      <a:cubicBezTo>
                        <a:pt x="12023" y="66"/>
                        <a:pt x="11458" y="1"/>
                        <a:pt x="10865" y="0"/>
                      </a:cubicBezTo>
                      <a:cubicBezTo>
                        <a:pt x="10271" y="1"/>
                        <a:pt x="9706" y="66"/>
                        <a:pt x="9192" y="182"/>
                      </a:cubicBezTo>
                      <a:cubicBezTo>
                        <a:pt x="8679" y="298"/>
                        <a:pt x="8216" y="467"/>
                        <a:pt x="7828" y="675"/>
                      </a:cubicBezTo>
                      <a:cubicBezTo>
                        <a:pt x="7440" y="882"/>
                        <a:pt x="7125" y="1130"/>
                        <a:pt x="6908" y="1404"/>
                      </a:cubicBezTo>
                      <a:cubicBezTo>
                        <a:pt x="6690" y="1679"/>
                        <a:pt x="6570" y="1982"/>
                        <a:pt x="6569" y="2299"/>
                      </a:cubicBezTo>
                      <a:cubicBezTo>
                        <a:pt x="6569" y="2426"/>
                        <a:pt x="6589" y="2549"/>
                        <a:pt x="6627" y="2670"/>
                      </a:cubicBezTo>
                      <a:cubicBezTo>
                        <a:pt x="6665" y="2790"/>
                        <a:pt x="6720" y="2908"/>
                        <a:pt x="6791" y="3021"/>
                      </a:cubicBezTo>
                      <a:cubicBezTo>
                        <a:pt x="6863" y="3135"/>
                        <a:pt x="6950" y="3244"/>
                        <a:pt x="7053" y="3350"/>
                      </a:cubicBezTo>
                      <a:cubicBezTo>
                        <a:pt x="7154" y="3455"/>
                        <a:pt x="7271" y="3556"/>
                        <a:pt x="7400" y="3651"/>
                      </a:cubicBezTo>
                      <a:cubicBezTo>
                        <a:pt x="7457" y="3694"/>
                        <a:pt x="7518" y="3735"/>
                        <a:pt x="7581" y="3776"/>
                      </a:cubicBezTo>
                      <a:cubicBezTo>
                        <a:pt x="7644" y="3817"/>
                        <a:pt x="7711" y="3856"/>
                        <a:pt x="7779" y="3895"/>
                      </a:cubicBezTo>
                      <a:cubicBezTo>
                        <a:pt x="7847" y="3933"/>
                        <a:pt x="7918" y="3969"/>
                        <a:pt x="7992" y="4005"/>
                      </a:cubicBezTo>
                      <a:cubicBezTo>
                        <a:pt x="8064" y="4040"/>
                        <a:pt x="8139" y="4075"/>
                        <a:pt x="8216" y="4107"/>
                      </a:cubicBezTo>
                      <a:lnTo>
                        <a:pt x="0" y="4107"/>
                      </a:lnTo>
                      <a:cubicBezTo>
                        <a:pt x="23" y="4131"/>
                        <a:pt x="46" y="4155"/>
                        <a:pt x="67" y="4179"/>
                      </a:cubicBezTo>
                      <a:cubicBezTo>
                        <a:pt x="88" y="4203"/>
                        <a:pt x="108" y="4228"/>
                        <a:pt x="126" y="4253"/>
                      </a:cubicBezTo>
                      <a:cubicBezTo>
                        <a:pt x="145" y="4278"/>
                        <a:pt x="161" y="4304"/>
                        <a:pt x="177" y="4330"/>
                      </a:cubicBezTo>
                      <a:cubicBezTo>
                        <a:pt x="191" y="4357"/>
                        <a:pt x="205" y="4383"/>
                        <a:pt x="217" y="4411"/>
                      </a:cubicBezTo>
                      <a:cubicBezTo>
                        <a:pt x="258" y="4506"/>
                        <a:pt x="301" y="4654"/>
                        <a:pt x="342" y="4880"/>
                      </a:cubicBezTo>
                      <a:cubicBezTo>
                        <a:pt x="383" y="5105"/>
                        <a:pt x="422" y="5410"/>
                        <a:pt x="456" y="5816"/>
                      </a:cubicBezTo>
                      <a:cubicBezTo>
                        <a:pt x="489" y="6224"/>
                        <a:pt x="517" y="6736"/>
                        <a:pt x="536" y="7377"/>
                      </a:cubicBezTo>
                      <a:cubicBezTo>
                        <a:pt x="554" y="8018"/>
                        <a:pt x="563" y="8791"/>
                        <a:pt x="558" y="9719"/>
                      </a:cubicBezTo>
                      <a:lnTo>
                        <a:pt x="524" y="17333"/>
                      </a:lnTo>
                      <a:lnTo>
                        <a:pt x="8491" y="17333"/>
                      </a:lnTo>
                      <a:cubicBezTo>
                        <a:pt x="8413" y="17366"/>
                        <a:pt x="8337" y="17401"/>
                        <a:pt x="8263" y="17438"/>
                      </a:cubicBezTo>
                      <a:cubicBezTo>
                        <a:pt x="8189" y="17474"/>
                        <a:pt x="8118" y="17513"/>
                        <a:pt x="8048" y="17552"/>
                      </a:cubicBezTo>
                      <a:cubicBezTo>
                        <a:pt x="7980" y="17591"/>
                        <a:pt x="7913" y="17632"/>
                        <a:pt x="7848" y="17674"/>
                      </a:cubicBezTo>
                      <a:cubicBezTo>
                        <a:pt x="7784" y="17716"/>
                        <a:pt x="7723" y="17758"/>
                        <a:pt x="7665" y="17803"/>
                      </a:cubicBezTo>
                      <a:cubicBezTo>
                        <a:pt x="7534" y="17902"/>
                        <a:pt x="7417" y="18006"/>
                        <a:pt x="7314" y="18114"/>
                      </a:cubicBezTo>
                      <a:cubicBezTo>
                        <a:pt x="7211" y="18223"/>
                        <a:pt x="7123" y="18337"/>
                        <a:pt x="7050" y="18454"/>
                      </a:cubicBezTo>
                      <a:cubicBezTo>
                        <a:pt x="6978" y="18572"/>
                        <a:pt x="6922" y="18693"/>
                        <a:pt x="6885" y="18819"/>
                      </a:cubicBezTo>
                      <a:cubicBezTo>
                        <a:pt x="6847" y="18943"/>
                        <a:pt x="6827" y="19072"/>
                        <a:pt x="6827" y="19203"/>
                      </a:cubicBezTo>
                      <a:cubicBezTo>
                        <a:pt x="6830" y="19533"/>
                        <a:pt x="6955" y="19848"/>
                        <a:pt x="7178" y="20134"/>
                      </a:cubicBezTo>
                      <a:cubicBezTo>
                        <a:pt x="7401" y="20421"/>
                        <a:pt x="7724" y="20679"/>
                        <a:pt x="8123" y="20897"/>
                      </a:cubicBezTo>
                      <a:cubicBezTo>
                        <a:pt x="8522" y="21114"/>
                        <a:pt x="8997" y="21289"/>
                        <a:pt x="9524" y="21411"/>
                      </a:cubicBezTo>
                      <a:cubicBezTo>
                        <a:pt x="10052" y="21533"/>
                        <a:pt x="10631" y="21600"/>
                        <a:pt x="11240" y="21600"/>
                      </a:cubicBezTo>
                      <a:cubicBezTo>
                        <a:pt x="11848" y="21600"/>
                        <a:pt x="12425" y="21533"/>
                        <a:pt x="12950" y="21411"/>
                      </a:cubicBezTo>
                      <a:cubicBezTo>
                        <a:pt x="13474" y="21289"/>
                        <a:pt x="13946" y="21114"/>
                        <a:pt x="14341" y="20897"/>
                      </a:cubicBezTo>
                      <a:cubicBezTo>
                        <a:pt x="14736" y="20679"/>
                        <a:pt x="15055" y="20421"/>
                        <a:pt x="15275" y="20134"/>
                      </a:cubicBezTo>
                      <a:cubicBezTo>
                        <a:pt x="15494" y="19848"/>
                        <a:pt x="15614" y="19533"/>
                        <a:pt x="15611" y="19203"/>
                      </a:cubicBezTo>
                      <a:cubicBezTo>
                        <a:pt x="15609" y="19072"/>
                        <a:pt x="15589" y="18943"/>
                        <a:pt x="15549" y="18819"/>
                      </a:cubicBezTo>
                      <a:cubicBezTo>
                        <a:pt x="15510" y="18693"/>
                        <a:pt x="15453" y="18572"/>
                        <a:pt x="15380" y="18454"/>
                      </a:cubicBezTo>
                      <a:close/>
                    </a:path>
                  </a:pathLst>
                </a:custGeom>
                <a:solidFill>
                  <a:srgbClr val="1E4A7A"/>
                </a:solidFill>
                <a:ln w="127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200">
                      <a:solidFill>
                        <a:srgbClr val="FFFFFF"/>
                      </a:solidFill>
                    </a:defRPr>
                  </a:pPr>
                  <a:endPara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ïSlíḍè"/>
                <p:cNvSpPr/>
                <p:nvPr/>
              </p:nvSpPr>
              <p:spPr>
                <a:xfrm>
                  <a:off x="5264114" y="4218812"/>
                  <a:ext cx="1089644" cy="1344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85" y="20472"/>
                      </a:moveTo>
                      <a:lnTo>
                        <a:pt x="21328" y="0"/>
                      </a:lnTo>
                      <a:lnTo>
                        <a:pt x="15342" y="0"/>
                      </a:lnTo>
                      <a:cubicBezTo>
                        <a:pt x="15454" y="155"/>
                        <a:pt x="15554" y="316"/>
                        <a:pt x="15642" y="483"/>
                      </a:cubicBezTo>
                      <a:cubicBezTo>
                        <a:pt x="15729" y="650"/>
                        <a:pt x="15803" y="823"/>
                        <a:pt x="15864" y="999"/>
                      </a:cubicBezTo>
                      <a:cubicBezTo>
                        <a:pt x="15925" y="1176"/>
                        <a:pt x="15973" y="1358"/>
                        <a:pt x="16005" y="1544"/>
                      </a:cubicBezTo>
                      <a:cubicBezTo>
                        <a:pt x="16038" y="1729"/>
                        <a:pt x="16055" y="1919"/>
                        <a:pt x="16057" y="2111"/>
                      </a:cubicBezTo>
                      <a:cubicBezTo>
                        <a:pt x="16062" y="2697"/>
                        <a:pt x="15921" y="3255"/>
                        <a:pt x="15662" y="3763"/>
                      </a:cubicBezTo>
                      <a:cubicBezTo>
                        <a:pt x="15402" y="4271"/>
                        <a:pt x="15025" y="4730"/>
                        <a:pt x="14557" y="5115"/>
                      </a:cubicBezTo>
                      <a:cubicBezTo>
                        <a:pt x="14088" y="5500"/>
                        <a:pt x="13528" y="5812"/>
                        <a:pt x="12905" y="6028"/>
                      </a:cubicBezTo>
                      <a:cubicBezTo>
                        <a:pt x="12283" y="6243"/>
                        <a:pt x="11598" y="6363"/>
                        <a:pt x="10876" y="6363"/>
                      </a:cubicBezTo>
                      <a:cubicBezTo>
                        <a:pt x="10156" y="6363"/>
                        <a:pt x="9469" y="6243"/>
                        <a:pt x="8843" y="6028"/>
                      </a:cubicBezTo>
                      <a:cubicBezTo>
                        <a:pt x="8219" y="5812"/>
                        <a:pt x="7655" y="5500"/>
                        <a:pt x="7182" y="5115"/>
                      </a:cubicBezTo>
                      <a:cubicBezTo>
                        <a:pt x="6709" y="4730"/>
                        <a:pt x="6326" y="4271"/>
                        <a:pt x="6061" y="3763"/>
                      </a:cubicBezTo>
                      <a:cubicBezTo>
                        <a:pt x="5797" y="3255"/>
                        <a:pt x="5650" y="2697"/>
                        <a:pt x="5649" y="2111"/>
                      </a:cubicBezTo>
                      <a:cubicBezTo>
                        <a:pt x="5649" y="1919"/>
                        <a:pt x="5666" y="1729"/>
                        <a:pt x="5696" y="1544"/>
                      </a:cubicBezTo>
                      <a:cubicBezTo>
                        <a:pt x="5728" y="1358"/>
                        <a:pt x="5774" y="1176"/>
                        <a:pt x="5833" y="999"/>
                      </a:cubicBezTo>
                      <a:cubicBezTo>
                        <a:pt x="5893" y="823"/>
                        <a:pt x="5966" y="650"/>
                        <a:pt x="6052" y="483"/>
                      </a:cubicBezTo>
                      <a:cubicBezTo>
                        <a:pt x="6137" y="316"/>
                        <a:pt x="6234" y="155"/>
                        <a:pt x="6343" y="0"/>
                      </a:cubicBezTo>
                      <a:lnTo>
                        <a:pt x="68" y="0"/>
                      </a:lnTo>
                      <a:lnTo>
                        <a:pt x="4" y="20472"/>
                      </a:lnTo>
                      <a:lnTo>
                        <a:pt x="0" y="21600"/>
                      </a:lnTo>
                      <a:lnTo>
                        <a:pt x="1371" y="21600"/>
                      </a:lnTo>
                      <a:lnTo>
                        <a:pt x="20235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585" y="20472"/>
                        <a:pt x="21585" y="20472"/>
                      </a:cubicBezTo>
                      <a:close/>
                    </a:path>
                  </a:pathLst>
                </a:custGeom>
                <a:solidFill>
                  <a:srgbClr val="A0B2C5"/>
                </a:solidFill>
                <a:ln w="127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200">
                      <a:solidFill>
                        <a:srgbClr val="FFFFFF"/>
                      </a:solidFill>
                    </a:defRPr>
                  </a:pPr>
                  <a:endPara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5" name="îşľîde"/>
              <p:cNvSpPr/>
              <p:nvPr/>
            </p:nvSpPr>
            <p:spPr>
              <a:xfrm rot="179633">
                <a:off x="6409228" y="1919407"/>
                <a:ext cx="2206599" cy="256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323" extrusionOk="0">
                    <a:moveTo>
                      <a:pt x="21600" y="11140"/>
                    </a:moveTo>
                    <a:cubicBezTo>
                      <a:pt x="14463" y="-5277"/>
                      <a:pt x="7263" y="-3549"/>
                      <a:pt x="0" y="16323"/>
                    </a:cubicBezTo>
                  </a:path>
                </a:pathLst>
              </a:custGeom>
              <a:ln w="12700">
                <a:solidFill>
                  <a:srgbClr val="A0B2C5"/>
                </a:solidFill>
                <a:miter lim="400000"/>
                <a:headEnd type="triangle"/>
                <a:tailEnd type="oval"/>
              </a:ln>
            </p:spPr>
            <p:txBody>
              <a:bodyPr wrap="square" lIns="91440" tIns="45720" rIns="91440" bIns="45720">
                <a:normAutofit fontScale="7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sz="17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2805323" y="2644254"/>
              <a:ext cx="237490" cy="387350"/>
            </a:xfrm>
            <a:custGeom>
              <a:avLst/>
              <a:gdLst>
                <a:gd name="T0" fmla="*/ 23 w 366"/>
                <a:gd name="T1" fmla="*/ 156 h 597"/>
                <a:gd name="T2" fmla="*/ 100 w 366"/>
                <a:gd name="T3" fmla="*/ 252 h 597"/>
                <a:gd name="T4" fmla="*/ 42 w 366"/>
                <a:gd name="T5" fmla="*/ 255 h 597"/>
                <a:gd name="T6" fmla="*/ 356 w 366"/>
                <a:gd name="T7" fmla="*/ 46 h 597"/>
                <a:gd name="T8" fmla="*/ 347 w 366"/>
                <a:gd name="T9" fmla="*/ 87 h 597"/>
                <a:gd name="T10" fmla="*/ 290 w 366"/>
                <a:gd name="T11" fmla="*/ 80 h 597"/>
                <a:gd name="T12" fmla="*/ 340 w 366"/>
                <a:gd name="T13" fmla="*/ 113 h 597"/>
                <a:gd name="T14" fmla="*/ 346 w 366"/>
                <a:gd name="T15" fmla="*/ 114 h 597"/>
                <a:gd name="T16" fmla="*/ 342 w 366"/>
                <a:gd name="T17" fmla="*/ 232 h 597"/>
                <a:gd name="T18" fmla="*/ 270 w 366"/>
                <a:gd name="T19" fmla="*/ 253 h 597"/>
                <a:gd name="T20" fmla="*/ 319 w 366"/>
                <a:gd name="T21" fmla="*/ 260 h 597"/>
                <a:gd name="T22" fmla="*/ 338 w 366"/>
                <a:gd name="T23" fmla="*/ 116 h 597"/>
                <a:gd name="T24" fmla="*/ 270 w 366"/>
                <a:gd name="T25" fmla="*/ 253 h 597"/>
                <a:gd name="T26" fmla="*/ 78 w 366"/>
                <a:gd name="T27" fmla="*/ 578 h 597"/>
                <a:gd name="T28" fmla="*/ 309 w 366"/>
                <a:gd name="T29" fmla="*/ 575 h 597"/>
                <a:gd name="T30" fmla="*/ 40 w 366"/>
                <a:gd name="T31" fmla="*/ 264 h 597"/>
                <a:gd name="T32" fmla="*/ 221 w 366"/>
                <a:gd name="T33" fmla="*/ 100 h 597"/>
                <a:gd name="T34" fmla="*/ 239 w 366"/>
                <a:gd name="T35" fmla="*/ 39 h 597"/>
                <a:gd name="T36" fmla="*/ 196 w 366"/>
                <a:gd name="T37" fmla="*/ 69 h 597"/>
                <a:gd name="T38" fmla="*/ 205 w 366"/>
                <a:gd name="T39" fmla="*/ 253 h 597"/>
                <a:gd name="T40" fmla="*/ 209 w 366"/>
                <a:gd name="T41" fmla="*/ 128 h 597"/>
                <a:gd name="T42" fmla="*/ 263 w 366"/>
                <a:gd name="T43" fmla="*/ 136 h 597"/>
                <a:gd name="T44" fmla="*/ 263 w 366"/>
                <a:gd name="T45" fmla="*/ 104 h 597"/>
                <a:gd name="T46" fmla="*/ 209 w 366"/>
                <a:gd name="T47" fmla="*/ 111 h 597"/>
                <a:gd name="T48" fmla="*/ 206 w 366"/>
                <a:gd name="T49" fmla="*/ 67 h 597"/>
                <a:gd name="T50" fmla="*/ 163 w 366"/>
                <a:gd name="T51" fmla="*/ 90 h 597"/>
                <a:gd name="T52" fmla="*/ 175 w 366"/>
                <a:gd name="T53" fmla="*/ 252 h 597"/>
                <a:gd name="T54" fmla="*/ 126 w 366"/>
                <a:gd name="T55" fmla="*/ 260 h 597"/>
                <a:gd name="T56" fmla="*/ 137 w 366"/>
                <a:gd name="T57" fmla="*/ 37 h 597"/>
                <a:gd name="T58" fmla="*/ 186 w 366"/>
                <a:gd name="T59" fmla="*/ 254 h 597"/>
                <a:gd name="T60" fmla="*/ 57 w 366"/>
                <a:gd name="T61" fmla="*/ 105 h 597"/>
                <a:gd name="T62" fmla="*/ 14 w 366"/>
                <a:gd name="T63" fmla="*/ 115 h 597"/>
                <a:gd name="T64" fmla="*/ 68 w 366"/>
                <a:gd name="T65" fmla="*/ 72 h 597"/>
                <a:gd name="T66" fmla="*/ 112 w 366"/>
                <a:gd name="T67" fmla="*/ 253 h 597"/>
                <a:gd name="T68" fmla="*/ 74 w 366"/>
                <a:gd name="T69" fmla="*/ 136 h 597"/>
                <a:gd name="T70" fmla="*/ 22 w 366"/>
                <a:gd name="T71" fmla="*/ 154 h 597"/>
                <a:gd name="T72" fmla="*/ 14 w 366"/>
                <a:gd name="T73" fmla="*/ 124 h 597"/>
                <a:gd name="T74" fmla="*/ 68 w 366"/>
                <a:gd name="T75" fmla="*/ 114 h 597"/>
                <a:gd name="T76" fmla="*/ 326 w 366"/>
                <a:gd name="T77" fmla="*/ 15 h 597"/>
                <a:gd name="T78" fmla="*/ 301 w 366"/>
                <a:gd name="T79" fmla="*/ 73 h 597"/>
                <a:gd name="T80" fmla="*/ 209 w 366"/>
                <a:gd name="T81" fmla="*/ 250 h 597"/>
                <a:gd name="T82" fmla="*/ 262 w 366"/>
                <a:gd name="T83" fmla="*/ 139 h 597"/>
                <a:gd name="T84" fmla="*/ 260 w 366"/>
                <a:gd name="T85" fmla="*/ 26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6" h="597">
                  <a:moveTo>
                    <a:pt x="42" y="255"/>
                  </a:moveTo>
                  <a:cubicBezTo>
                    <a:pt x="19" y="162"/>
                    <a:pt x="19" y="162"/>
                    <a:pt x="19" y="162"/>
                  </a:cubicBezTo>
                  <a:cubicBezTo>
                    <a:pt x="18" y="159"/>
                    <a:pt x="19" y="158"/>
                    <a:pt x="23" y="156"/>
                  </a:cubicBezTo>
                  <a:cubicBezTo>
                    <a:pt x="38" y="152"/>
                    <a:pt x="53" y="149"/>
                    <a:pt x="69" y="145"/>
                  </a:cubicBezTo>
                  <a:cubicBezTo>
                    <a:pt x="72" y="144"/>
                    <a:pt x="74" y="145"/>
                    <a:pt x="75" y="149"/>
                  </a:cubicBezTo>
                  <a:cubicBezTo>
                    <a:pt x="100" y="252"/>
                    <a:pt x="100" y="252"/>
                    <a:pt x="100" y="252"/>
                  </a:cubicBezTo>
                  <a:cubicBezTo>
                    <a:pt x="101" y="256"/>
                    <a:pt x="98" y="260"/>
                    <a:pt x="94" y="260"/>
                  </a:cubicBezTo>
                  <a:cubicBezTo>
                    <a:pt x="49" y="260"/>
                    <a:pt x="49" y="260"/>
                    <a:pt x="49" y="260"/>
                  </a:cubicBezTo>
                  <a:cubicBezTo>
                    <a:pt x="45" y="260"/>
                    <a:pt x="43" y="258"/>
                    <a:pt x="42" y="255"/>
                  </a:cubicBezTo>
                  <a:close/>
                  <a:moveTo>
                    <a:pt x="365" y="49"/>
                  </a:moveTo>
                  <a:cubicBezTo>
                    <a:pt x="366" y="48"/>
                    <a:pt x="365" y="47"/>
                    <a:pt x="363" y="47"/>
                  </a:cubicBezTo>
                  <a:cubicBezTo>
                    <a:pt x="361" y="47"/>
                    <a:pt x="358" y="46"/>
                    <a:pt x="356" y="46"/>
                  </a:cubicBezTo>
                  <a:cubicBezTo>
                    <a:pt x="354" y="46"/>
                    <a:pt x="354" y="46"/>
                    <a:pt x="354" y="48"/>
                  </a:cubicBezTo>
                  <a:cubicBezTo>
                    <a:pt x="352" y="61"/>
                    <a:pt x="350" y="74"/>
                    <a:pt x="349" y="87"/>
                  </a:cubicBezTo>
                  <a:cubicBezTo>
                    <a:pt x="348" y="91"/>
                    <a:pt x="347" y="92"/>
                    <a:pt x="347" y="87"/>
                  </a:cubicBezTo>
                  <a:cubicBezTo>
                    <a:pt x="347" y="83"/>
                    <a:pt x="347" y="83"/>
                    <a:pt x="344" y="83"/>
                  </a:cubicBezTo>
                  <a:cubicBezTo>
                    <a:pt x="328" y="81"/>
                    <a:pt x="311" y="79"/>
                    <a:pt x="295" y="77"/>
                  </a:cubicBezTo>
                  <a:cubicBezTo>
                    <a:pt x="291" y="76"/>
                    <a:pt x="291" y="76"/>
                    <a:pt x="290" y="80"/>
                  </a:cubicBezTo>
                  <a:cubicBezTo>
                    <a:pt x="290" y="87"/>
                    <a:pt x="289" y="95"/>
                    <a:pt x="288" y="102"/>
                  </a:cubicBezTo>
                  <a:cubicBezTo>
                    <a:pt x="287" y="107"/>
                    <a:pt x="288" y="107"/>
                    <a:pt x="291" y="108"/>
                  </a:cubicBezTo>
                  <a:cubicBezTo>
                    <a:pt x="308" y="110"/>
                    <a:pt x="324" y="111"/>
                    <a:pt x="340" y="113"/>
                  </a:cubicBezTo>
                  <a:cubicBezTo>
                    <a:pt x="343" y="114"/>
                    <a:pt x="344" y="113"/>
                    <a:pt x="344" y="109"/>
                  </a:cubicBezTo>
                  <a:cubicBezTo>
                    <a:pt x="345" y="105"/>
                    <a:pt x="347" y="106"/>
                    <a:pt x="346" y="110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1" y="152"/>
                    <a:pt x="337" y="189"/>
                    <a:pt x="333" y="227"/>
                  </a:cubicBezTo>
                  <a:cubicBezTo>
                    <a:pt x="332" y="230"/>
                    <a:pt x="332" y="231"/>
                    <a:pt x="334" y="231"/>
                  </a:cubicBezTo>
                  <a:cubicBezTo>
                    <a:pt x="337" y="231"/>
                    <a:pt x="339" y="232"/>
                    <a:pt x="342" y="232"/>
                  </a:cubicBezTo>
                  <a:cubicBezTo>
                    <a:pt x="344" y="232"/>
                    <a:pt x="344" y="232"/>
                    <a:pt x="344" y="230"/>
                  </a:cubicBezTo>
                  <a:cubicBezTo>
                    <a:pt x="351" y="169"/>
                    <a:pt x="358" y="110"/>
                    <a:pt x="365" y="49"/>
                  </a:cubicBezTo>
                  <a:close/>
                  <a:moveTo>
                    <a:pt x="270" y="253"/>
                  </a:moveTo>
                  <a:cubicBezTo>
                    <a:pt x="270" y="254"/>
                    <a:pt x="270" y="256"/>
                    <a:pt x="272" y="258"/>
                  </a:cubicBezTo>
                  <a:cubicBezTo>
                    <a:pt x="273" y="259"/>
                    <a:pt x="275" y="260"/>
                    <a:pt x="277" y="260"/>
                  </a:cubicBezTo>
                  <a:cubicBezTo>
                    <a:pt x="319" y="260"/>
                    <a:pt x="319" y="260"/>
                    <a:pt x="319" y="260"/>
                  </a:cubicBezTo>
                  <a:cubicBezTo>
                    <a:pt x="327" y="260"/>
                    <a:pt x="327" y="259"/>
                    <a:pt x="328" y="251"/>
                  </a:cubicBezTo>
                  <a:cubicBezTo>
                    <a:pt x="343" y="121"/>
                    <a:pt x="343" y="121"/>
                    <a:pt x="343" y="121"/>
                  </a:cubicBezTo>
                  <a:cubicBezTo>
                    <a:pt x="343" y="117"/>
                    <a:pt x="342" y="116"/>
                    <a:pt x="338" y="116"/>
                  </a:cubicBezTo>
                  <a:cubicBezTo>
                    <a:pt x="323" y="114"/>
                    <a:pt x="308" y="112"/>
                    <a:pt x="292" y="111"/>
                  </a:cubicBezTo>
                  <a:cubicBezTo>
                    <a:pt x="287" y="110"/>
                    <a:pt x="287" y="111"/>
                    <a:pt x="286" y="115"/>
                  </a:cubicBezTo>
                  <a:lnTo>
                    <a:pt x="270" y="253"/>
                  </a:lnTo>
                  <a:close/>
                  <a:moveTo>
                    <a:pt x="40" y="264"/>
                  </a:moveTo>
                  <a:cubicBezTo>
                    <a:pt x="29" y="266"/>
                    <a:pt x="28" y="271"/>
                    <a:pt x="31" y="286"/>
                  </a:cubicBezTo>
                  <a:cubicBezTo>
                    <a:pt x="47" y="383"/>
                    <a:pt x="62" y="481"/>
                    <a:pt x="78" y="578"/>
                  </a:cubicBezTo>
                  <a:cubicBezTo>
                    <a:pt x="81" y="595"/>
                    <a:pt x="87" y="597"/>
                    <a:pt x="108" y="597"/>
                  </a:cubicBezTo>
                  <a:cubicBezTo>
                    <a:pt x="165" y="597"/>
                    <a:pt x="223" y="597"/>
                    <a:pt x="280" y="597"/>
                  </a:cubicBezTo>
                  <a:cubicBezTo>
                    <a:pt x="302" y="597"/>
                    <a:pt x="306" y="594"/>
                    <a:pt x="309" y="575"/>
                  </a:cubicBezTo>
                  <a:cubicBezTo>
                    <a:pt x="321" y="478"/>
                    <a:pt x="333" y="382"/>
                    <a:pt x="346" y="285"/>
                  </a:cubicBezTo>
                  <a:cubicBezTo>
                    <a:pt x="348" y="271"/>
                    <a:pt x="344" y="266"/>
                    <a:pt x="331" y="264"/>
                  </a:cubicBezTo>
                  <a:lnTo>
                    <a:pt x="40" y="264"/>
                  </a:lnTo>
                  <a:close/>
                  <a:moveTo>
                    <a:pt x="239" y="39"/>
                  </a:moveTo>
                  <a:cubicBezTo>
                    <a:pt x="216" y="39"/>
                    <a:pt x="216" y="76"/>
                    <a:pt x="216" y="96"/>
                  </a:cubicBezTo>
                  <a:cubicBezTo>
                    <a:pt x="216" y="100"/>
                    <a:pt x="217" y="100"/>
                    <a:pt x="221" y="100"/>
                  </a:cubicBezTo>
                  <a:cubicBezTo>
                    <a:pt x="233" y="100"/>
                    <a:pt x="245" y="100"/>
                    <a:pt x="257" y="101"/>
                  </a:cubicBezTo>
                  <a:cubicBezTo>
                    <a:pt x="261" y="101"/>
                    <a:pt x="261" y="100"/>
                    <a:pt x="261" y="96"/>
                  </a:cubicBezTo>
                  <a:cubicBezTo>
                    <a:pt x="261" y="75"/>
                    <a:pt x="262" y="39"/>
                    <a:pt x="239" y="39"/>
                  </a:cubicBezTo>
                  <a:close/>
                  <a:moveTo>
                    <a:pt x="206" y="67"/>
                  </a:moveTo>
                  <a:cubicBezTo>
                    <a:pt x="204" y="67"/>
                    <a:pt x="201" y="67"/>
                    <a:pt x="198" y="67"/>
                  </a:cubicBezTo>
                  <a:cubicBezTo>
                    <a:pt x="197" y="67"/>
                    <a:pt x="196" y="67"/>
                    <a:pt x="196" y="69"/>
                  </a:cubicBezTo>
                  <a:cubicBezTo>
                    <a:pt x="196" y="129"/>
                    <a:pt x="195" y="190"/>
                    <a:pt x="195" y="250"/>
                  </a:cubicBezTo>
                  <a:cubicBezTo>
                    <a:pt x="195" y="253"/>
                    <a:pt x="195" y="253"/>
                    <a:pt x="197" y="253"/>
                  </a:cubicBezTo>
                  <a:cubicBezTo>
                    <a:pt x="200" y="253"/>
                    <a:pt x="203" y="253"/>
                    <a:pt x="205" y="253"/>
                  </a:cubicBezTo>
                  <a:cubicBezTo>
                    <a:pt x="207" y="253"/>
                    <a:pt x="207" y="253"/>
                    <a:pt x="207" y="249"/>
                  </a:cubicBezTo>
                  <a:cubicBezTo>
                    <a:pt x="207" y="210"/>
                    <a:pt x="208" y="170"/>
                    <a:pt x="208" y="130"/>
                  </a:cubicBezTo>
                  <a:cubicBezTo>
                    <a:pt x="208" y="129"/>
                    <a:pt x="208" y="128"/>
                    <a:pt x="209" y="128"/>
                  </a:cubicBezTo>
                  <a:cubicBezTo>
                    <a:pt x="210" y="128"/>
                    <a:pt x="210" y="129"/>
                    <a:pt x="210" y="131"/>
                  </a:cubicBezTo>
                  <a:cubicBezTo>
                    <a:pt x="210" y="135"/>
                    <a:pt x="210" y="135"/>
                    <a:pt x="214" y="135"/>
                  </a:cubicBezTo>
                  <a:cubicBezTo>
                    <a:pt x="230" y="136"/>
                    <a:pt x="246" y="136"/>
                    <a:pt x="263" y="136"/>
                  </a:cubicBezTo>
                  <a:cubicBezTo>
                    <a:pt x="266" y="136"/>
                    <a:pt x="267" y="135"/>
                    <a:pt x="267" y="131"/>
                  </a:cubicBezTo>
                  <a:cubicBezTo>
                    <a:pt x="267" y="123"/>
                    <a:pt x="267" y="116"/>
                    <a:pt x="267" y="108"/>
                  </a:cubicBezTo>
                  <a:cubicBezTo>
                    <a:pt x="267" y="105"/>
                    <a:pt x="266" y="104"/>
                    <a:pt x="263" y="104"/>
                  </a:cubicBezTo>
                  <a:cubicBezTo>
                    <a:pt x="246" y="104"/>
                    <a:pt x="230" y="104"/>
                    <a:pt x="214" y="104"/>
                  </a:cubicBezTo>
                  <a:cubicBezTo>
                    <a:pt x="210" y="104"/>
                    <a:pt x="210" y="105"/>
                    <a:pt x="210" y="108"/>
                  </a:cubicBezTo>
                  <a:cubicBezTo>
                    <a:pt x="210" y="110"/>
                    <a:pt x="210" y="111"/>
                    <a:pt x="209" y="111"/>
                  </a:cubicBezTo>
                  <a:cubicBezTo>
                    <a:pt x="208" y="111"/>
                    <a:pt x="208" y="110"/>
                    <a:pt x="208" y="108"/>
                  </a:cubicBezTo>
                  <a:cubicBezTo>
                    <a:pt x="208" y="95"/>
                    <a:pt x="208" y="82"/>
                    <a:pt x="208" y="69"/>
                  </a:cubicBezTo>
                  <a:cubicBezTo>
                    <a:pt x="208" y="67"/>
                    <a:pt x="208" y="67"/>
                    <a:pt x="206" y="67"/>
                  </a:cubicBezTo>
                  <a:close/>
                  <a:moveTo>
                    <a:pt x="182" y="255"/>
                  </a:moveTo>
                  <a:cubicBezTo>
                    <a:pt x="181" y="252"/>
                    <a:pt x="182" y="250"/>
                    <a:pt x="182" y="244"/>
                  </a:cubicBezTo>
                  <a:cubicBezTo>
                    <a:pt x="188" y="208"/>
                    <a:pt x="180" y="113"/>
                    <a:pt x="163" y="90"/>
                  </a:cubicBezTo>
                  <a:cubicBezTo>
                    <a:pt x="157" y="82"/>
                    <a:pt x="155" y="78"/>
                    <a:pt x="157" y="87"/>
                  </a:cubicBezTo>
                  <a:cubicBezTo>
                    <a:pt x="158" y="94"/>
                    <a:pt x="158" y="97"/>
                    <a:pt x="157" y="102"/>
                  </a:cubicBezTo>
                  <a:cubicBezTo>
                    <a:pt x="151" y="133"/>
                    <a:pt x="168" y="219"/>
                    <a:pt x="175" y="252"/>
                  </a:cubicBezTo>
                  <a:cubicBezTo>
                    <a:pt x="175" y="254"/>
                    <a:pt x="175" y="256"/>
                    <a:pt x="173" y="257"/>
                  </a:cubicBezTo>
                  <a:cubicBezTo>
                    <a:pt x="172" y="259"/>
                    <a:pt x="170" y="260"/>
                    <a:pt x="168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3" y="260"/>
                    <a:pt x="121" y="258"/>
                    <a:pt x="120" y="255"/>
                  </a:cubicBezTo>
                  <a:cubicBezTo>
                    <a:pt x="90" y="142"/>
                    <a:pt x="64" y="12"/>
                    <a:pt x="99" y="4"/>
                  </a:cubicBezTo>
                  <a:cubicBezTo>
                    <a:pt x="115" y="0"/>
                    <a:pt x="131" y="27"/>
                    <a:pt x="137" y="37"/>
                  </a:cubicBezTo>
                  <a:cubicBezTo>
                    <a:pt x="149" y="57"/>
                    <a:pt x="157" y="68"/>
                    <a:pt x="167" y="86"/>
                  </a:cubicBezTo>
                  <a:cubicBezTo>
                    <a:pt x="181" y="114"/>
                    <a:pt x="193" y="210"/>
                    <a:pt x="185" y="245"/>
                  </a:cubicBezTo>
                  <a:cubicBezTo>
                    <a:pt x="185" y="249"/>
                    <a:pt x="185" y="251"/>
                    <a:pt x="186" y="254"/>
                  </a:cubicBezTo>
                  <a:cubicBezTo>
                    <a:pt x="187" y="256"/>
                    <a:pt x="183" y="258"/>
                    <a:pt x="182" y="255"/>
                  </a:cubicBezTo>
                  <a:close/>
                  <a:moveTo>
                    <a:pt x="22" y="54"/>
                  </a:moveTo>
                  <a:cubicBezTo>
                    <a:pt x="45" y="49"/>
                    <a:pt x="53" y="89"/>
                    <a:pt x="57" y="105"/>
                  </a:cubicBezTo>
                  <a:cubicBezTo>
                    <a:pt x="58" y="108"/>
                    <a:pt x="58" y="109"/>
                    <a:pt x="54" y="110"/>
                  </a:cubicBezTo>
                  <a:cubicBezTo>
                    <a:pt x="42" y="112"/>
                    <a:pt x="31" y="115"/>
                    <a:pt x="19" y="118"/>
                  </a:cubicBezTo>
                  <a:cubicBezTo>
                    <a:pt x="15" y="119"/>
                    <a:pt x="15" y="119"/>
                    <a:pt x="14" y="115"/>
                  </a:cubicBezTo>
                  <a:cubicBezTo>
                    <a:pt x="9" y="95"/>
                    <a:pt x="0" y="60"/>
                    <a:pt x="22" y="54"/>
                  </a:cubicBezTo>
                  <a:close/>
                  <a:moveTo>
                    <a:pt x="61" y="74"/>
                  </a:moveTo>
                  <a:cubicBezTo>
                    <a:pt x="63" y="73"/>
                    <a:pt x="65" y="73"/>
                    <a:pt x="68" y="72"/>
                  </a:cubicBezTo>
                  <a:cubicBezTo>
                    <a:pt x="70" y="71"/>
                    <a:pt x="70" y="72"/>
                    <a:pt x="71" y="73"/>
                  </a:cubicBezTo>
                  <a:cubicBezTo>
                    <a:pt x="85" y="132"/>
                    <a:pt x="99" y="191"/>
                    <a:pt x="114" y="249"/>
                  </a:cubicBezTo>
                  <a:cubicBezTo>
                    <a:pt x="115" y="252"/>
                    <a:pt x="115" y="252"/>
                    <a:pt x="112" y="253"/>
                  </a:cubicBezTo>
                  <a:cubicBezTo>
                    <a:pt x="110" y="253"/>
                    <a:pt x="108" y="254"/>
                    <a:pt x="105" y="254"/>
                  </a:cubicBezTo>
                  <a:cubicBezTo>
                    <a:pt x="103" y="255"/>
                    <a:pt x="103" y="254"/>
                    <a:pt x="102" y="252"/>
                  </a:cubicBezTo>
                  <a:cubicBezTo>
                    <a:pt x="93" y="213"/>
                    <a:pt x="83" y="175"/>
                    <a:pt x="74" y="136"/>
                  </a:cubicBezTo>
                  <a:cubicBezTo>
                    <a:pt x="73" y="133"/>
                    <a:pt x="71" y="133"/>
                    <a:pt x="72" y="137"/>
                  </a:cubicBezTo>
                  <a:cubicBezTo>
                    <a:pt x="73" y="141"/>
                    <a:pt x="72" y="141"/>
                    <a:pt x="69" y="142"/>
                  </a:cubicBezTo>
                  <a:cubicBezTo>
                    <a:pt x="53" y="146"/>
                    <a:pt x="37" y="150"/>
                    <a:pt x="22" y="154"/>
                  </a:cubicBezTo>
                  <a:cubicBezTo>
                    <a:pt x="18" y="155"/>
                    <a:pt x="17" y="155"/>
                    <a:pt x="16" y="150"/>
                  </a:cubicBezTo>
                  <a:cubicBezTo>
                    <a:pt x="14" y="143"/>
                    <a:pt x="13" y="136"/>
                    <a:pt x="11" y="128"/>
                  </a:cubicBezTo>
                  <a:cubicBezTo>
                    <a:pt x="10" y="125"/>
                    <a:pt x="11" y="125"/>
                    <a:pt x="14" y="124"/>
                  </a:cubicBezTo>
                  <a:cubicBezTo>
                    <a:pt x="30" y="120"/>
                    <a:pt x="46" y="116"/>
                    <a:pt x="62" y="112"/>
                  </a:cubicBezTo>
                  <a:cubicBezTo>
                    <a:pt x="65" y="111"/>
                    <a:pt x="65" y="111"/>
                    <a:pt x="66" y="115"/>
                  </a:cubicBezTo>
                  <a:cubicBezTo>
                    <a:pt x="67" y="119"/>
                    <a:pt x="69" y="118"/>
                    <a:pt x="68" y="114"/>
                  </a:cubicBezTo>
                  <a:cubicBezTo>
                    <a:pt x="65" y="101"/>
                    <a:pt x="62" y="89"/>
                    <a:pt x="59" y="76"/>
                  </a:cubicBezTo>
                  <a:cubicBezTo>
                    <a:pt x="59" y="75"/>
                    <a:pt x="59" y="74"/>
                    <a:pt x="61" y="74"/>
                  </a:cubicBezTo>
                  <a:close/>
                  <a:moveTo>
                    <a:pt x="326" y="15"/>
                  </a:moveTo>
                  <a:cubicBezTo>
                    <a:pt x="351" y="17"/>
                    <a:pt x="344" y="58"/>
                    <a:pt x="342" y="74"/>
                  </a:cubicBezTo>
                  <a:cubicBezTo>
                    <a:pt x="342" y="78"/>
                    <a:pt x="341" y="78"/>
                    <a:pt x="337" y="78"/>
                  </a:cubicBezTo>
                  <a:cubicBezTo>
                    <a:pt x="325" y="76"/>
                    <a:pt x="313" y="75"/>
                    <a:pt x="301" y="73"/>
                  </a:cubicBezTo>
                  <a:cubicBezTo>
                    <a:pt x="298" y="73"/>
                    <a:pt x="297" y="73"/>
                    <a:pt x="298" y="69"/>
                  </a:cubicBezTo>
                  <a:cubicBezTo>
                    <a:pt x="300" y="48"/>
                    <a:pt x="304" y="12"/>
                    <a:pt x="326" y="15"/>
                  </a:cubicBezTo>
                  <a:close/>
                  <a:moveTo>
                    <a:pt x="209" y="250"/>
                  </a:moveTo>
                  <a:cubicBezTo>
                    <a:pt x="210" y="143"/>
                    <a:pt x="210" y="143"/>
                    <a:pt x="210" y="143"/>
                  </a:cubicBezTo>
                  <a:cubicBezTo>
                    <a:pt x="210" y="139"/>
                    <a:pt x="211" y="138"/>
                    <a:pt x="215" y="138"/>
                  </a:cubicBezTo>
                  <a:cubicBezTo>
                    <a:pt x="231" y="138"/>
                    <a:pt x="246" y="138"/>
                    <a:pt x="262" y="139"/>
                  </a:cubicBezTo>
                  <a:cubicBezTo>
                    <a:pt x="266" y="139"/>
                    <a:pt x="267" y="139"/>
                    <a:pt x="267" y="143"/>
                  </a:cubicBezTo>
                  <a:cubicBezTo>
                    <a:pt x="266" y="253"/>
                    <a:pt x="266" y="253"/>
                    <a:pt x="266" y="253"/>
                  </a:cubicBezTo>
                  <a:cubicBezTo>
                    <a:pt x="266" y="257"/>
                    <a:pt x="263" y="260"/>
                    <a:pt x="260" y="260"/>
                  </a:cubicBezTo>
                  <a:cubicBezTo>
                    <a:pt x="216" y="260"/>
                    <a:pt x="216" y="260"/>
                    <a:pt x="216" y="260"/>
                  </a:cubicBezTo>
                  <a:cubicBezTo>
                    <a:pt x="210" y="260"/>
                    <a:pt x="209" y="255"/>
                    <a:pt x="209" y="250"/>
                  </a:cubicBezTo>
                  <a:close/>
                </a:path>
              </a:pathLst>
            </a:custGeom>
            <a:gradFill>
              <a:gsLst>
                <a:gs pos="44000">
                  <a:srgbClr val="A0B2C5"/>
                </a:gs>
                <a:gs pos="86000">
                  <a:srgbClr val="1E4A7A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8"/>
            <p:cNvSpPr>
              <a:spLocks noEditPoints="1"/>
            </p:cNvSpPr>
            <p:nvPr/>
          </p:nvSpPr>
          <p:spPr bwMode="auto">
            <a:xfrm>
              <a:off x="2714837" y="3725412"/>
              <a:ext cx="418465" cy="344170"/>
            </a:xfrm>
            <a:custGeom>
              <a:avLst/>
              <a:gdLst>
                <a:gd name="T0" fmla="*/ 90 w 733"/>
                <a:gd name="T1" fmla="*/ 204 h 654"/>
                <a:gd name="T2" fmla="*/ 110 w 733"/>
                <a:gd name="T3" fmla="*/ 188 h 654"/>
                <a:gd name="T4" fmla="*/ 334 w 733"/>
                <a:gd name="T5" fmla="*/ 317 h 654"/>
                <a:gd name="T6" fmla="*/ 340 w 733"/>
                <a:gd name="T7" fmla="*/ 318 h 654"/>
                <a:gd name="T8" fmla="*/ 350 w 733"/>
                <a:gd name="T9" fmla="*/ 308 h 654"/>
                <a:gd name="T10" fmla="*/ 350 w 733"/>
                <a:gd name="T11" fmla="*/ 305 h 654"/>
                <a:gd name="T12" fmla="*/ 283 w 733"/>
                <a:gd name="T13" fmla="*/ 58 h 654"/>
                <a:gd name="T14" fmla="*/ 295 w 733"/>
                <a:gd name="T15" fmla="*/ 46 h 654"/>
                <a:gd name="T16" fmla="*/ 408 w 733"/>
                <a:gd name="T17" fmla="*/ 593 h 654"/>
                <a:gd name="T18" fmla="*/ 90 w 733"/>
                <a:gd name="T19" fmla="*/ 204 h 654"/>
                <a:gd name="T20" fmla="*/ 235 w 733"/>
                <a:gd name="T21" fmla="*/ 12 h 654"/>
                <a:gd name="T22" fmla="*/ 244 w 733"/>
                <a:gd name="T23" fmla="*/ 9 h 654"/>
                <a:gd name="T24" fmla="*/ 255 w 733"/>
                <a:gd name="T25" fmla="*/ 17 h 654"/>
                <a:gd name="T26" fmla="*/ 321 w 733"/>
                <a:gd name="T27" fmla="*/ 264 h 654"/>
                <a:gd name="T28" fmla="*/ 305 w 733"/>
                <a:gd name="T29" fmla="*/ 276 h 654"/>
                <a:gd name="T30" fmla="*/ 81 w 733"/>
                <a:gd name="T31" fmla="*/ 147 h 654"/>
                <a:gd name="T32" fmla="*/ 78 w 733"/>
                <a:gd name="T33" fmla="*/ 132 h 654"/>
                <a:gd name="T34" fmla="*/ 235 w 733"/>
                <a:gd name="T35" fmla="*/ 12 h 654"/>
                <a:gd name="T36" fmla="*/ 110 w 733"/>
                <a:gd name="T37" fmla="*/ 138 h 654"/>
                <a:gd name="T38" fmla="*/ 276 w 733"/>
                <a:gd name="T39" fmla="*/ 234 h 654"/>
                <a:gd name="T40" fmla="*/ 288 w 733"/>
                <a:gd name="T41" fmla="*/ 225 h 654"/>
                <a:gd name="T42" fmla="*/ 239 w 733"/>
                <a:gd name="T43" fmla="*/ 42 h 654"/>
                <a:gd name="T44" fmla="*/ 228 w 733"/>
                <a:gd name="T45" fmla="*/ 36 h 654"/>
                <a:gd name="T46" fmla="*/ 107 w 733"/>
                <a:gd name="T47" fmla="*/ 126 h 654"/>
                <a:gd name="T48" fmla="*/ 110 w 733"/>
                <a:gd name="T49" fmla="*/ 138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3" h="654">
                  <a:moveTo>
                    <a:pt x="90" y="204"/>
                  </a:moveTo>
                  <a:cubicBezTo>
                    <a:pt x="99" y="183"/>
                    <a:pt x="104" y="184"/>
                    <a:pt x="110" y="188"/>
                  </a:cubicBezTo>
                  <a:cubicBezTo>
                    <a:pt x="334" y="317"/>
                    <a:pt x="334" y="317"/>
                    <a:pt x="334" y="317"/>
                  </a:cubicBezTo>
                  <a:cubicBezTo>
                    <a:pt x="336" y="318"/>
                    <a:pt x="338" y="318"/>
                    <a:pt x="340" y="318"/>
                  </a:cubicBezTo>
                  <a:cubicBezTo>
                    <a:pt x="345" y="318"/>
                    <a:pt x="350" y="314"/>
                    <a:pt x="350" y="308"/>
                  </a:cubicBezTo>
                  <a:cubicBezTo>
                    <a:pt x="350" y="307"/>
                    <a:pt x="350" y="306"/>
                    <a:pt x="350" y="305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49"/>
                    <a:pt x="282" y="48"/>
                    <a:pt x="295" y="46"/>
                  </a:cubicBezTo>
                  <a:cubicBezTo>
                    <a:pt x="623" y="0"/>
                    <a:pt x="733" y="506"/>
                    <a:pt x="408" y="593"/>
                  </a:cubicBezTo>
                  <a:cubicBezTo>
                    <a:pt x="183" y="654"/>
                    <a:pt x="0" y="410"/>
                    <a:pt x="90" y="204"/>
                  </a:cubicBezTo>
                  <a:close/>
                  <a:moveTo>
                    <a:pt x="235" y="12"/>
                  </a:moveTo>
                  <a:cubicBezTo>
                    <a:pt x="238" y="11"/>
                    <a:pt x="241" y="10"/>
                    <a:pt x="244" y="9"/>
                  </a:cubicBezTo>
                  <a:cubicBezTo>
                    <a:pt x="249" y="9"/>
                    <a:pt x="253" y="11"/>
                    <a:pt x="255" y="17"/>
                  </a:cubicBezTo>
                  <a:cubicBezTo>
                    <a:pt x="321" y="264"/>
                    <a:pt x="321" y="264"/>
                    <a:pt x="321" y="264"/>
                  </a:cubicBezTo>
                  <a:cubicBezTo>
                    <a:pt x="323" y="273"/>
                    <a:pt x="314" y="281"/>
                    <a:pt x="305" y="276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76" y="144"/>
                    <a:pt x="75" y="137"/>
                    <a:pt x="78" y="132"/>
                  </a:cubicBezTo>
                  <a:cubicBezTo>
                    <a:pt x="113" y="73"/>
                    <a:pt x="168" y="30"/>
                    <a:pt x="235" y="12"/>
                  </a:cubicBezTo>
                  <a:close/>
                  <a:moveTo>
                    <a:pt x="110" y="138"/>
                  </a:moveTo>
                  <a:cubicBezTo>
                    <a:pt x="276" y="234"/>
                    <a:pt x="276" y="234"/>
                    <a:pt x="276" y="234"/>
                  </a:cubicBezTo>
                  <a:cubicBezTo>
                    <a:pt x="288" y="242"/>
                    <a:pt x="292" y="240"/>
                    <a:pt x="288" y="225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7" y="36"/>
                    <a:pt x="235" y="34"/>
                    <a:pt x="228" y="36"/>
                  </a:cubicBezTo>
                  <a:cubicBezTo>
                    <a:pt x="179" y="52"/>
                    <a:pt x="137" y="84"/>
                    <a:pt x="107" y="126"/>
                  </a:cubicBezTo>
                  <a:cubicBezTo>
                    <a:pt x="103" y="132"/>
                    <a:pt x="104" y="135"/>
                    <a:pt x="110" y="138"/>
                  </a:cubicBezTo>
                  <a:close/>
                </a:path>
              </a:pathLst>
            </a:custGeom>
            <a:gradFill>
              <a:gsLst>
                <a:gs pos="44000">
                  <a:srgbClr val="A0B2C5"/>
                </a:gs>
                <a:gs pos="86000">
                  <a:srgbClr val="1E4A7A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30"/>
            <p:cNvSpPr>
              <a:spLocks noEditPoints="1"/>
            </p:cNvSpPr>
            <p:nvPr/>
          </p:nvSpPr>
          <p:spPr bwMode="auto">
            <a:xfrm>
              <a:off x="2783099" y="5037166"/>
              <a:ext cx="281940" cy="330835"/>
            </a:xfrm>
            <a:custGeom>
              <a:avLst/>
              <a:gdLst>
                <a:gd name="T0" fmla="*/ 335 w 471"/>
                <a:gd name="T1" fmla="*/ 198 h 594"/>
                <a:gd name="T2" fmla="*/ 120 w 471"/>
                <a:gd name="T3" fmla="*/ 198 h 594"/>
                <a:gd name="T4" fmla="*/ 116 w 471"/>
                <a:gd name="T5" fmla="*/ 200 h 594"/>
                <a:gd name="T6" fmla="*/ 75 w 471"/>
                <a:gd name="T7" fmla="*/ 366 h 594"/>
                <a:gd name="T8" fmla="*/ 78 w 471"/>
                <a:gd name="T9" fmla="*/ 370 h 594"/>
                <a:gd name="T10" fmla="*/ 163 w 471"/>
                <a:gd name="T11" fmla="*/ 370 h 594"/>
                <a:gd name="T12" fmla="*/ 393 w 471"/>
                <a:gd name="T13" fmla="*/ 370 h 594"/>
                <a:gd name="T14" fmla="*/ 396 w 471"/>
                <a:gd name="T15" fmla="*/ 366 h 594"/>
                <a:gd name="T16" fmla="*/ 355 w 471"/>
                <a:gd name="T17" fmla="*/ 200 h 594"/>
                <a:gd name="T18" fmla="*/ 352 w 471"/>
                <a:gd name="T19" fmla="*/ 198 h 594"/>
                <a:gd name="T20" fmla="*/ 335 w 471"/>
                <a:gd name="T21" fmla="*/ 198 h 594"/>
                <a:gd name="T22" fmla="*/ 218 w 471"/>
                <a:gd name="T23" fmla="*/ 37 h 594"/>
                <a:gd name="T24" fmla="*/ 267 w 471"/>
                <a:gd name="T25" fmla="*/ 37 h 594"/>
                <a:gd name="T26" fmla="*/ 267 w 471"/>
                <a:gd name="T27" fmla="*/ 60 h 594"/>
                <a:gd name="T28" fmla="*/ 218 w 471"/>
                <a:gd name="T29" fmla="*/ 60 h 594"/>
                <a:gd name="T30" fmla="*/ 218 w 471"/>
                <a:gd name="T31" fmla="*/ 37 h 594"/>
                <a:gd name="T32" fmla="*/ 218 w 471"/>
                <a:gd name="T33" fmla="*/ 517 h 594"/>
                <a:gd name="T34" fmla="*/ 267 w 471"/>
                <a:gd name="T35" fmla="*/ 517 h 594"/>
                <a:gd name="T36" fmla="*/ 267 w 471"/>
                <a:gd name="T37" fmla="*/ 541 h 594"/>
                <a:gd name="T38" fmla="*/ 218 w 471"/>
                <a:gd name="T39" fmla="*/ 541 h 594"/>
                <a:gd name="T40" fmla="*/ 218 w 471"/>
                <a:gd name="T41" fmla="*/ 517 h 594"/>
                <a:gd name="T42" fmla="*/ 218 w 471"/>
                <a:gd name="T43" fmla="*/ 418 h 594"/>
                <a:gd name="T44" fmla="*/ 267 w 471"/>
                <a:gd name="T45" fmla="*/ 418 h 594"/>
                <a:gd name="T46" fmla="*/ 267 w 471"/>
                <a:gd name="T47" fmla="*/ 442 h 594"/>
                <a:gd name="T48" fmla="*/ 218 w 471"/>
                <a:gd name="T49" fmla="*/ 442 h 594"/>
                <a:gd name="T50" fmla="*/ 218 w 471"/>
                <a:gd name="T51" fmla="*/ 418 h 594"/>
                <a:gd name="T52" fmla="*/ 0 w 471"/>
                <a:gd name="T53" fmla="*/ 408 h 594"/>
                <a:gd name="T54" fmla="*/ 1 w 471"/>
                <a:gd name="T55" fmla="*/ 395 h 594"/>
                <a:gd name="T56" fmla="*/ 26 w 471"/>
                <a:gd name="T57" fmla="*/ 297 h 594"/>
                <a:gd name="T58" fmla="*/ 28 w 471"/>
                <a:gd name="T59" fmla="*/ 287 h 594"/>
                <a:gd name="T60" fmla="*/ 28 w 471"/>
                <a:gd name="T61" fmla="*/ 16 h 594"/>
                <a:gd name="T62" fmla="*/ 43 w 471"/>
                <a:gd name="T63" fmla="*/ 0 h 594"/>
                <a:gd name="T64" fmla="*/ 429 w 471"/>
                <a:gd name="T65" fmla="*/ 0 h 594"/>
                <a:gd name="T66" fmla="*/ 444 w 471"/>
                <a:gd name="T67" fmla="*/ 16 h 594"/>
                <a:gd name="T68" fmla="*/ 444 w 471"/>
                <a:gd name="T69" fmla="*/ 89 h 594"/>
                <a:gd name="T70" fmla="*/ 444 w 471"/>
                <a:gd name="T71" fmla="*/ 286 h 594"/>
                <a:gd name="T72" fmla="*/ 445 w 471"/>
                <a:gd name="T73" fmla="*/ 298 h 594"/>
                <a:gd name="T74" fmla="*/ 467 w 471"/>
                <a:gd name="T75" fmla="*/ 383 h 594"/>
                <a:gd name="T76" fmla="*/ 471 w 471"/>
                <a:gd name="T77" fmla="*/ 416 h 594"/>
                <a:gd name="T78" fmla="*/ 471 w 471"/>
                <a:gd name="T79" fmla="*/ 588 h 594"/>
                <a:gd name="T80" fmla="*/ 465 w 471"/>
                <a:gd name="T81" fmla="*/ 594 h 594"/>
                <a:gd name="T82" fmla="*/ 6 w 471"/>
                <a:gd name="T83" fmla="*/ 594 h 594"/>
                <a:gd name="T84" fmla="*/ 0 w 471"/>
                <a:gd name="T85" fmla="*/ 588 h 594"/>
                <a:gd name="T86" fmla="*/ 0 w 471"/>
                <a:gd name="T87" fmla="*/ 40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594">
                  <a:moveTo>
                    <a:pt x="335" y="198"/>
                  </a:moveTo>
                  <a:cubicBezTo>
                    <a:pt x="120" y="198"/>
                    <a:pt x="120" y="198"/>
                    <a:pt x="120" y="198"/>
                  </a:cubicBezTo>
                  <a:cubicBezTo>
                    <a:pt x="118" y="198"/>
                    <a:pt x="117" y="199"/>
                    <a:pt x="116" y="200"/>
                  </a:cubicBezTo>
                  <a:cubicBezTo>
                    <a:pt x="75" y="366"/>
                    <a:pt x="75" y="366"/>
                    <a:pt x="75" y="366"/>
                  </a:cubicBezTo>
                  <a:cubicBezTo>
                    <a:pt x="74" y="368"/>
                    <a:pt x="76" y="370"/>
                    <a:pt x="7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393" y="370"/>
                    <a:pt x="393" y="370"/>
                    <a:pt x="393" y="370"/>
                  </a:cubicBezTo>
                  <a:cubicBezTo>
                    <a:pt x="395" y="370"/>
                    <a:pt x="397" y="368"/>
                    <a:pt x="396" y="366"/>
                  </a:cubicBezTo>
                  <a:cubicBezTo>
                    <a:pt x="355" y="200"/>
                    <a:pt x="355" y="200"/>
                    <a:pt x="355" y="200"/>
                  </a:cubicBezTo>
                  <a:cubicBezTo>
                    <a:pt x="354" y="199"/>
                    <a:pt x="353" y="198"/>
                    <a:pt x="352" y="198"/>
                  </a:cubicBezTo>
                  <a:lnTo>
                    <a:pt x="335" y="198"/>
                  </a:lnTo>
                  <a:close/>
                  <a:moveTo>
                    <a:pt x="218" y="37"/>
                  </a:moveTo>
                  <a:cubicBezTo>
                    <a:pt x="267" y="37"/>
                    <a:pt x="267" y="37"/>
                    <a:pt x="267" y="37"/>
                  </a:cubicBezTo>
                  <a:cubicBezTo>
                    <a:pt x="283" y="37"/>
                    <a:pt x="283" y="60"/>
                    <a:pt x="26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02" y="60"/>
                    <a:pt x="202" y="37"/>
                    <a:pt x="218" y="37"/>
                  </a:cubicBezTo>
                  <a:close/>
                  <a:moveTo>
                    <a:pt x="218" y="517"/>
                  </a:moveTo>
                  <a:cubicBezTo>
                    <a:pt x="267" y="517"/>
                    <a:pt x="267" y="517"/>
                    <a:pt x="267" y="517"/>
                  </a:cubicBezTo>
                  <a:cubicBezTo>
                    <a:pt x="283" y="517"/>
                    <a:pt x="283" y="541"/>
                    <a:pt x="267" y="541"/>
                  </a:cubicBezTo>
                  <a:cubicBezTo>
                    <a:pt x="218" y="541"/>
                    <a:pt x="218" y="541"/>
                    <a:pt x="218" y="541"/>
                  </a:cubicBezTo>
                  <a:cubicBezTo>
                    <a:pt x="202" y="541"/>
                    <a:pt x="202" y="517"/>
                    <a:pt x="218" y="517"/>
                  </a:cubicBezTo>
                  <a:close/>
                  <a:moveTo>
                    <a:pt x="218" y="418"/>
                  </a:moveTo>
                  <a:cubicBezTo>
                    <a:pt x="267" y="418"/>
                    <a:pt x="267" y="418"/>
                    <a:pt x="267" y="418"/>
                  </a:cubicBezTo>
                  <a:cubicBezTo>
                    <a:pt x="283" y="418"/>
                    <a:pt x="283" y="442"/>
                    <a:pt x="267" y="442"/>
                  </a:cubicBezTo>
                  <a:cubicBezTo>
                    <a:pt x="218" y="442"/>
                    <a:pt x="218" y="442"/>
                    <a:pt x="218" y="442"/>
                  </a:cubicBezTo>
                  <a:cubicBezTo>
                    <a:pt x="202" y="442"/>
                    <a:pt x="202" y="418"/>
                    <a:pt x="218" y="418"/>
                  </a:cubicBezTo>
                  <a:close/>
                  <a:moveTo>
                    <a:pt x="0" y="408"/>
                  </a:moveTo>
                  <a:cubicBezTo>
                    <a:pt x="0" y="402"/>
                    <a:pt x="0" y="401"/>
                    <a:pt x="1" y="395"/>
                  </a:cubicBezTo>
                  <a:cubicBezTo>
                    <a:pt x="10" y="362"/>
                    <a:pt x="18" y="329"/>
                    <a:pt x="26" y="297"/>
                  </a:cubicBezTo>
                  <a:cubicBezTo>
                    <a:pt x="28" y="292"/>
                    <a:pt x="28" y="291"/>
                    <a:pt x="28" y="287"/>
                  </a:cubicBezTo>
                  <a:cubicBezTo>
                    <a:pt x="28" y="196"/>
                    <a:pt x="28" y="106"/>
                    <a:pt x="28" y="16"/>
                  </a:cubicBezTo>
                  <a:cubicBezTo>
                    <a:pt x="28" y="7"/>
                    <a:pt x="34" y="0"/>
                    <a:pt x="43" y="0"/>
                  </a:cubicBezTo>
                  <a:cubicBezTo>
                    <a:pt x="171" y="0"/>
                    <a:pt x="300" y="0"/>
                    <a:pt x="429" y="0"/>
                  </a:cubicBezTo>
                  <a:cubicBezTo>
                    <a:pt x="437" y="0"/>
                    <a:pt x="444" y="7"/>
                    <a:pt x="444" y="16"/>
                  </a:cubicBezTo>
                  <a:cubicBezTo>
                    <a:pt x="444" y="89"/>
                    <a:pt x="444" y="89"/>
                    <a:pt x="444" y="89"/>
                  </a:cubicBezTo>
                  <a:cubicBezTo>
                    <a:pt x="444" y="286"/>
                    <a:pt x="444" y="286"/>
                    <a:pt x="444" y="286"/>
                  </a:cubicBezTo>
                  <a:cubicBezTo>
                    <a:pt x="444" y="291"/>
                    <a:pt x="444" y="293"/>
                    <a:pt x="445" y="298"/>
                  </a:cubicBezTo>
                  <a:cubicBezTo>
                    <a:pt x="452" y="326"/>
                    <a:pt x="460" y="355"/>
                    <a:pt x="467" y="383"/>
                  </a:cubicBezTo>
                  <a:cubicBezTo>
                    <a:pt x="470" y="397"/>
                    <a:pt x="471" y="402"/>
                    <a:pt x="471" y="416"/>
                  </a:cubicBezTo>
                  <a:cubicBezTo>
                    <a:pt x="471" y="474"/>
                    <a:pt x="471" y="531"/>
                    <a:pt x="471" y="588"/>
                  </a:cubicBezTo>
                  <a:cubicBezTo>
                    <a:pt x="471" y="591"/>
                    <a:pt x="469" y="594"/>
                    <a:pt x="465" y="594"/>
                  </a:cubicBezTo>
                  <a:cubicBezTo>
                    <a:pt x="312" y="594"/>
                    <a:pt x="159" y="594"/>
                    <a:pt x="6" y="594"/>
                  </a:cubicBezTo>
                  <a:cubicBezTo>
                    <a:pt x="3" y="594"/>
                    <a:pt x="0" y="591"/>
                    <a:pt x="0" y="588"/>
                  </a:cubicBezTo>
                  <a:lnTo>
                    <a:pt x="0" y="408"/>
                  </a:lnTo>
                  <a:close/>
                </a:path>
              </a:pathLst>
            </a:custGeom>
            <a:gradFill>
              <a:gsLst>
                <a:gs pos="44000">
                  <a:srgbClr val="A0B2C5"/>
                </a:gs>
                <a:gs pos="86000">
                  <a:srgbClr val="1E4A7A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39"/>
          <p:cNvSpPr txBox="1"/>
          <p:nvPr/>
        </p:nvSpPr>
        <p:spPr>
          <a:xfrm>
            <a:off x="1134293" y="3088077"/>
            <a:ext cx="397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kern="0" dirty="0">
                <a:solidFill>
                  <a:schemeClr val="accent3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副行长：何潇</a:t>
            </a:r>
          </a:p>
        </p:txBody>
      </p:sp>
      <p:sp>
        <p:nvSpPr>
          <p:cNvPr id="38" name="文本框 39"/>
          <p:cNvSpPr txBox="1"/>
          <p:nvPr/>
        </p:nvSpPr>
        <p:spPr>
          <a:xfrm>
            <a:off x="2483526" y="2411138"/>
            <a:ext cx="12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b="1" kern="0" dirty="0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公司业务</a:t>
            </a:r>
          </a:p>
        </p:txBody>
      </p:sp>
      <p:sp>
        <p:nvSpPr>
          <p:cNvPr id="39" name="îşľîde"/>
          <p:cNvSpPr/>
          <p:nvPr/>
        </p:nvSpPr>
        <p:spPr>
          <a:xfrm rot="179633">
            <a:off x="1952212" y="3660437"/>
            <a:ext cx="2313700" cy="257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23" extrusionOk="0">
                <a:moveTo>
                  <a:pt x="21600" y="11140"/>
                </a:moveTo>
                <a:cubicBezTo>
                  <a:pt x="14463" y="-5277"/>
                  <a:pt x="7263" y="-3549"/>
                  <a:pt x="0" y="16323"/>
                </a:cubicBezTo>
              </a:path>
            </a:pathLst>
          </a:custGeom>
          <a:ln w="12700">
            <a:solidFill>
              <a:srgbClr val="A0B2C5"/>
            </a:solidFill>
            <a:miter lim="400000"/>
            <a:headEnd type="triangle"/>
            <a:tailEnd type="oval"/>
          </a:ln>
        </p:spPr>
        <p:txBody>
          <a:bodyPr wrap="square" lIns="91440" tIns="45720" rIns="91440" bIns="45720">
            <a:normAutofit fontScale="7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0" name="îşľîde"/>
          <p:cNvSpPr/>
          <p:nvPr/>
        </p:nvSpPr>
        <p:spPr>
          <a:xfrm rot="179633">
            <a:off x="1968785" y="4999926"/>
            <a:ext cx="2293819" cy="257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23" extrusionOk="0">
                <a:moveTo>
                  <a:pt x="21600" y="11140"/>
                </a:moveTo>
                <a:cubicBezTo>
                  <a:pt x="14463" y="-5277"/>
                  <a:pt x="7263" y="-3549"/>
                  <a:pt x="0" y="16323"/>
                </a:cubicBezTo>
              </a:path>
            </a:pathLst>
          </a:custGeom>
          <a:ln w="12700">
            <a:solidFill>
              <a:srgbClr val="A0B2C5"/>
            </a:solidFill>
            <a:miter lim="400000"/>
            <a:headEnd type="triangle"/>
            <a:tailEnd type="oval"/>
          </a:ln>
        </p:spPr>
        <p:txBody>
          <a:bodyPr wrap="square" lIns="91440" tIns="45720" rIns="91440" bIns="45720">
            <a:normAutofit fontScale="7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17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1" name="文本框 39"/>
          <p:cNvSpPr txBox="1"/>
          <p:nvPr/>
        </p:nvSpPr>
        <p:spPr>
          <a:xfrm>
            <a:off x="2483526" y="3770586"/>
            <a:ext cx="128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b="1" kern="0" dirty="0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国际业务</a:t>
            </a:r>
          </a:p>
        </p:txBody>
      </p:sp>
      <p:sp>
        <p:nvSpPr>
          <p:cNvPr id="42" name="文本框 39"/>
          <p:cNvSpPr txBox="1"/>
          <p:nvPr/>
        </p:nvSpPr>
        <p:spPr>
          <a:xfrm>
            <a:off x="2471490" y="5105782"/>
            <a:ext cx="12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b="1" kern="0" dirty="0">
                <a:solidFill>
                  <a:srgbClr val="1E4A7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普惠业务</a:t>
            </a:r>
          </a:p>
        </p:txBody>
      </p:sp>
      <p:sp>
        <p:nvSpPr>
          <p:cNvPr id="32" name="文本框 39"/>
          <p:cNvSpPr txBox="1"/>
          <p:nvPr/>
        </p:nvSpPr>
        <p:spPr>
          <a:xfrm>
            <a:off x="3251247" y="1388243"/>
            <a:ext cx="529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kern="0" dirty="0">
                <a:solidFill>
                  <a:schemeClr val="accent3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团队长：连华（福清分行行长）</a:t>
            </a:r>
          </a:p>
        </p:txBody>
      </p:sp>
    </p:spTree>
    <p:extLst>
      <p:ext uri="{BB962C8B-B14F-4D97-AF65-F5344CB8AC3E}">
        <p14:creationId xmlns:p14="http://schemas.microsoft.com/office/powerpoint/2010/main" val="427950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0784" r="20784"/>
          <a:stretch>
            <a:fillRect/>
          </a:stretch>
        </p:blipFill>
        <p:spPr>
          <a:xfrm>
            <a:off x="1684020" y="918845"/>
            <a:ext cx="4427855" cy="5001895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3" name="标题 7"/>
          <p:cNvSpPr txBox="1"/>
          <p:nvPr/>
        </p:nvSpPr>
        <p:spPr>
          <a:xfrm>
            <a:off x="6493606" y="500919"/>
            <a:ext cx="5477932" cy="6392334"/>
          </a:xfrm>
          <a:prstGeom prst="rect">
            <a:avLst/>
          </a:prstGeom>
          <a:noFill/>
          <a:ln>
            <a:noFill/>
          </a:ln>
        </p:spPr>
        <p:txBody>
          <a:bodyPr vert="horz" lIns="28800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39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77800">
                    <a:schemeClr val="accent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中国建设银行</a:t>
            </a:r>
            <a:r>
              <a:rPr lang="en-US" altLang="zh-CN" sz="39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77800">
                    <a:schemeClr val="accent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</a:p>
          <a:p>
            <a:pPr algn="ctr"/>
            <a:endParaRPr lang="en-US" altLang="zh-CN" sz="3900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177800">
                  <a:schemeClr val="accent2">
                    <a:lumMod val="20000"/>
                    <a:lumOff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endParaRPr lang="en-US" altLang="zh-CN" sz="3900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177800">
                  <a:schemeClr val="accent2">
                    <a:lumMod val="20000"/>
                    <a:lumOff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endParaRPr lang="en-US" altLang="zh-CN" sz="3900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177800">
                  <a:schemeClr val="accent2">
                    <a:lumMod val="20000"/>
                    <a:lumOff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br>
              <a:rPr lang="en-US" altLang="zh-CN" sz="39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77800">
                    <a:schemeClr val="accent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br>
              <a:rPr lang="en-US" altLang="zh-CN" sz="39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77800">
                    <a:schemeClr val="accent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r>
              <a:rPr lang="zh-CN" altLang="en-US" sz="39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77800">
                    <a:schemeClr val="accent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成长之湾 为梦启航</a:t>
            </a:r>
            <a:br>
              <a:rPr lang="en-US" altLang="zh-CN" sz="39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77800">
                    <a:schemeClr val="accent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endParaRPr lang="zh-CN" altLang="en-US" sz="3900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177800">
                  <a:schemeClr val="accent2">
                    <a:lumMod val="20000"/>
                    <a:lumOff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9" name="六边形 8" descr="醒目图像中间的深色实心六边形"/>
          <p:cNvSpPr/>
          <p:nvPr/>
        </p:nvSpPr>
        <p:spPr>
          <a:xfrm rot="16200000">
            <a:off x="2706559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 18" descr="公司名称和徽标信息组&#10;"/>
          <p:cNvGrpSpPr/>
          <p:nvPr/>
        </p:nvGrpSpPr>
        <p:grpSpPr>
          <a:xfrm>
            <a:off x="2697308" y="2883913"/>
            <a:ext cx="2431499" cy="1090172"/>
            <a:chOff x="2689675" y="2967822"/>
            <a:chExt cx="2431499" cy="1090172"/>
          </a:xfrm>
        </p:grpSpPr>
        <p:sp>
          <p:nvSpPr>
            <p:cNvPr id="11" name="文本框 10"/>
            <p:cNvSpPr txBox="1"/>
            <p:nvPr/>
          </p:nvSpPr>
          <p:spPr>
            <a:xfrm>
              <a:off x="3044644" y="2967822"/>
              <a:ext cx="172156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en-US" altLang="zh-CN" sz="60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CCB</a:t>
              </a:r>
              <a:endParaRPr lang="zh-CN" altLang="en-US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89675" y="3780995"/>
              <a:ext cx="2431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en-US" altLang="zh-CN" sz="12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Calibri Light" panose="020F0302020204030204" pitchFamily="34" charset="0"/>
                </a:rPr>
                <a:t>CHINA CONSTRUCTION BANK</a:t>
              </a:r>
              <a:endParaRPr lang="zh-CN" altLang="en-US" sz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 Light" panose="020F030202020403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6C0FE31-854F-4A73-8325-0EFC4DE40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869" y="2222500"/>
            <a:ext cx="2255111" cy="22286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2287" t="1083" r="14537" b="-1083"/>
          <a:stretch>
            <a:fillRect/>
          </a:stretch>
        </p:blipFill>
        <p:spPr>
          <a:xfrm>
            <a:off x="6170177" y="1435100"/>
            <a:ext cx="6021821" cy="5422900"/>
          </a:xfrm>
        </p:spPr>
      </p:pic>
      <p:sp>
        <p:nvSpPr>
          <p:cNvPr id="16" name="内容占位符 15"/>
          <p:cNvSpPr>
            <a:spLocks noGrp="1"/>
          </p:cNvSpPr>
          <p:nvPr>
            <p:ph idx="1"/>
          </p:nvPr>
        </p:nvSpPr>
        <p:spPr>
          <a:xfrm>
            <a:off x="531495" y="3197225"/>
            <a:ext cx="8149590" cy="295846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  <a:ea typeface="+mn-ea"/>
              </a:rPr>
              <a:t>融资金融服务</a:t>
            </a:r>
          </a:p>
          <a:p>
            <a:pPr rtl="0"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latin typeface="+mn-ea"/>
                <a:ea typeface="+mn-ea"/>
              </a:rPr>
              <a:t>投融顾问服务</a:t>
            </a:r>
          </a:p>
          <a:p>
            <a:pPr rtl="0"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latin typeface="+mn-ea"/>
                <a:ea typeface="+mn-ea"/>
              </a:rPr>
              <a:t>创新支持服务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专业化、便捷化、可视化的综合金融服务方案</a:t>
            </a: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226578" y="216360"/>
            <a:ext cx="7342622" cy="1215566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我们的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服务</a:t>
            </a:r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4294967295"/>
          </p:nvPr>
        </p:nvSpPr>
        <p:spPr>
          <a:xfrm>
            <a:off x="226578" y="1567920"/>
            <a:ext cx="7369175" cy="609600"/>
          </a:xfrm>
          <a:prstGeom prst="rect">
            <a:avLst/>
          </a:prstGeom>
        </p:spPr>
        <p:txBody>
          <a:bodyPr rtlCol="0"/>
          <a:lstStyle/>
          <a:p>
            <a:pPr marL="0" indent="0" rtl="0">
              <a:buNone/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Financial service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5625" cy="6675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ABEA55-1A25-4FF8-90BC-E5193A6F1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942" y="0"/>
            <a:ext cx="2372056" cy="752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一、 融资金融服务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6"/>
          </p:nvPr>
        </p:nvSpPr>
        <p:spPr>
          <a:xfrm>
            <a:off x="520492" y="1376932"/>
            <a:ext cx="8796035" cy="607143"/>
          </a:xfrm>
        </p:spPr>
        <p:txBody>
          <a:bodyPr rtlCol="0"/>
          <a:lstStyle/>
          <a:p>
            <a:pPr rtl="0"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800" b="1" dirty="0">
                <a:solidFill>
                  <a:schemeClr val="accent1"/>
                </a:solidFill>
                <a:cs typeface="+mj-cs"/>
              </a:rPr>
              <a:t>（一）科技创业贷款</a:t>
            </a:r>
          </a:p>
        </p:txBody>
      </p:sp>
      <p:sp>
        <p:nvSpPr>
          <p:cNvPr id="16" name="内容占位符 15"/>
          <p:cNvSpPr>
            <a:spLocks noGrp="1"/>
          </p:cNvSpPr>
          <p:nvPr>
            <p:ph sz="half" idx="13"/>
          </p:nvPr>
        </p:nvSpPr>
        <p:spPr>
          <a:xfrm>
            <a:off x="518795" y="2279015"/>
            <a:ext cx="11221085" cy="394906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支持对象：科创型企业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额度确定依据：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以投定额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、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以税定额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、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以补助定额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、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以订单定额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、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以工资定额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、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以无形资产定额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、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以机构增信定额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、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+mn-ea"/>
              </a:rPr>
              <a:t>以房产抵押增信定额</a:t>
            </a:r>
            <a:r>
              <a:rPr lang="zh-CN" altLang="en-US" sz="26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sym typeface="+mn-ea"/>
              </a:rPr>
              <a:t>。</a:t>
            </a:r>
            <a:endParaRPr lang="en-US" altLang="zh-CN" sz="2600" b="1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采用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信用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方式办理：最高可获得</a:t>
            </a:r>
            <a:r>
              <a:rPr lang="zh-CN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5000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万元信贷额度。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提供抵质押或者我行认可的机构增信：最高可获得信贷额度</a:t>
            </a:r>
            <a:r>
              <a:rPr lang="zh-CN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不设上限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。</a:t>
            </a:r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65625" cy="6675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C8F7A6-1B89-49C0-8999-19576C5AC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942" y="0"/>
            <a:ext cx="2372056" cy="7525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一、 融资金融服务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6"/>
          </p:nvPr>
        </p:nvSpPr>
        <p:spPr>
          <a:xfrm>
            <a:off x="520492" y="1376932"/>
            <a:ext cx="8796035" cy="607143"/>
          </a:xfrm>
        </p:spPr>
        <p:txBody>
          <a:bodyPr rtlCol="0"/>
          <a:lstStyle/>
          <a:p>
            <a:pPr rtl="0"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800" b="1" dirty="0">
                <a:solidFill>
                  <a:schemeClr val="accent1"/>
                </a:solidFill>
                <a:cs typeface="+mj-cs"/>
              </a:rPr>
              <a:t>（二）科技转化贷款</a:t>
            </a:r>
          </a:p>
        </p:txBody>
      </p:sp>
      <p:sp>
        <p:nvSpPr>
          <p:cNvPr id="16" name="内容占位符 15"/>
          <p:cNvSpPr>
            <a:spLocks noGrp="1"/>
          </p:cNvSpPr>
          <p:nvPr>
            <p:ph sz="half" idx="13"/>
          </p:nvPr>
        </p:nvSpPr>
        <p:spPr>
          <a:xfrm>
            <a:off x="518795" y="2279015"/>
            <a:ext cx="11221085" cy="3949065"/>
          </a:xfrm>
        </p:spPr>
        <p:txBody>
          <a:bodyPr rtlCol="0"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支持对象：专精特新小巨人、</a:t>
            </a:r>
            <a:r>
              <a:rPr lang="zh-CN" altLang="en-US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专精特新中小企业。</a:t>
            </a:r>
            <a:endParaRPr lang="en-US" altLang="zh-CN" sz="2500" b="1" dirty="0">
              <a:solidFill>
                <a:schemeClr val="tx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用途：</a:t>
            </a:r>
            <a:r>
              <a:rPr lang="zh-CN" altLang="en-US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建设银行向科技型企业发放的，用于符合办法规定的科技成果转化活动的人民币贷款。</a:t>
            </a:r>
            <a:endParaRPr lang="en-US" altLang="zh-CN" sz="2500" b="1" dirty="0">
              <a:solidFill>
                <a:schemeClr val="tx1">
                  <a:lumMod val="50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科技成果转化，</a:t>
            </a:r>
            <a:r>
              <a:rPr lang="zh-CN" altLang="en-US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是指为提高生产力水平而对科技成果所进行的后续试验、开发、应用、推广直至形成新技术、新工艺、新材料、新产品，发展新产业的活动。</a:t>
            </a:r>
            <a:endParaRPr lang="en-US" altLang="zh-CN" sz="2500" b="1" dirty="0">
              <a:solidFill>
                <a:schemeClr val="tx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期限：用于科技成果后续转化：最长</a:t>
            </a:r>
            <a:r>
              <a:rPr lang="en-US" altLang="zh-CN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3</a:t>
            </a:r>
            <a:r>
              <a:rPr lang="zh-CN" altLang="en-US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年；用于科技成果产业化：</a:t>
            </a:r>
            <a:r>
              <a:rPr lang="zh-CN" altLang="en-US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最长</a:t>
            </a:r>
            <a:r>
              <a:rPr lang="en-US" altLang="zh-CN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年。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额度：单户贷款</a:t>
            </a:r>
            <a:r>
              <a:rPr lang="zh-CN" altLang="en-US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不设上限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产品优势：</a:t>
            </a:r>
            <a:r>
              <a:rPr lang="zh-CN" altLang="en-US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聚焦科技成果转化</a:t>
            </a:r>
            <a:r>
              <a:rPr lang="en-US" altLang="zh-CN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+</a:t>
            </a:r>
            <a:r>
              <a:rPr lang="zh-CN" altLang="en-US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适用客群广泛</a:t>
            </a:r>
            <a:r>
              <a:rPr lang="en-US" altLang="zh-CN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+</a:t>
            </a:r>
            <a:r>
              <a:rPr lang="zh-CN" altLang="en-US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贷款期限较长</a:t>
            </a:r>
            <a:r>
              <a:rPr lang="zh-CN" altLang="en-US" sz="25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。</a:t>
            </a:r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65625" cy="6675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C8F7A6-1B89-49C0-8999-19576C5AC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942" y="0"/>
            <a:ext cx="2372056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一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 融资金融服务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6"/>
          </p:nvPr>
        </p:nvSpPr>
        <p:spPr>
          <a:xfrm>
            <a:off x="520492" y="1376932"/>
            <a:ext cx="8796035" cy="607143"/>
          </a:xfrm>
        </p:spPr>
        <p:txBody>
          <a:bodyPr rtlCol="0"/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800" b="1" dirty="0">
                <a:solidFill>
                  <a:schemeClr val="accent1"/>
                </a:solidFill>
                <a:cs typeface="+mj-cs"/>
              </a:rPr>
              <a:t>（三）技术改造贷款</a:t>
            </a:r>
          </a:p>
        </p:txBody>
      </p:sp>
      <p:sp>
        <p:nvSpPr>
          <p:cNvPr id="16" name="内容占位符 15"/>
          <p:cNvSpPr>
            <a:spLocks noGrp="1"/>
          </p:cNvSpPr>
          <p:nvPr>
            <p:ph sz="half" idx="13"/>
          </p:nvPr>
        </p:nvSpPr>
        <p:spPr>
          <a:xfrm>
            <a:off x="518795" y="2279015"/>
            <a:ext cx="10627995" cy="4369957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支持对象：有</a:t>
            </a:r>
            <a:r>
              <a:rPr lang="zh-CN" altLang="en-US" b="1" dirty="0">
                <a:solidFill>
                  <a:srgbClr val="C00000"/>
                </a:solidFill>
                <a:latin typeface="+mn-ea"/>
                <a:ea typeface="+mn-ea"/>
              </a:rPr>
              <a:t>技术改造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需求的企业，包括：</a:t>
            </a:r>
            <a:r>
              <a:rPr lang="zh-CN" altLang="en-US" b="1" dirty="0">
                <a:solidFill>
                  <a:srgbClr val="0070C0"/>
                </a:solidFill>
                <a:latin typeface="+mn-ea"/>
                <a:ea typeface="+mn-ea"/>
              </a:rPr>
              <a:t>传统产业的改造升级、先进制造业发展、产业基础能力提升、工业园区标准化改造、新一代信息技术与制造业融合改造</a:t>
            </a:r>
            <a:endParaRPr lang="en-US" altLang="zh-CN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额度：总额度最高可按项目总投资额的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65%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期限：根据改造项目投产后的现金流测算，最长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20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年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政策：</a:t>
            </a:r>
            <a:r>
              <a:rPr lang="zh-CN" altLang="en-US" b="1">
                <a:solidFill>
                  <a:schemeClr val="accent1"/>
                </a:solidFill>
                <a:latin typeface="+mn-ea"/>
                <a:ea typeface="+mn-ea"/>
              </a:rPr>
              <a:t>可享受政府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出台的支持企业技术改造项目贷款的财政贴息政策。</a:t>
            </a:r>
            <a:endParaRPr lang="en-US" altLang="zh-CN" b="1" dirty="0">
              <a:solidFill>
                <a:schemeClr val="accent1"/>
              </a:solidFill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Clr>
                <a:schemeClr val="accent2"/>
              </a:buClr>
              <a:buNone/>
            </a:pPr>
            <a:endParaRPr lang="zh-CN" altLang="en-US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buClr>
                <a:schemeClr val="accent2"/>
              </a:buClr>
              <a:buNone/>
            </a:pPr>
            <a:endParaRPr lang="zh-CN" altLang="en-US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65625" cy="6675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37658F7-3FEF-46BB-8CC5-7348A1A67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942" y="0"/>
            <a:ext cx="2372056" cy="7525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一、 融资金融服务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6"/>
          </p:nvPr>
        </p:nvSpPr>
        <p:spPr>
          <a:xfrm>
            <a:off x="520492" y="1376932"/>
            <a:ext cx="8796035" cy="607143"/>
          </a:xfrm>
        </p:spPr>
        <p:txBody>
          <a:bodyPr rtlCol="0"/>
          <a:lstStyle/>
          <a:p>
            <a:pPr rtl="0"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800" b="1" dirty="0">
                <a:solidFill>
                  <a:schemeClr val="accent1"/>
                </a:solidFill>
                <a:cs typeface="+mj-cs"/>
              </a:rPr>
              <a:t>（四）住房租赁贷款</a:t>
            </a:r>
          </a:p>
        </p:txBody>
      </p:sp>
      <p:sp>
        <p:nvSpPr>
          <p:cNvPr id="16" name="内容占位符 15"/>
          <p:cNvSpPr>
            <a:spLocks noGrp="1"/>
          </p:cNvSpPr>
          <p:nvPr>
            <p:ph sz="half" idx="13"/>
          </p:nvPr>
        </p:nvSpPr>
        <p:spPr>
          <a:xfrm>
            <a:off x="518976" y="2096452"/>
            <a:ext cx="10627995" cy="4442460"/>
          </a:xfrm>
        </p:spPr>
        <p:txBody>
          <a:bodyPr rtlCol="0"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支持对象：有闲置房产拟用于住房租赁业务的公司；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用途：租赁住房开发建设、购买房源用于租赁、支付租金、租赁住房改造装修、家具家电配置、租赁业务日常运营；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产品：住房租赁支持贷款、住房租赁购买贷款、住房租赁抵押贷款、住房租赁应收账款质押贷款、住房租赁经营贷款；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期限：最长</a:t>
            </a:r>
            <a:r>
              <a:rPr altLang="zh-CN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30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年；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优势：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绿色通道放款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</a:rPr>
              <a:t>，</a:t>
            </a: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享受优惠贷款利率；</a:t>
            </a:r>
            <a:endParaRPr lang="en-US" altLang="zh-CN" sz="2000" b="1" dirty="0">
              <a:solidFill>
                <a:schemeClr val="tx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配套支持：建设银行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住房租赁平台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，实现租赁全流程线上服务，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线上收租</a:t>
            </a:r>
            <a:r>
              <a:rPr lang="zh-CN" altLang="en-US" sz="2000" b="1" dirty="0">
                <a:solidFill>
                  <a:srgbClr val="000000"/>
                </a:solidFill>
                <a:latin typeface="+mn-ea"/>
                <a:ea typeface="+mn-ea"/>
              </a:rPr>
              <a:t>，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减少租后管理</a:t>
            </a:r>
            <a:r>
              <a:rPr lang="zh-CN" altLang="en-US" sz="2000" b="1" dirty="0">
                <a:solidFill>
                  <a:srgbClr val="000000"/>
                </a:solidFill>
                <a:latin typeface="+mn-ea"/>
                <a:ea typeface="+mn-ea"/>
              </a:rPr>
              <a:t>后顾之忧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ea typeface="+mn-ea"/>
              </a:rPr>
              <a:t>。</a:t>
            </a:r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65625" cy="6675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1E9629-B885-42EB-AC17-4846D1DAE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942" y="0"/>
            <a:ext cx="2372056" cy="7525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: 圆角 43"/>
          <p:cNvSpPr/>
          <p:nvPr/>
        </p:nvSpPr>
        <p:spPr>
          <a:xfrm>
            <a:off x="7161735" y="2864230"/>
            <a:ext cx="2389328" cy="4831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1028522" y="2815209"/>
            <a:ext cx="2572693" cy="4831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3"/>
          <p:cNvSpPr>
            <a:spLocks noGrp="1"/>
          </p:cNvSpPr>
          <p:nvPr>
            <p:ph type="title"/>
          </p:nvPr>
        </p:nvSpPr>
        <p:spPr>
          <a:xfrm>
            <a:off x="512328" y="196328"/>
            <a:ext cx="8333222" cy="1147969"/>
          </a:xfrm>
        </p:spPr>
        <p:txBody>
          <a:bodyPr rtlCol="0"/>
          <a:lstStyle/>
          <a:p>
            <a:pPr rtl="0"/>
            <a:r>
              <a:rPr lang="zh-CN" altLang="en-US" dirty="0">
                <a:sym typeface="+mn-ea"/>
              </a:rPr>
              <a:t>一、 融资金融服务</a:t>
            </a:r>
            <a:endParaRPr lang="zh-CN" altLang="en-US" b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文本占位符 18"/>
          <p:cNvSpPr>
            <a:spLocks noGrp="1"/>
          </p:cNvSpPr>
          <p:nvPr>
            <p:ph type="body" sz="quarter" idx="16"/>
          </p:nvPr>
        </p:nvSpPr>
        <p:spPr>
          <a:xfrm>
            <a:off x="518678" y="1465248"/>
            <a:ext cx="7368596" cy="528943"/>
          </a:xfrm>
        </p:spPr>
        <p:txBody>
          <a:bodyPr rtlCol="0"/>
          <a:lstStyle/>
          <a:p>
            <a:pPr rtl="0"/>
            <a:r>
              <a:rPr lang="zh-CN" altLang="en-US" sz="2800" b="1" dirty="0">
                <a:solidFill>
                  <a:schemeClr val="accent1"/>
                </a:solidFill>
                <a:cs typeface="+mj-cs"/>
              </a:rPr>
              <a:t>（五）网络供应链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8"/>
          </p:nvPr>
        </p:nvSpPr>
        <p:spPr>
          <a:xfrm>
            <a:off x="11146971" y="6377397"/>
            <a:ext cx="740227" cy="365125"/>
          </a:xfrm>
        </p:spPr>
        <p:txBody>
          <a:bodyPr rtlCol="0"/>
          <a:lstStyle/>
          <a:p>
            <a:pPr rtl="0"/>
            <a:fld id="{8699F50C-BE38-4BD0-BA84-9B090E1F2B9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65625" cy="667534"/>
          </a:xfrm>
          <a:prstGeom prst="rect">
            <a:avLst/>
          </a:prstGeom>
        </p:spPr>
      </p:pic>
      <p:sp>
        <p:nvSpPr>
          <p:cNvPr id="10" name="内容占位符 15"/>
          <p:cNvSpPr txBox="1"/>
          <p:nvPr/>
        </p:nvSpPr>
        <p:spPr>
          <a:xfrm>
            <a:off x="512328" y="1776468"/>
            <a:ext cx="11368520" cy="42755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图形 2" descr="会议室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8093" y="3104161"/>
            <a:ext cx="1938867" cy="1938867"/>
          </a:xfrm>
          <a:prstGeom prst="rect">
            <a:avLst/>
          </a:prstGeom>
        </p:spPr>
      </p:pic>
      <p:sp>
        <p:nvSpPr>
          <p:cNvPr id="39" name="文本占位符 18"/>
          <p:cNvSpPr txBox="1"/>
          <p:nvPr/>
        </p:nvSpPr>
        <p:spPr>
          <a:xfrm>
            <a:off x="251448" y="2886155"/>
            <a:ext cx="4053322" cy="3013228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  对核心企业的好处</a:t>
            </a:r>
          </a:p>
        </p:txBody>
      </p:sp>
      <p:pic>
        <p:nvPicPr>
          <p:cNvPr id="8" name="图形 7" descr="建筑物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79257" y="2827533"/>
            <a:ext cx="914400" cy="518053"/>
          </a:xfrm>
          <a:prstGeom prst="rect">
            <a:avLst/>
          </a:prstGeom>
        </p:spPr>
      </p:pic>
      <p:sp>
        <p:nvSpPr>
          <p:cNvPr id="41" name="文本占位符 18"/>
          <p:cNvSpPr txBox="1"/>
          <p:nvPr/>
        </p:nvSpPr>
        <p:spPr>
          <a:xfrm>
            <a:off x="162561" y="3436212"/>
            <a:ext cx="4231096" cy="191311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减少带息负债</a:t>
            </a:r>
            <a:endParaRPr lang="en-US" altLang="zh-CN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  <a:p>
            <a:pPr algn="r"/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不计入企业征信</a:t>
            </a:r>
            <a:endParaRPr lang="en-US" altLang="zh-CN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  <a:p>
            <a:pPr algn="r"/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3.</a:t>
            </a:r>
            <a:r>
              <a:rPr lang="zh-CN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调节时点资金流</a:t>
            </a:r>
            <a:endParaRPr lang="en-US" altLang="zh-CN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  <a:p>
            <a:pPr algn="r"/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4.</a:t>
            </a:r>
            <a:r>
              <a:rPr lang="zh-CN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提升资金使用效率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和增加收益</a:t>
            </a:r>
            <a:endParaRPr lang="en-US" altLang="zh-CN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  <a:p>
            <a:pPr algn="r"/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5.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提升议价能力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3" name="文本占位符 18"/>
          <p:cNvSpPr txBox="1"/>
          <p:nvPr/>
        </p:nvSpPr>
        <p:spPr>
          <a:xfrm>
            <a:off x="6487413" y="2898883"/>
            <a:ext cx="4053322" cy="3013228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     </a:t>
            </a:r>
            <a:r>
              <a:rPr lang="zh-CN" altLang="en-US" b="1" dirty="0"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对链条企业的好处</a:t>
            </a:r>
          </a:p>
        </p:txBody>
      </p:sp>
      <p:pic>
        <p:nvPicPr>
          <p:cNvPr id="17" name="图形 16" descr="链接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11596" y="2703710"/>
            <a:ext cx="771385" cy="771385"/>
          </a:xfrm>
          <a:prstGeom prst="rect">
            <a:avLst/>
          </a:prstGeom>
        </p:spPr>
      </p:pic>
      <p:sp>
        <p:nvSpPr>
          <p:cNvPr id="51" name="文本占位符 18"/>
          <p:cNvSpPr txBox="1"/>
          <p:nvPr/>
        </p:nvSpPr>
        <p:spPr>
          <a:xfrm>
            <a:off x="7050274" y="3429000"/>
            <a:ext cx="4558005" cy="1913115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借助核心企业优质授信，获取信用类低成本信贷资金</a:t>
            </a:r>
            <a:endParaRPr lang="en-US" altLang="zh-CN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加速资金回流，扩大企业生产经营</a:t>
            </a:r>
            <a:endParaRPr lang="en-US" altLang="zh-CN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CCB6A71-9516-40B8-80F6-53B74EC7FBFB}"/>
              </a:ext>
            </a:extLst>
          </p:cNvPr>
          <p:cNvSpPr txBox="1"/>
          <p:nvPr/>
        </p:nvSpPr>
        <p:spPr>
          <a:xfrm>
            <a:off x="512328" y="1799745"/>
            <a:ext cx="10522299" cy="943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利用金融产品，嵌入产业链，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帮助解决企业上下游货款结算问题</a:t>
            </a: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。</a:t>
            </a:r>
            <a:endParaRPr lang="en-US" altLang="zh-CN" sz="2000" b="1" dirty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根据企业提供的销售发票办理供应链贷款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97BCBAE-1BDB-43AA-917E-85CF235566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9942" y="0"/>
            <a:ext cx="2372056" cy="7525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二、 投融顾问服务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6"/>
          </p:nvPr>
        </p:nvSpPr>
        <p:spPr>
          <a:xfrm>
            <a:off x="520492" y="1376932"/>
            <a:ext cx="8796035" cy="607143"/>
          </a:xfrm>
        </p:spPr>
        <p:txBody>
          <a:bodyPr rtlCol="0"/>
          <a:lstStyle/>
          <a:p>
            <a:pPr rtl="0"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（一）资管顾问服务</a:t>
            </a:r>
          </a:p>
        </p:txBody>
      </p:sp>
      <p:sp>
        <p:nvSpPr>
          <p:cNvPr id="16" name="内容占位符 15"/>
          <p:cNvSpPr>
            <a:spLocks noGrp="1"/>
          </p:cNvSpPr>
          <p:nvPr>
            <p:ph sz="half" idx="13"/>
          </p:nvPr>
        </p:nvSpPr>
        <p:spPr>
          <a:xfrm>
            <a:off x="518976" y="2096452"/>
            <a:ext cx="10627995" cy="4442460"/>
          </a:xfrm>
        </p:spPr>
        <p:txBody>
          <a:bodyPr rtlCol="0">
            <a:normAutofit fontScale="925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服务对象：拟上市企业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服务方式：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全生命周期金融服务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建行优势：依托建行集团子公司及境内外分行多重联动，提供全面专业服务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具体方案：提供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并购重组财务顾问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资本市场财务顾问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私募融资财务顾问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等新型财务顾问服务，提供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私募股权投资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市场化债转股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引入战略投资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股权直投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等多种股改服务，提供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资产证券化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ABS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无追索权保理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融资租赁售后回租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等多种服务优化企业应收账款及资产结构，提供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资金监管</a:t>
            </a:r>
            <a:r>
              <a:rPr lang="zh-CN" altLang="en-US" b="1" dirty="0">
                <a:solidFill>
                  <a:srgbClr val="C00000"/>
                </a:solidFill>
                <a:latin typeface="+mn-ea"/>
                <a:ea typeface="+mn-ea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现金管理</a:t>
            </a:r>
            <a:r>
              <a:rPr lang="zh-CN" altLang="en-US" b="1" dirty="0">
                <a:solidFill>
                  <a:srgbClr val="C00000"/>
                </a:solidFill>
                <a:latin typeface="+mn-ea"/>
                <a:ea typeface="+mn-ea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并购贷款</a:t>
            </a:r>
            <a:r>
              <a:rPr lang="zh-CN" altLang="en-US" b="1" dirty="0">
                <a:solidFill>
                  <a:srgbClr val="C00000"/>
                </a:solidFill>
                <a:latin typeface="+mn-ea"/>
                <a:ea typeface="+mn-ea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并购交易撮合</a:t>
            </a:r>
            <a:r>
              <a:rPr lang="zh-CN" altLang="en-US" b="1" dirty="0">
                <a:solidFill>
                  <a:srgbClr val="C00000"/>
                </a:solidFill>
                <a:latin typeface="+mn-ea"/>
                <a:ea typeface="+mn-ea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高管理财</a:t>
            </a:r>
            <a:r>
              <a:rPr lang="zh-CN" altLang="en-US" b="1" dirty="0">
                <a:solidFill>
                  <a:srgbClr val="C00000"/>
                </a:solidFill>
                <a:latin typeface="+mn-ea"/>
                <a:ea typeface="+mn-ea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家族信托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等综合金融服务。</a:t>
            </a:r>
            <a:endParaRPr lang="en-US" altLang="zh-CN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65625" cy="6675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E453FC-820C-4D5C-A0D9-8C5D4F529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942" y="0"/>
            <a:ext cx="2372056" cy="7525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三、创新支持服务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rtl="0"/>
              <a:t>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886"/>
            <a:ext cx="2665625" cy="667534"/>
          </a:xfrm>
          <a:prstGeom prst="rect">
            <a:avLst/>
          </a:prstGeom>
        </p:spPr>
      </p:pic>
      <p:sp>
        <p:nvSpPr>
          <p:cNvPr id="10" name="内容占位符 15"/>
          <p:cNvSpPr txBox="1"/>
          <p:nvPr/>
        </p:nvSpPr>
        <p:spPr>
          <a:xfrm>
            <a:off x="518678" y="2130031"/>
            <a:ext cx="11368520" cy="43977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6"/>
          </p:nvPr>
        </p:nvSpPr>
        <p:spPr>
          <a:xfrm>
            <a:off x="520492" y="1376932"/>
            <a:ext cx="8796035" cy="607143"/>
          </a:xfrm>
        </p:spPr>
        <p:txBody>
          <a:bodyPr rtlCol="0"/>
          <a:lstStyle/>
          <a:p>
            <a:pPr rtl="0"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（一）善融撮合平台</a:t>
            </a:r>
          </a:p>
        </p:txBody>
      </p:sp>
      <p:sp>
        <p:nvSpPr>
          <p:cNvPr id="5" name="内容占位符 15"/>
          <p:cNvSpPr txBox="1"/>
          <p:nvPr/>
        </p:nvSpPr>
        <p:spPr>
          <a:xfrm>
            <a:off x="518795" y="2244090"/>
            <a:ext cx="5422900" cy="428370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000" b="1" dirty="0">
                <a:latin typeface="+mn-ea"/>
                <a:cs typeface="Times New Roman" panose="02020603050405020304" pitchFamily="18" charset="0"/>
                <a:sym typeface="+mn-ea"/>
              </a:rPr>
              <a:t>采用大数据及人工智能工具，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智能化撮合</a:t>
            </a:r>
            <a:r>
              <a:rPr lang="zh-CN" altLang="en-US" sz="2000" b="1" dirty="0">
                <a:latin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主动推送</a:t>
            </a:r>
            <a:r>
              <a:rPr lang="zh-CN" altLang="en-US" sz="2000" b="1" dirty="0">
                <a:latin typeface="+mn-ea"/>
                <a:cs typeface="Times New Roman" panose="02020603050405020304" pitchFamily="18" charset="0"/>
                <a:sym typeface="+mn-ea"/>
              </a:rPr>
              <a:t>，解决企业与上下游之间信息不对称的问题，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实现商机的对接；</a:t>
            </a:r>
            <a:endParaRPr lang="en-US" altLang="zh-CN" sz="20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rtl="0"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000" b="1" dirty="0">
                <a:latin typeface="+mn-ea"/>
                <a:cs typeface="Times New Roman" panose="02020603050405020304" pitchFamily="18" charset="0"/>
                <a:sym typeface="+mn-ea"/>
              </a:rPr>
              <a:t>为资源或资金需求双方搭建的信息发布、需求撮合、商机推荐的综合服务平台；</a:t>
            </a:r>
            <a:endParaRPr lang="en-US" altLang="zh-CN" sz="20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rtl="0"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000" b="1" dirty="0">
                <a:latin typeface="+mn-ea"/>
                <a:cs typeface="Times New Roman" panose="02020603050405020304" pitchFamily="18" charset="0"/>
                <a:sym typeface="+mn-ea"/>
              </a:rPr>
              <a:t>提供个性化、真实可信的全渠道综合服务</a:t>
            </a:r>
            <a:endParaRPr lang="en-US" altLang="zh-CN" sz="20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rtl="0">
              <a:lnSpc>
                <a:spcPct val="150000"/>
              </a:lnSpc>
              <a:buClr>
                <a:schemeClr val="accent2"/>
              </a:buClr>
            </a:pPr>
            <a:r>
              <a:rPr lang="zh-CN" altLang="en-US" sz="20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免费注册、免安装、免维护</a:t>
            </a:r>
            <a:r>
              <a:rPr lang="zh-CN" altLang="en-US" sz="2000" b="1" dirty="0">
                <a:latin typeface="+mn-ea"/>
                <a:cs typeface="Times New Roman" panose="02020603050405020304" pitchFamily="18" charset="0"/>
                <a:sym typeface="+mn-ea"/>
              </a:rPr>
              <a:t>、随时随地，上网即用</a:t>
            </a:r>
            <a:endParaRPr lang="zh-CN" altLang="en-US" sz="2000" b="1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695" y="2244725"/>
            <a:ext cx="5774055" cy="46132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8F02393-E92B-48B1-AE54-4A7E08A6D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942" y="0"/>
            <a:ext cx="2372056" cy="7525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8005"/>
</p:tagLst>
</file>

<file path=ppt/theme/theme1.xml><?xml version="1.0" encoding="utf-8"?>
<a:theme xmlns:a="http://schemas.openxmlformats.org/drawingml/2006/main" name="Office 主题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浅色六边形演示文稿</Template>
  <TotalTime>971</TotalTime>
  <Words>1002</Words>
  <Application>Microsoft Office PowerPoint</Application>
  <PresentationFormat>宽屏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Microsoft YaHei UI</vt:lpstr>
      <vt:lpstr>宋体</vt:lpstr>
      <vt:lpstr>微软雅黑</vt:lpstr>
      <vt:lpstr>Arial</vt:lpstr>
      <vt:lpstr>Calibri</vt:lpstr>
      <vt:lpstr>Office 主题</vt:lpstr>
      <vt:lpstr>PowerPoint 演示文稿</vt:lpstr>
      <vt:lpstr>我们的服务</vt:lpstr>
      <vt:lpstr>一、 融资金融服务</vt:lpstr>
      <vt:lpstr>一、 融资金融服务</vt:lpstr>
      <vt:lpstr>一、 融资金融服务</vt:lpstr>
      <vt:lpstr>一、 融资金融服务</vt:lpstr>
      <vt:lpstr>一、 融资金融服务</vt:lpstr>
      <vt:lpstr>二、 投融顾问服务</vt:lpstr>
      <vt:lpstr>三、创新支持服务</vt:lpstr>
      <vt:lpstr>三、创新支持服务</vt:lpstr>
      <vt:lpstr>我们的团队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演示文稿标题</dc:title>
  <dc:creator>chow anada</dc:creator>
  <cp:lastModifiedBy>陈 荣忠</cp:lastModifiedBy>
  <cp:revision>123</cp:revision>
  <cp:lastPrinted>2022-09-05T00:00:57Z</cp:lastPrinted>
  <dcterms:created xsi:type="dcterms:W3CDTF">2021-07-19T16:30:00Z</dcterms:created>
  <dcterms:modified xsi:type="dcterms:W3CDTF">2022-09-08T01:40:10Z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ICV">
    <vt:lpwstr>6BFDF8520A0543DBA02DD39CBF9CEA69</vt:lpwstr>
  </property>
  <property fmtid="{D5CDD505-2E9C-101B-9397-08002B2CF9AE}" pid="4" name="KSOProductBuildVer">
    <vt:lpwstr>2052-11.1.0.10667</vt:lpwstr>
  </property>
</Properties>
</file>