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659" r:id="rId3"/>
    <p:sldId id="660" r:id="rId5"/>
    <p:sldId id="661" r:id="rId6"/>
    <p:sldId id="681" r:id="rId7"/>
    <p:sldId id="682" r:id="rId8"/>
    <p:sldId id="683" r:id="rId9"/>
    <p:sldId id="684" r:id="rId10"/>
    <p:sldId id="689" r:id="rId11"/>
    <p:sldId id="685" r:id="rId12"/>
    <p:sldId id="690" r:id="rId13"/>
    <p:sldId id="687" r:id="rId14"/>
    <p:sldId id="691" r:id="rId15"/>
    <p:sldId id="688" r:id="rId16"/>
    <p:sldId id="692" r:id="rId17"/>
    <p:sldId id="693" r:id="rId18"/>
  </p:sldIdLst>
  <p:sldSz cx="12198350" cy="6859270"/>
  <p:notesSz cx="6887845" cy="10018395"/>
  <p:custDataLst>
    <p:tags r:id="rId24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" initials="李" lastIdx="1" clrIdx="0"/>
  <p:cmAuthor id="2" name="李华玉" initials="李" lastIdx="1" clrIdx="1"/>
  <p:cmAuthor id="3" name="匿名用户" initials="匿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1"/>
    <a:srgbClr val="FFFFFF"/>
    <a:srgbClr val="FFD347"/>
    <a:srgbClr val="4F81BD"/>
    <a:srgbClr val="FFC91D"/>
    <a:srgbClr val="FAFAFA"/>
    <a:srgbClr val="005DA2"/>
    <a:srgbClr val="FFC400"/>
    <a:srgbClr val="41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9" autoAdjust="0"/>
    <p:restoredTop sz="94660"/>
  </p:normalViewPr>
  <p:slideViewPr>
    <p:cSldViewPr>
      <p:cViewPr>
        <p:scale>
          <a:sx n="75" d="100"/>
          <a:sy n="75" d="100"/>
        </p:scale>
        <p:origin x="189" y="-81"/>
      </p:cViewPr>
      <p:guideLst>
        <p:guide orient="horz" pos="2036"/>
        <p:guide pos="3943"/>
        <p:guide pos="442"/>
        <p:guide pos="1787"/>
        <p:guide pos="10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262AE03-6EE8-41FD-8A37-86C6BC5E26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76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76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76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76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76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76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876" y="2130920"/>
            <a:ext cx="10368598" cy="14703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754" y="3887100"/>
            <a:ext cx="8538845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5323-7C21-4C38-B866-F9A9A10CA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702-D595-4C50-B7D1-164477432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8093" y="274703"/>
            <a:ext cx="3661622" cy="585446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225" y="274703"/>
            <a:ext cx="10781563" cy="585446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5323-7C21-4C38-B866-F9A9A10CA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702-D595-4C50-B7D1-164477432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808" y="117426"/>
            <a:ext cx="1701887" cy="677151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lstStyle/>
          <a:p>
            <a:r>
              <a:rPr lang="en-US" altLang="zh-CN" sz="3600" b="1" spc="-150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600" b="1" spc="-150" dirty="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2671" y="693490"/>
            <a:ext cx="1063567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桌面文件\ppt底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7"/>
            <a:ext cx="123109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19371" y="0"/>
            <a:ext cx="12311234" cy="68595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0000">
                <a:schemeClr val="bg1">
                  <a:alpha val="0"/>
                </a:schemeClr>
              </a:gs>
              <a:gs pos="98000">
                <a:schemeClr val="tx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585" y="4407921"/>
            <a:ext cx="10368598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585" y="2907388"/>
            <a:ext cx="10368598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90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4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22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6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4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5323-7C21-4C38-B866-F9A9A10CA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702-D595-4C50-B7D1-164477432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225" y="1600571"/>
            <a:ext cx="722159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8124" y="1600571"/>
            <a:ext cx="722159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5323-7C21-4C38-B866-F9A9A10CA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702-D595-4C50-B7D1-164477432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9" y="274701"/>
            <a:ext cx="10978515" cy="114326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9" y="1535469"/>
            <a:ext cx="5389723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9025" indent="0">
              <a:buNone/>
              <a:defRPr sz="2100" b="1"/>
            </a:lvl3pPr>
            <a:lvl4pPr marL="1633220" indent="0">
              <a:buNone/>
              <a:defRPr sz="1900" b="1"/>
            </a:lvl4pPr>
            <a:lvl5pPr marL="2177415" indent="0">
              <a:buNone/>
              <a:defRPr sz="1900" b="1"/>
            </a:lvl5pPr>
            <a:lvl6pPr marL="2722245" indent="0">
              <a:buNone/>
              <a:defRPr sz="1900" b="1"/>
            </a:lvl6pPr>
            <a:lvl7pPr marL="3266440" indent="0">
              <a:buNone/>
              <a:defRPr sz="1900" b="1"/>
            </a:lvl7pPr>
            <a:lvl8pPr marL="3810635" indent="0">
              <a:buNone/>
              <a:defRPr sz="1900" b="1"/>
            </a:lvl8pPr>
            <a:lvl9pPr marL="435546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9" y="2175380"/>
            <a:ext cx="5389723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593" y="1535469"/>
            <a:ext cx="539184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9025" indent="0">
              <a:buNone/>
              <a:defRPr sz="2100" b="1"/>
            </a:lvl3pPr>
            <a:lvl4pPr marL="1633220" indent="0">
              <a:buNone/>
              <a:defRPr sz="1900" b="1"/>
            </a:lvl4pPr>
            <a:lvl5pPr marL="2177415" indent="0">
              <a:buNone/>
              <a:defRPr sz="1900" b="1"/>
            </a:lvl5pPr>
            <a:lvl6pPr marL="2722245" indent="0">
              <a:buNone/>
              <a:defRPr sz="1900" b="1"/>
            </a:lvl6pPr>
            <a:lvl7pPr marL="3266440" indent="0">
              <a:buNone/>
              <a:defRPr sz="1900" b="1"/>
            </a:lvl7pPr>
            <a:lvl8pPr marL="3810635" indent="0">
              <a:buNone/>
              <a:defRPr sz="1900" b="1"/>
            </a:lvl8pPr>
            <a:lvl9pPr marL="435546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593" y="2175380"/>
            <a:ext cx="539184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5323-7C21-4C38-B866-F9A9A10CA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702-D595-4C50-B7D1-1644774325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20" y="273113"/>
            <a:ext cx="40131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216" y="273115"/>
            <a:ext cx="6819216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20" y="1435434"/>
            <a:ext cx="40131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9025" indent="0">
              <a:buNone/>
              <a:defRPr sz="1200"/>
            </a:lvl3pPr>
            <a:lvl4pPr marL="1633220" indent="0">
              <a:buNone/>
              <a:defRPr sz="1100"/>
            </a:lvl4pPr>
            <a:lvl5pPr marL="2177415" indent="0">
              <a:buNone/>
              <a:defRPr sz="1100"/>
            </a:lvl5pPr>
            <a:lvl6pPr marL="2722245" indent="0">
              <a:buNone/>
              <a:defRPr sz="1100"/>
            </a:lvl6pPr>
            <a:lvl7pPr marL="3266440" indent="0">
              <a:buNone/>
              <a:defRPr sz="1100"/>
            </a:lvl7pPr>
            <a:lvl8pPr marL="3810635" indent="0">
              <a:buNone/>
              <a:defRPr sz="1100"/>
            </a:lvl8pPr>
            <a:lvl9pPr marL="435546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1713"/>
            <a:ext cx="7319010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918"/>
            <a:ext cx="7319010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95" indent="0">
              <a:buNone/>
              <a:defRPr sz="3300"/>
            </a:lvl2pPr>
            <a:lvl3pPr marL="1089025" indent="0">
              <a:buNone/>
              <a:defRPr sz="2900"/>
            </a:lvl3pPr>
            <a:lvl4pPr marL="1633220" indent="0">
              <a:buNone/>
              <a:defRPr sz="2400"/>
            </a:lvl4pPr>
            <a:lvl5pPr marL="2177415" indent="0">
              <a:buNone/>
              <a:defRPr sz="2400"/>
            </a:lvl5pPr>
            <a:lvl6pPr marL="2722245" indent="0">
              <a:buNone/>
              <a:defRPr sz="2400"/>
            </a:lvl6pPr>
            <a:lvl7pPr marL="3266440" indent="0">
              <a:buNone/>
              <a:defRPr sz="2400"/>
            </a:lvl7pPr>
            <a:lvl8pPr marL="3810635" indent="0">
              <a:buNone/>
              <a:defRPr sz="2400"/>
            </a:lvl8pPr>
            <a:lvl9pPr marL="4355465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8581"/>
            <a:ext cx="7319010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9025" indent="0">
              <a:buNone/>
              <a:defRPr sz="1200"/>
            </a:lvl3pPr>
            <a:lvl4pPr marL="1633220" indent="0">
              <a:buNone/>
              <a:defRPr sz="1100"/>
            </a:lvl4pPr>
            <a:lvl5pPr marL="2177415" indent="0">
              <a:buNone/>
              <a:defRPr sz="1100"/>
            </a:lvl5pPr>
            <a:lvl6pPr marL="2722245" indent="0">
              <a:buNone/>
              <a:defRPr sz="1100"/>
            </a:lvl6pPr>
            <a:lvl7pPr marL="3266440" indent="0">
              <a:buNone/>
              <a:defRPr sz="1100"/>
            </a:lvl7pPr>
            <a:lvl8pPr marL="3810635" indent="0">
              <a:buNone/>
              <a:defRPr sz="1100"/>
            </a:lvl8pPr>
            <a:lvl9pPr marL="435546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919" y="274701"/>
            <a:ext cx="10978515" cy="1143265"/>
          </a:xfrm>
          <a:prstGeom prst="rect">
            <a:avLst/>
          </a:prstGeom>
        </p:spPr>
        <p:txBody>
          <a:bodyPr vert="horz" lIns="108883" tIns="54442" rIns="108883" bIns="544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9" y="1600572"/>
            <a:ext cx="10978515" cy="4527011"/>
          </a:xfrm>
          <a:prstGeom prst="rect">
            <a:avLst/>
          </a:prstGeom>
        </p:spPr>
        <p:txBody>
          <a:bodyPr vert="horz" lIns="108883" tIns="54442" rIns="108883" bIns="544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vert="horz" lIns="108883" tIns="54442" rIns="108883" bIns="5444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5323-7C21-4C38-B866-F9A9A10CA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7771" y="6357822"/>
            <a:ext cx="3862811" cy="365210"/>
          </a:xfrm>
          <a:prstGeom prst="rect">
            <a:avLst/>
          </a:prstGeom>
        </p:spPr>
        <p:txBody>
          <a:bodyPr vert="horz" lIns="108883" tIns="54442" rIns="108883" bIns="5444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vert="horz" lIns="108883" tIns="54442" rIns="108883" bIns="5444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50702-D595-4C50-B7D1-1644774325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ctr" defTabSz="108902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9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902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9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635" indent="-272415" algn="l" defTabSz="10890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830" indent="-272415" algn="l" defTabSz="108902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025" indent="-272415" algn="l" defTabSz="1089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855" indent="-272415" algn="l" defTabSz="1089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3050" indent="-272415" algn="l" defTabSz="1089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45" indent="-272415" algn="l" defTabSz="1089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90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90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algn="l" defTabSz="10890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220" algn="l" defTabSz="10890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15" algn="l" defTabSz="10890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2245" algn="l" defTabSz="10890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440" algn="l" defTabSz="10890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635" algn="l" defTabSz="10890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465" algn="l" defTabSz="10890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" y="13970"/>
            <a:ext cx="12138660" cy="6831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5" name="直接连接符 24"/>
          <p:cNvCxnSpPr/>
          <p:nvPr/>
        </p:nvCxnSpPr>
        <p:spPr>
          <a:xfrm>
            <a:off x="5395595" y="3501390"/>
            <a:ext cx="5400675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dministrator\Desktop\福建海峡银行logo-新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332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23"/>
          <p:cNvSpPr txBox="1"/>
          <p:nvPr/>
        </p:nvSpPr>
        <p:spPr>
          <a:xfrm>
            <a:off x="5811184" y="1917849"/>
            <a:ext cx="4712970" cy="14744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83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43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3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927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87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47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70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海峡银行</a:t>
            </a:r>
            <a:endParaRPr lang="zh-CN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公司信贷产品介绍</a:t>
            </a:r>
            <a:endParaRPr lang="zh-CN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7395519" y="4005737"/>
            <a:ext cx="26009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83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43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3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927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87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47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70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/>
      </p:transition>
    </mc:Choice>
    <mc:Fallback>
      <p:transition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730375" y="170180"/>
            <a:ext cx="6972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、光伏贷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C:\Users\Administrator\Desktop\福建海峡银行logo-新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4087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" name="直接连接符 23"/>
          <p:cNvCxnSpPr/>
          <p:nvPr/>
        </p:nvCxnSpPr>
        <p:spPr>
          <a:xfrm>
            <a:off x="1706880" y="693420"/>
            <a:ext cx="1036828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32313539343032393b32313539333937303b32303232c4ead0c2c4ead2d5caf5d7d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945" y="57785"/>
            <a:ext cx="1396365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61440" y="925830"/>
            <a:ext cx="10126980" cy="3923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、借款人基本准入条件：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（一）企业拟投建的分布式光伏发电项目已取得市级、县（区）级或以上发展改革部门备案核准的许可文件且备案许可尚在有效期；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（二）企业资信情况良好，近12个月无恶意逾期或欠息记录。企业实际控制人及其配偶无不良信用记录（连3累6）。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、其他要素：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（一）单户贷款金额：不超过3000万元，最长不超过6年；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（二）用途：用于经备案核准的分布式光伏发电项目的建设及运营；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（三）担保方式：提供该项目贷款存续期间内全部的电费收入应收账款作为质押担保。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22911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圆角矩形 78"/>
          <p:cNvSpPr/>
          <p:nvPr/>
        </p:nvSpPr>
        <p:spPr>
          <a:xfrm>
            <a:off x="5485559" y="193935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2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6431280" y="2851150"/>
            <a:ext cx="3638550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8535" y="2219568"/>
            <a:ext cx="2806485" cy="1351280"/>
          </a:xfrm>
          <a:prstGeom prst="rect">
            <a:avLst/>
          </a:prstGeom>
          <a:noFill/>
        </p:spPr>
        <p:txBody>
          <a:bodyPr wrap="square" lIns="121880" tIns="60938" rIns="121880" bIns="60938">
            <a:spAutoFit/>
          </a:bodyPr>
          <a:lstStyle/>
          <a:p>
            <a:pPr algn="r">
              <a:defRPr/>
            </a:pPr>
            <a:r>
              <a:rPr lang="zh-CN" altLang="en-US" sz="48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48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32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C:\Users\Administrator\Desktop\福建海峡银行logo-新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332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5484924" y="2897568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3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27470" y="1924685"/>
            <a:ext cx="3646170" cy="526206"/>
            <a:chOff x="6339097" y="4180903"/>
            <a:chExt cx="3744416" cy="525183"/>
          </a:xfrm>
        </p:grpSpPr>
        <p:sp>
          <p:nvSpPr>
            <p:cNvPr id="6" name="圆角矩形 5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667941" y="4216186"/>
              <a:ext cx="2736305" cy="489900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p>
              <a:pPr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         </a:t>
              </a: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科技易</a:t>
              </a:r>
              <a:r>
                <a:rPr lang="zh-CN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贷</a:t>
              </a:r>
              <a:endPara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5484289" y="385578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4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70980" y="4769485"/>
            <a:ext cx="323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支小及小微企业债入池申报</a:t>
            </a:r>
            <a:endParaRPr lang="zh-CN" altLang="en-US" sz="2000"/>
          </a:p>
        </p:txBody>
      </p:sp>
      <p:sp>
        <p:nvSpPr>
          <p:cNvPr id="14" name="圆角矩形 13"/>
          <p:cNvSpPr/>
          <p:nvPr/>
        </p:nvSpPr>
        <p:spPr>
          <a:xfrm>
            <a:off x="5483654" y="485400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5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31280" y="3888740"/>
            <a:ext cx="3654425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483019" y="585222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6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410960" y="5852160"/>
            <a:ext cx="3654425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18388" y="387961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光伏贷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50823" y="3429399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省市技改贷款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70458" y="5889389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续贷通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05880" y="4866005"/>
            <a:ext cx="3670300" cy="511810"/>
            <a:chOff x="6353349" y="1583245"/>
            <a:chExt cx="3744416" cy="511504"/>
          </a:xfrm>
          <a:solidFill>
            <a:srgbClr val="00B0F0"/>
          </a:solidFill>
        </p:grpSpPr>
        <p:sp>
          <p:nvSpPr>
            <p:cNvPr id="22" name="圆角矩形 21"/>
            <p:cNvSpPr/>
            <p:nvPr/>
          </p:nvSpPr>
          <p:spPr>
            <a:xfrm>
              <a:off x="6353349" y="1583245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616884" y="1583245"/>
              <a:ext cx="3201213" cy="490562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p>
              <a:pPr algn="ctr">
                <a:defRPr/>
              </a:pP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省市技改贷款</a:t>
              </a:r>
              <a:endPara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6403340" y="815975"/>
            <a:ext cx="3670300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485559" y="841438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1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18388" y="83669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超抵贷</a:t>
            </a:r>
            <a:endParaRPr lang="zh-CN" altLang="en-US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21981" y="2853482"/>
            <a:ext cx="2664510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      </a:t>
            </a:r>
            <a:r>
              <a: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接力</a:t>
            </a: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贷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730375" y="170180"/>
            <a:ext cx="6972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、省市技改贷款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C:\Users\Administrator\Desktop\福建海峡银行logo-新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4087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" name="直接连接符 23"/>
          <p:cNvCxnSpPr/>
          <p:nvPr/>
        </p:nvCxnSpPr>
        <p:spPr>
          <a:xfrm>
            <a:off x="1706880" y="693420"/>
            <a:ext cx="1036828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32313539343032393b32313539333937303b32303232c4ead0c2c4ead2d5caf5d7d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945" y="57785"/>
            <a:ext cx="1396365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61440" y="925830"/>
            <a:ext cx="10126980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、借款人基本准入条件：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（一）项目须纳入《省市技改重点项目推荐表》；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（二）企业资信情况良好，近12个月无恶意逾期或欠息记录。企业实际控制人及其配偶无不良信用记录（连3累6）。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、其他要素：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（一）单户贷款金额：不超过20000万元；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（二）用途：用于基建投资或购买设备等固定资产投资的贷款业务；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（三）贴息标准：省技改按2%/年进行贴息，自首笔贷款资金发放之日起的3年，贴息后企业承担的利率为2.8%/年；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市技改按3%/年进行贴息，自首笔贷款资金发放之日起的2年，贴息后企业承担的利率为1.8%/年。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22911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圆角矩形 78"/>
          <p:cNvSpPr/>
          <p:nvPr/>
        </p:nvSpPr>
        <p:spPr>
          <a:xfrm>
            <a:off x="5485559" y="193935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2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6431280" y="2851150"/>
            <a:ext cx="3638550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8535" y="2219568"/>
            <a:ext cx="2806485" cy="1351280"/>
          </a:xfrm>
          <a:prstGeom prst="rect">
            <a:avLst/>
          </a:prstGeom>
          <a:noFill/>
        </p:spPr>
        <p:txBody>
          <a:bodyPr wrap="square" lIns="121880" tIns="60938" rIns="121880" bIns="60938">
            <a:spAutoFit/>
          </a:bodyPr>
          <a:lstStyle/>
          <a:p>
            <a:pPr algn="r">
              <a:defRPr/>
            </a:pPr>
            <a:r>
              <a:rPr lang="zh-CN" altLang="en-US" sz="48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48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32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C:\Users\Administrator\Desktop\福建海峡银行logo-新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332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5484924" y="2897568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3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27470" y="1924685"/>
            <a:ext cx="3646170" cy="526206"/>
            <a:chOff x="6339097" y="4180903"/>
            <a:chExt cx="3744416" cy="525183"/>
          </a:xfrm>
        </p:grpSpPr>
        <p:sp>
          <p:nvSpPr>
            <p:cNvPr id="6" name="圆角矩形 5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667941" y="4216186"/>
              <a:ext cx="2736305" cy="489900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p>
              <a:pPr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         </a:t>
              </a: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科技易</a:t>
              </a:r>
              <a:r>
                <a:rPr lang="zh-CN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贷</a:t>
              </a:r>
              <a:endPara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5484289" y="385578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4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70980" y="4769485"/>
            <a:ext cx="323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支小及小微企业债入池申报</a:t>
            </a:r>
            <a:endParaRPr lang="zh-CN" altLang="en-US" sz="2000"/>
          </a:p>
        </p:txBody>
      </p:sp>
      <p:sp>
        <p:nvSpPr>
          <p:cNvPr id="14" name="圆角矩形 13"/>
          <p:cNvSpPr/>
          <p:nvPr/>
        </p:nvSpPr>
        <p:spPr>
          <a:xfrm>
            <a:off x="5483654" y="485400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5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31280" y="3888740"/>
            <a:ext cx="3654425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483019" y="585222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6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431280" y="4869815"/>
            <a:ext cx="3654425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71093" y="3895489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光伏贷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70458" y="5889389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续贷通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456045" y="5889625"/>
            <a:ext cx="3670300" cy="51181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403340" y="815975"/>
            <a:ext cx="3670300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485559" y="841438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1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18388" y="83669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超抵贷</a:t>
            </a:r>
            <a:endParaRPr lang="zh-CN" altLang="en-US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70876" y="2853482"/>
            <a:ext cx="2664510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      </a:t>
            </a:r>
            <a:r>
              <a: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接力</a:t>
            </a: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贷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91413" y="4919109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省市技改</a:t>
            </a: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贷款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23798" y="591161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续贷通</a:t>
            </a:r>
            <a:endParaRPr lang="zh-CN" altLang="en-US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730375" y="170180"/>
            <a:ext cx="6972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、续贷通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C:\Users\Administrator\Desktop\福建海峡银行logo-新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4087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" name="直接连接符 23"/>
          <p:cNvCxnSpPr/>
          <p:nvPr/>
        </p:nvCxnSpPr>
        <p:spPr>
          <a:xfrm>
            <a:off x="1706880" y="693420"/>
            <a:ext cx="1036828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32313539343032393b32313539333937303b32303232c4ead0c2c4ead2d5caf5d7d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945" y="57785"/>
            <a:ext cx="1396365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61440" y="925830"/>
            <a:ext cx="10126980" cy="3091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、借款人基本准入条件：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（一）我行存量授信客户；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（二）企业经营情况正常；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（三）企业在我行授信期间能按时付息，企业实际控制人及其配偶无不良信用记录（连3累6）。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、其他要素：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（一）用途：用于无还本续贷；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（二）担保条件：较原授信未出现弱化。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3" t="23525" r="6637" b="12275"/>
          <a:stretch>
            <a:fillRect/>
          </a:stretch>
        </p:blipFill>
        <p:spPr>
          <a:xfrm>
            <a:off x="6115792" y="1885905"/>
            <a:ext cx="5598709" cy="43445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8772" y="-295330"/>
            <a:ext cx="562079" cy="18240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28" y="737406"/>
            <a:ext cx="1208471" cy="806552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636999" y="3739440"/>
            <a:ext cx="2825036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spc="600" dirty="0">
                <a:solidFill>
                  <a:srgbClr val="0070C0"/>
                </a:solidFill>
              </a:rPr>
              <a:t>Thank you !</a:t>
            </a:r>
            <a:endParaRPr lang="zh-CN" altLang="en-US" sz="2000" spc="600" dirty="0">
              <a:solidFill>
                <a:srgbClr val="0070C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36999" y="4221573"/>
            <a:ext cx="448950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effectLst>
                  <a:outerShdw dist="50800" dir="2700000" algn="tl" rotWithShape="0">
                    <a:schemeClr val="bg1"/>
                  </a:outerShdw>
                </a:effectLst>
                <a:latin typeface="Aa粗圆 (非商业使用)" panose="02020600040101010101" pitchFamily="18" charset="-122"/>
                <a:ea typeface="Aa粗圆 (非商业使用)" panose="02020600040101010101" pitchFamily="18" charset="-122"/>
                <a:cs typeface="+mn-ea"/>
                <a:sym typeface="+mn-lt"/>
              </a:rPr>
              <a:t>介绍完毕，谢谢大家</a:t>
            </a:r>
            <a:endParaRPr lang="zh-CN" altLang="en-US" sz="3600" b="1" dirty="0">
              <a:solidFill>
                <a:srgbClr val="0070C0"/>
              </a:solidFill>
              <a:effectLst>
                <a:outerShdw dist="50800" dir="2700000" algn="tl" rotWithShape="0">
                  <a:schemeClr val="bg1"/>
                </a:outerShdw>
              </a:effectLst>
              <a:latin typeface="Aa粗圆 (非商业使用)" panose="02020600040101010101" pitchFamily="18" charset="-122"/>
              <a:ea typeface="Aa粗圆 (非商业使用)" panose="02020600040101010101" pitchFamily="18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636999" y="5031920"/>
            <a:ext cx="441606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70C0"/>
                </a:solidFill>
                <a:cs typeface="+mn-ea"/>
                <a:sym typeface="+mn-lt"/>
              </a:rPr>
              <a:t>Chinese  companies  will no longer remain in the hard stage and they are also promoting a culture Chinese  companies  will no longer remain </a:t>
            </a:r>
            <a:endParaRPr lang="en-US" altLang="zh-CN" sz="800" dirty="0">
              <a:solidFill>
                <a:srgbClr val="0070C0"/>
              </a:solidFill>
              <a:cs typeface="+mn-ea"/>
              <a:sym typeface="+mn-lt"/>
            </a:endParaRPr>
          </a:p>
          <a:p>
            <a:r>
              <a:rPr lang="en-US" altLang="zh-CN" sz="800" dirty="0">
                <a:solidFill>
                  <a:srgbClr val="0070C0"/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800" dirty="0" err="1">
                <a:solidFill>
                  <a:srgbClr val="0070C0"/>
                </a:solidFill>
                <a:cs typeface="+mn-ea"/>
                <a:sym typeface="+mn-lt"/>
              </a:rPr>
              <a:t>yan</a:t>
            </a:r>
            <a:r>
              <a:rPr lang="en-US" altLang="zh-CN" sz="800" dirty="0">
                <a:solidFill>
                  <a:srgbClr val="0070C0"/>
                </a:solidFill>
                <a:cs typeface="+mn-ea"/>
                <a:sym typeface="+mn-lt"/>
              </a:rPr>
              <a:t> a culture</a:t>
            </a:r>
            <a:endParaRPr lang="zh-CN" altLang="en-US" sz="8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636999" y="4949971"/>
            <a:ext cx="4049981" cy="0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10" y="3469993"/>
            <a:ext cx="258483" cy="422109"/>
          </a:xfrm>
          <a:prstGeom prst="rect">
            <a:avLst/>
          </a:prstGeom>
        </p:spPr>
      </p:pic>
      <p:pic>
        <p:nvPicPr>
          <p:cNvPr id="26" name="图片 25" descr="32313539343032393b32313539333937303b32303232c4ead0c2c4ead2d5caf5d7d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945" y="57785"/>
            <a:ext cx="1396365" cy="9144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1706880" y="693420"/>
            <a:ext cx="1036828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Administrator\Desktop\福建海峡银行logo-新-0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4087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22911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5448094" y="879671"/>
            <a:ext cx="512927" cy="5115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1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387465" y="879475"/>
            <a:ext cx="3671570" cy="532130"/>
            <a:chOff x="6339097" y="1573726"/>
            <a:chExt cx="3744416" cy="532130"/>
          </a:xfrm>
          <a:solidFill>
            <a:srgbClr val="00B0F0"/>
          </a:solidFill>
        </p:grpSpPr>
        <p:sp>
          <p:nvSpPr>
            <p:cNvPr id="69" name="圆角矩形 68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575471" y="1615001"/>
              <a:ext cx="3201213" cy="490855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超抵贷</a:t>
              </a:r>
              <a:endPara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79" name="圆角矩形 78"/>
          <p:cNvSpPr/>
          <p:nvPr/>
        </p:nvSpPr>
        <p:spPr>
          <a:xfrm>
            <a:off x="5448729" y="193935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2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6387465" y="1939290"/>
            <a:ext cx="3670300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8535" y="2219568"/>
            <a:ext cx="2806485" cy="1351280"/>
          </a:xfrm>
          <a:prstGeom prst="rect">
            <a:avLst/>
          </a:prstGeom>
          <a:noFill/>
        </p:spPr>
        <p:txBody>
          <a:bodyPr wrap="square" lIns="121880" tIns="60938" rIns="121880" bIns="60938">
            <a:spAutoFit/>
          </a:bodyPr>
          <a:lstStyle/>
          <a:p>
            <a:pPr algn="r">
              <a:defRPr/>
            </a:pPr>
            <a:r>
              <a:rPr lang="zh-CN" altLang="en-US" sz="48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48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32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C:\Users\Administrator\Desktop\福建海峡银行logo-新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2177" y="189865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5451269" y="288804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3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87465" y="2900680"/>
            <a:ext cx="3686175" cy="535669"/>
            <a:chOff x="6339097" y="4180903"/>
            <a:chExt cx="3744416" cy="535374"/>
          </a:xfrm>
        </p:grpSpPr>
        <p:sp>
          <p:nvSpPr>
            <p:cNvPr id="6" name="圆角矩形 5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772278" y="4225692"/>
              <a:ext cx="2736305" cy="490585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p>
              <a:pPr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         </a:t>
              </a:r>
              <a:r>
                <a:rPr lang="zh-CN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接力贷</a:t>
              </a:r>
              <a:endPara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5450634" y="385578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4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87465" y="1981835"/>
            <a:ext cx="3686175" cy="2327275"/>
            <a:chOff x="6339097" y="2365138"/>
            <a:chExt cx="3744416" cy="2327269"/>
          </a:xfrm>
        </p:grpSpPr>
        <p:sp>
          <p:nvSpPr>
            <p:cNvPr id="10" name="圆角矩形 9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772278" y="2365138"/>
              <a:ext cx="2736305" cy="490854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p>
              <a:pPr algn="ctr">
                <a:defRPr/>
              </a:pPr>
              <a:r>
                <a:rPr lang="zh-CN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科技易贷</a:t>
              </a:r>
              <a:endPara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70980" y="4769485"/>
            <a:ext cx="323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支小及小微企业债入池申报</a:t>
            </a:r>
            <a:endParaRPr lang="zh-CN" altLang="en-US" sz="2000"/>
          </a:p>
        </p:txBody>
      </p:sp>
      <p:sp>
        <p:nvSpPr>
          <p:cNvPr id="14" name="圆角矩形 13"/>
          <p:cNvSpPr/>
          <p:nvPr/>
        </p:nvSpPr>
        <p:spPr>
          <a:xfrm>
            <a:off x="5451269" y="4709858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5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59220" y="4709795"/>
            <a:ext cx="3671570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451269" y="566172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6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408420" y="5661660"/>
            <a:ext cx="3665220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74878" y="379706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</a:t>
            </a: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光伏贷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21563" y="4769249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省市技改贷款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74878" y="571984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</a:t>
            </a: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续贷通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730375" y="170180"/>
            <a:ext cx="6972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、超抵贷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C:\Users\Administrator\Desktop\福建海峡银行logo-新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4087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" name="直接连接符 23"/>
          <p:cNvCxnSpPr/>
          <p:nvPr/>
        </p:nvCxnSpPr>
        <p:spPr>
          <a:xfrm>
            <a:off x="1706880" y="693420"/>
            <a:ext cx="1036828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32313539343032393b32313539333937303b32303232c4ead0c2c4ead2d5caf5d7d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945" y="57785"/>
            <a:ext cx="1396365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61440" y="925830"/>
            <a:ext cx="101269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、借款人基本准入条件：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（一）企业成立且实际经营6个月（含）以上的国标小微企业；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（二）企业资信情况良好，近12个月无恶意逾期或欠息记录。企业实际控制人及其配偶无不良信用记录（连3累6）。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、其他要素：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单户最高贷款金额3000万元，企业或其关联单位及人员名下的不动产，最高抵押率如下：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490980" y="3645535"/>
          <a:ext cx="8538210" cy="268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105"/>
                <a:gridCol w="4269105"/>
              </a:tblGrid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押品分类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最高抵押率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商品住房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100%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400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别墅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85%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商业用房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75%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自建住房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80%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自建商业用房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70%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园区内的标准厂房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95%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22911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圆角矩形 78"/>
          <p:cNvSpPr/>
          <p:nvPr/>
        </p:nvSpPr>
        <p:spPr>
          <a:xfrm>
            <a:off x="5485559" y="193935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2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6419850" y="3852545"/>
            <a:ext cx="3638550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8535" y="2219568"/>
            <a:ext cx="2806485" cy="1351280"/>
          </a:xfrm>
          <a:prstGeom prst="rect">
            <a:avLst/>
          </a:prstGeom>
          <a:noFill/>
        </p:spPr>
        <p:txBody>
          <a:bodyPr wrap="square" lIns="121880" tIns="60938" rIns="121880" bIns="60938">
            <a:spAutoFit/>
          </a:bodyPr>
          <a:lstStyle/>
          <a:p>
            <a:pPr algn="r">
              <a:defRPr/>
            </a:pPr>
            <a:r>
              <a:rPr lang="zh-CN" altLang="en-US" sz="48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48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32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C:\Users\Administrator\Desktop\福建海峡银行logo-新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332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5484924" y="2897568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3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11595" y="2851150"/>
            <a:ext cx="3646170" cy="535732"/>
            <a:chOff x="6339097" y="4180903"/>
            <a:chExt cx="3744416" cy="534690"/>
          </a:xfrm>
        </p:grpSpPr>
        <p:sp>
          <p:nvSpPr>
            <p:cNvPr id="6" name="圆角矩形 5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772278" y="4225692"/>
              <a:ext cx="2736305" cy="489901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p>
              <a:pPr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         </a:t>
              </a:r>
              <a:r>
                <a:rPr lang="zh-CN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接力贷</a:t>
              </a:r>
              <a:endPara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5484289" y="385578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4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70980" y="4769485"/>
            <a:ext cx="323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支小及小微企业债入池申报</a:t>
            </a:r>
            <a:endParaRPr lang="zh-CN" altLang="en-US" sz="2000"/>
          </a:p>
        </p:txBody>
      </p:sp>
      <p:sp>
        <p:nvSpPr>
          <p:cNvPr id="14" name="圆角矩形 13"/>
          <p:cNvSpPr/>
          <p:nvPr/>
        </p:nvSpPr>
        <p:spPr>
          <a:xfrm>
            <a:off x="5483654" y="485400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5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19215" y="4813935"/>
            <a:ext cx="3654425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483019" y="585222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6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410960" y="5852160"/>
            <a:ext cx="3654425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94258" y="384278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光伏贷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55853" y="485624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省市技改贷款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94258" y="587986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续贷通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03340" y="1939925"/>
            <a:ext cx="3670300" cy="511810"/>
            <a:chOff x="6339097" y="1573726"/>
            <a:chExt cx="3744416" cy="511504"/>
          </a:xfrm>
          <a:solidFill>
            <a:srgbClr val="00B0F0"/>
          </a:solidFill>
        </p:grpSpPr>
        <p:sp>
          <p:nvSpPr>
            <p:cNvPr id="22" name="圆角矩形 21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611054" y="1573726"/>
              <a:ext cx="3201213" cy="490562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p>
              <a:pPr algn="ctr">
                <a:defRPr/>
              </a:pP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科技易贷</a:t>
              </a:r>
              <a:endPara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6403340" y="815975"/>
            <a:ext cx="3670300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485559" y="841438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1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18388" y="83669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超抵贷</a:t>
            </a:r>
            <a:endParaRPr lang="zh-CN" altLang="en-US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730375" y="170180"/>
            <a:ext cx="6972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、科技易贷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C:\Users\Administrator\Desktop\福建海峡银行logo-新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4087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" name="直接连接符 23"/>
          <p:cNvCxnSpPr/>
          <p:nvPr/>
        </p:nvCxnSpPr>
        <p:spPr>
          <a:xfrm>
            <a:off x="1706880" y="693420"/>
            <a:ext cx="1036828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32313539343032393b32313539333937303b32303232c4ead0c2c4ead2d5caf5d7d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945" y="57785"/>
            <a:ext cx="1396365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61440" y="925830"/>
            <a:ext cx="10126980" cy="3923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、借款人基本准入条件：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（一）借款企业需由省科技厅及各市、区级科技主管单位备案或认定的科技型企业、科技小巨人企业、“专精特新”企业、高新技术企业或创新型企业；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（二）企业成立且实际经营1年（含）以上的国标中小微企业；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（三）企业资信情况良好，近12个月无恶意逾期或欠息记录。企业实际控制人及其配偶无不良信用记录（连3累6）。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、其他要素：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单户最高贷款金额3000万元，根据我行“打分卡”对借款企业进行打分评价，按打分结果对应不同的担保方式最高授信金额如下：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730375" y="170180"/>
            <a:ext cx="6972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、科技易贷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C:\Users\Administrator\Desktop\福建海峡银行logo-新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4087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" name="直接连接符 23"/>
          <p:cNvCxnSpPr/>
          <p:nvPr/>
        </p:nvCxnSpPr>
        <p:spPr>
          <a:xfrm>
            <a:off x="1706880" y="693420"/>
            <a:ext cx="1036828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32313539343032393b32313539333937303b32303232c4ead0c2c4ead2d5caf5d7d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945" y="57785"/>
            <a:ext cx="1396365" cy="914400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1851025" y="1600835"/>
          <a:ext cx="8816975" cy="397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0"/>
                <a:gridCol w="1397635"/>
                <a:gridCol w="1524000"/>
                <a:gridCol w="1763395"/>
                <a:gridCol w="1763395"/>
              </a:tblGrid>
              <a:tr h="7956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打分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信用类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保证类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商住房押率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商用房/工业房押率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956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85分（含）以上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2000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170%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120%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956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70（含）-85分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170%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120%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956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60（含）-70分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170%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120%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7956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50（含）-60分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150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170%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120%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22911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圆角矩形 78"/>
          <p:cNvSpPr/>
          <p:nvPr/>
        </p:nvSpPr>
        <p:spPr>
          <a:xfrm>
            <a:off x="5485559" y="193935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2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6419850" y="3852545"/>
            <a:ext cx="3638550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8535" y="2219568"/>
            <a:ext cx="2806485" cy="1351280"/>
          </a:xfrm>
          <a:prstGeom prst="rect">
            <a:avLst/>
          </a:prstGeom>
          <a:noFill/>
        </p:spPr>
        <p:txBody>
          <a:bodyPr wrap="square" lIns="121880" tIns="60938" rIns="121880" bIns="60938">
            <a:spAutoFit/>
          </a:bodyPr>
          <a:lstStyle/>
          <a:p>
            <a:pPr algn="r">
              <a:defRPr/>
            </a:pPr>
            <a:r>
              <a:rPr lang="zh-CN" altLang="en-US" sz="48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48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32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C:\Users\Administrator\Desktop\福建海峡银行logo-新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332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5484924" y="2897568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3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27470" y="1924685"/>
            <a:ext cx="3646170" cy="526206"/>
            <a:chOff x="6339097" y="4180903"/>
            <a:chExt cx="3744416" cy="525183"/>
          </a:xfrm>
        </p:grpSpPr>
        <p:sp>
          <p:nvSpPr>
            <p:cNvPr id="6" name="圆角矩形 5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667941" y="4216186"/>
              <a:ext cx="2736305" cy="489900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p>
              <a:pPr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         </a:t>
              </a: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科技易</a:t>
              </a:r>
              <a:r>
                <a:rPr lang="zh-CN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贷</a:t>
              </a:r>
              <a:endPara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5484289" y="385578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4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70980" y="4769485"/>
            <a:ext cx="323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支小及小微企业债入池申报</a:t>
            </a:r>
            <a:endParaRPr lang="zh-CN" altLang="en-US" sz="2000"/>
          </a:p>
        </p:txBody>
      </p:sp>
      <p:sp>
        <p:nvSpPr>
          <p:cNvPr id="14" name="圆角矩形 13"/>
          <p:cNvSpPr/>
          <p:nvPr/>
        </p:nvSpPr>
        <p:spPr>
          <a:xfrm>
            <a:off x="5483654" y="485400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5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19215" y="4813935"/>
            <a:ext cx="3654425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483019" y="585222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6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410960" y="5852160"/>
            <a:ext cx="3654425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94258" y="384278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光伏贷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91413" y="484735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省市技改贷款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19023" y="587986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续贷通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15405" y="2916555"/>
            <a:ext cx="3670300" cy="511810"/>
            <a:chOff x="6339097" y="1573726"/>
            <a:chExt cx="3744416" cy="511504"/>
          </a:xfrm>
          <a:solidFill>
            <a:srgbClr val="00B0F0"/>
          </a:solidFill>
        </p:grpSpPr>
        <p:sp>
          <p:nvSpPr>
            <p:cNvPr id="22" name="圆角矩形 21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611054" y="1573726"/>
              <a:ext cx="3201213" cy="490562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p>
              <a:pPr algn="ctr">
                <a:defRPr/>
              </a:pP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接力贷</a:t>
              </a:r>
              <a:endPara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6403340" y="815975"/>
            <a:ext cx="3670300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485559" y="841438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1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18388" y="83669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超抵贷</a:t>
            </a:r>
            <a:endParaRPr lang="zh-CN" altLang="en-US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730375" y="170180"/>
            <a:ext cx="6972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、接力贷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C:\Users\Administrator\Desktop\福建海峡银行logo-新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4087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" name="直接连接符 23"/>
          <p:cNvCxnSpPr/>
          <p:nvPr/>
        </p:nvCxnSpPr>
        <p:spPr>
          <a:xfrm>
            <a:off x="1706880" y="693420"/>
            <a:ext cx="1036828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32313539343032393b32313539333937303b32303232c4ead0c2c4ead2d5caf5d7d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945" y="57785"/>
            <a:ext cx="1396365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61440" y="925830"/>
            <a:ext cx="10126980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、借款人基本准入条件：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（一）企业成立且实际经营6个月（含）以上的国标中小微企业；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（二）企业资信情况良好，近12个月无恶意逾期或欠息记录。企业实际控制人及其配偶无不良信用记录（连3累6）。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、其他要素：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（一）单户贷款金额：不超过3000万元；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（二）用途：置换他行流动资金贷款，敞口溢出部分用于企业经营周转；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（三）担保方式：保险公司保单提供阶段性担保，办妥相应主担保后解除保单担保。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22911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圆角矩形 78"/>
          <p:cNvSpPr/>
          <p:nvPr/>
        </p:nvSpPr>
        <p:spPr>
          <a:xfrm>
            <a:off x="5485559" y="193935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2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6431280" y="2851150"/>
            <a:ext cx="3638550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8535" y="2219568"/>
            <a:ext cx="2806485" cy="1351280"/>
          </a:xfrm>
          <a:prstGeom prst="rect">
            <a:avLst/>
          </a:prstGeom>
          <a:noFill/>
        </p:spPr>
        <p:txBody>
          <a:bodyPr wrap="square" lIns="121880" tIns="60938" rIns="121880" bIns="60938">
            <a:spAutoFit/>
          </a:bodyPr>
          <a:lstStyle/>
          <a:p>
            <a:pPr algn="r">
              <a:defRPr/>
            </a:pPr>
            <a:r>
              <a:rPr lang="zh-CN" altLang="en-US" sz="48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48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32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C:\Users\Administrator\Desktop\福建海峡银行logo-新-0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332" y="189230"/>
            <a:ext cx="2185988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5484924" y="2897568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3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27470" y="1924685"/>
            <a:ext cx="3646170" cy="526206"/>
            <a:chOff x="6339097" y="4180903"/>
            <a:chExt cx="3744416" cy="525183"/>
          </a:xfrm>
        </p:grpSpPr>
        <p:sp>
          <p:nvSpPr>
            <p:cNvPr id="6" name="圆角矩形 5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667941" y="4216186"/>
              <a:ext cx="2736305" cy="489900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p>
              <a:pPr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         </a:t>
              </a: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科技易</a:t>
              </a:r>
              <a:r>
                <a:rPr lang="zh-CN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贷</a:t>
              </a:r>
              <a:endPara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5484289" y="385578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4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70980" y="4769485"/>
            <a:ext cx="323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支小及小微企业债入池申报</a:t>
            </a:r>
            <a:endParaRPr lang="zh-CN" altLang="en-US" sz="2000"/>
          </a:p>
        </p:txBody>
      </p:sp>
      <p:sp>
        <p:nvSpPr>
          <p:cNvPr id="14" name="圆角矩形 13"/>
          <p:cNvSpPr/>
          <p:nvPr/>
        </p:nvSpPr>
        <p:spPr>
          <a:xfrm>
            <a:off x="5483654" y="485400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5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19215" y="4813935"/>
            <a:ext cx="3654425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483019" y="585222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6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410960" y="5852160"/>
            <a:ext cx="3654425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94258" y="384278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光伏贷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91413" y="484735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省市技改贷款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21563" y="5889389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续贷通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11595" y="3878580"/>
            <a:ext cx="3670300" cy="511810"/>
            <a:chOff x="6353349" y="1583245"/>
            <a:chExt cx="3744416" cy="511504"/>
          </a:xfrm>
          <a:solidFill>
            <a:srgbClr val="00B0F0"/>
          </a:solidFill>
        </p:grpSpPr>
        <p:sp>
          <p:nvSpPr>
            <p:cNvPr id="22" name="圆角矩形 21"/>
            <p:cNvSpPr/>
            <p:nvPr/>
          </p:nvSpPr>
          <p:spPr>
            <a:xfrm>
              <a:off x="6353349" y="1583245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616884" y="1583245"/>
              <a:ext cx="3201213" cy="490562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p>
              <a:pPr algn="ctr">
                <a:defRPr/>
              </a:pP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光伏贷</a:t>
              </a:r>
              <a:endPara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6403340" y="815975"/>
            <a:ext cx="3670300" cy="5118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485559" y="841438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1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18388" y="836694"/>
            <a:ext cx="2734525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 algn="ctr"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超抵贷</a:t>
            </a:r>
            <a:endParaRPr lang="zh-CN" altLang="en-US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91831" y="2871897"/>
            <a:ext cx="2664510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p>
            <a:pPr>
              <a:defRPr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      </a:t>
            </a:r>
            <a:r>
              <a:rPr lang="zh-CN" altLang="en-US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接力</a:t>
            </a: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贷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10804.16062992126,&quot;width&quot;:19202.5937007874}"/>
</p:tagLst>
</file>

<file path=ppt/tags/tag2.xml><?xml version="1.0" encoding="utf-8"?>
<p:tagLst xmlns:p="http://schemas.openxmlformats.org/presentationml/2006/main">
  <p:tag name="TABLE_ENDDRAG_ORIGIN_RECT" val="694*313"/>
  <p:tag name="TABLE_ENDDRAG_RECT" val="145*126*694*313"/>
</p:tagLst>
</file>

<file path=ppt/tags/tag3.xml><?xml version="1.0" encoding="utf-8"?>
<p:tagLst xmlns:p="http://schemas.openxmlformats.org/presentationml/2006/main">
  <p:tag name="COMMONDATA" val="eyJoZGlkIjoiNWYwNzViNjNmMjM4MTdjNzAwMjI2OGRmZWE0Mzk1ZW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2018</Words>
  <Application>WPS 演示</Application>
  <PresentationFormat>自定义</PresentationFormat>
  <Paragraphs>330</Paragraphs>
  <Slides>15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Arial Black</vt:lpstr>
      <vt:lpstr>微软雅黑</vt:lpstr>
      <vt:lpstr>Arial Unicode MS</vt:lpstr>
      <vt:lpstr>Times New Roman</vt:lpstr>
      <vt:lpstr>Aa粗圆 (非商业使用)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tukuppt</dc:title>
  <dc:creator>www.tukuppt.com</dc:creator>
  <cp:keywords>tukuppt</cp:keywords>
  <dc:subject>熊猫办公</dc:subject>
  <cp:category>tukuppt</cp:category>
  <cp:lastModifiedBy>Administrator</cp:lastModifiedBy>
  <cp:revision>152</cp:revision>
  <dcterms:created xsi:type="dcterms:W3CDTF">2022-04-11T11:57:00Z</dcterms:created>
  <dcterms:modified xsi:type="dcterms:W3CDTF">2022-09-07T07:53:05Z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2052-11.8.2.10972</vt:lpwstr>
  </property>
  <property fmtid="{D5CDD505-2E9C-101B-9397-08002B2CF9AE}" pid="3" name="ICV">
    <vt:lpwstr>8B475EA7A7FB411B9AB9AB911EC4BC6F</vt:lpwstr>
  </property>
</Properties>
</file>